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0" r:id="rId4"/>
    <p:sldId id="258" r:id="rId5"/>
    <p:sldId id="262" r:id="rId6"/>
    <p:sldId id="263" r:id="rId7"/>
    <p:sldId id="261" r:id="rId8"/>
    <p:sldId id="267" r:id="rId9"/>
    <p:sldId id="270" r:id="rId10"/>
    <p:sldId id="266" r:id="rId11"/>
    <p:sldId id="265" r:id="rId12"/>
    <p:sldId id="264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региональной истории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Название </a:t>
            </a:r>
            <a:r>
              <a:rPr lang="ru-RU" i="1" dirty="0" smtClean="0"/>
              <a:t>работы</a:t>
            </a:r>
            <a:r>
              <a:rPr lang="ru-RU" dirty="0" smtClean="0"/>
              <a:t>: «Рязанский край в годы Великой Отечественной войны»</a:t>
            </a:r>
          </a:p>
          <a:p>
            <a:r>
              <a:rPr lang="ru-RU" i="1" dirty="0" smtClean="0"/>
              <a:t>Выполнила</a:t>
            </a:r>
            <a:r>
              <a:rPr lang="ru-RU" dirty="0" smtClean="0"/>
              <a:t> Кондратьева Ирина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Рязань фронтовая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5805264"/>
            <a:ext cx="4211960" cy="7920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i="1" dirty="0" smtClean="0"/>
              <a:t>Занятия по изучению зенитного орудия у Кремлевского вала. В центре за орудием—</a:t>
            </a:r>
            <a:r>
              <a:rPr lang="ru-RU" i="1" dirty="0" err="1" smtClean="0"/>
              <a:t>рязанка</a:t>
            </a:r>
            <a:r>
              <a:rPr lang="ru-RU" i="1" dirty="0" smtClean="0"/>
              <a:t> С. И. </a:t>
            </a:r>
            <a:r>
              <a:rPr lang="ru-RU" i="1" dirty="0" err="1" smtClean="0"/>
              <a:t>Ялымова</a:t>
            </a:r>
            <a:r>
              <a:rPr lang="ru-RU" i="1" dirty="0" smtClean="0"/>
              <a:t>, 1943 год.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history-ryazan.ru/system/files/images/user_images/u1/war3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499992" cy="59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анятия по изучению зенитного орудия у Кремлевского вала. В центре за орудием—рязанка С. И. Ялымова, 1943 год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331845" cy="408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smtClean="0">
                <a:ln>
                  <a:noFill/>
                </a:ln>
                <a:solidFill>
                  <a:srgbClr val="7C520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Занятия по изучению зенитного орудия у Кремлевского вала. В центре за орудием—рязанка С. И. Ялымова, 1943 год.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Рязань тыловая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05264"/>
            <a:ext cx="8147248" cy="896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Памятник жертвам блокадного Ленинграда  в Рязани</a:t>
            </a:r>
            <a:endParaRPr lang="ru-RU" b="1" dirty="0"/>
          </a:p>
        </p:txBody>
      </p:sp>
      <p:pic>
        <p:nvPicPr>
          <p:cNvPr id="3074" name="Picture 2" descr="http://memory-map.prosv.ru/memorials/00/05/17/6/147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36708"/>
            <a:ext cx="7704856" cy="4252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Помощь </a:t>
            </a:r>
            <a:r>
              <a:rPr lang="ru-RU" b="1" dirty="0" err="1" smtClean="0">
                <a:solidFill>
                  <a:srgbClr val="FF0000"/>
                </a:solidFill>
              </a:rPr>
              <a:t>рязанцев</a:t>
            </a:r>
            <a:r>
              <a:rPr lang="ru-RU" b="1" dirty="0" smtClean="0">
                <a:solidFill>
                  <a:srgbClr val="FF0000"/>
                </a:solidFill>
              </a:rPr>
              <a:t> фронту.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4474840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g-fotki.yandex.ru/get/2814/viktor3951.52/0_5334c_6c02c8c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128792" cy="521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Сельское хозяйство – фронту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2961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Дарья </a:t>
            </a:r>
            <a:r>
              <a:rPr lang="ru-RU" dirty="0" err="1" smtClean="0"/>
              <a:t>Гармаш</a:t>
            </a:r>
            <a:r>
              <a:rPr lang="ru-RU" dirty="0" smtClean="0"/>
              <a:t> – бригадир тракторной бригады </a:t>
            </a:r>
            <a:r>
              <a:rPr lang="ru-RU" dirty="0" err="1" smtClean="0"/>
              <a:t>Рыбновской</a:t>
            </a:r>
            <a:r>
              <a:rPr lang="ru-RU" dirty="0" smtClean="0"/>
              <a:t> МТС,  во время Великой Отечественной войны, инициатор соревнования женских тракторных бригад в СССР.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3645023"/>
            <a:ext cx="1666528" cy="24811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412775"/>
            <a:ext cx="4103439" cy="93610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Памятник в честь трудового подвига в Великую Отечественную войну Дарьи </a:t>
            </a:r>
            <a:r>
              <a:rPr lang="ru-RU" dirty="0" err="1" smtClean="0"/>
              <a:t>Гармаш</a:t>
            </a:r>
            <a:r>
              <a:rPr lang="ru-RU" dirty="0" smtClean="0"/>
              <a:t> и ее тракторной бригады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3789039"/>
            <a:ext cx="2519263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ryazantourism.ru/uploads/images/bagramovo.jpg"/>
          <p:cNvPicPr>
            <a:picLocks noChangeAspect="1" noChangeArrowheads="1"/>
          </p:cNvPicPr>
          <p:nvPr/>
        </p:nvPicPr>
        <p:blipFill>
          <a:blip r:embed="rId2" cstate="print"/>
          <a:srcRect l="22620" t="1774" r="21425" b="9548"/>
          <a:stretch>
            <a:fillRect/>
          </a:stretch>
        </p:blipFill>
        <p:spPr bwMode="auto">
          <a:xfrm>
            <a:off x="5076056" y="2780928"/>
            <a:ext cx="3024336" cy="3600400"/>
          </a:xfrm>
          <a:prstGeom prst="rect">
            <a:avLst/>
          </a:prstGeom>
          <a:noFill/>
        </p:spPr>
      </p:pic>
      <p:pic>
        <p:nvPicPr>
          <p:cNvPr id="25604" name="Picture 4" descr="http://www.rybnoe.net/_pu/0/06808431.jpg"/>
          <p:cNvPicPr>
            <a:picLocks noChangeAspect="1" noChangeArrowheads="1"/>
          </p:cNvPicPr>
          <p:nvPr/>
        </p:nvPicPr>
        <p:blipFill>
          <a:blip r:embed="rId3" cstate="print"/>
          <a:srcRect l="15014" r="4326"/>
          <a:stretch>
            <a:fillRect/>
          </a:stretch>
        </p:blipFill>
        <p:spPr bwMode="auto">
          <a:xfrm>
            <a:off x="539552" y="2996952"/>
            <a:ext cx="3672408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Этап рефлексии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>Монумент Победы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2242592" cy="334523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11960" y="476672"/>
            <a:ext cx="4680520" cy="6696744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sz="4000" b="1" dirty="0" smtClean="0"/>
              <a:t>В цветах могила русского солдата.</a:t>
            </a:r>
          </a:p>
          <a:p>
            <a:pPr fontAlgn="base">
              <a:buNone/>
            </a:pPr>
            <a:r>
              <a:rPr lang="ru-RU" sz="4000" b="1" dirty="0" smtClean="0"/>
              <a:t>Живое знамя Вечного огня…</a:t>
            </a:r>
          </a:p>
          <a:p>
            <a:pPr fontAlgn="base">
              <a:buNone/>
            </a:pPr>
            <a:r>
              <a:rPr lang="ru-RU" sz="4000" b="1" dirty="0" smtClean="0"/>
              <a:t>Какой он?</a:t>
            </a:r>
          </a:p>
          <a:p>
            <a:pPr fontAlgn="base">
              <a:buNone/>
            </a:pPr>
            <a:r>
              <a:rPr lang="ru-RU" sz="4000" b="1" dirty="0" smtClean="0"/>
              <a:t>Синеглазый?</a:t>
            </a:r>
          </a:p>
          <a:p>
            <a:pPr fontAlgn="base">
              <a:buNone/>
            </a:pPr>
            <a:r>
              <a:rPr lang="ru-RU" sz="4000" b="1" dirty="0" smtClean="0"/>
              <a:t>Конопатый?</a:t>
            </a:r>
          </a:p>
          <a:p>
            <a:pPr fontAlgn="base">
              <a:buNone/>
            </a:pPr>
            <a:r>
              <a:rPr lang="ru-RU" sz="4000" b="1" dirty="0" smtClean="0"/>
              <a:t>Похожий?</a:t>
            </a:r>
          </a:p>
          <a:p>
            <a:pPr fontAlgn="base">
              <a:buNone/>
            </a:pPr>
            <a:r>
              <a:rPr lang="ru-RU" sz="4000" b="1" dirty="0" smtClean="0"/>
              <a:t>Не похожий на меня?</a:t>
            </a:r>
          </a:p>
          <a:p>
            <a:pPr fontAlgn="base">
              <a:buNone/>
            </a:pPr>
            <a:r>
              <a:rPr lang="ru-RU" sz="4000" b="1" dirty="0" smtClean="0"/>
              <a:t>Не с ним ли шли к победному рассвету,</a:t>
            </a:r>
          </a:p>
          <a:p>
            <a:pPr fontAlgn="base">
              <a:buNone/>
            </a:pPr>
            <a:r>
              <a:rPr lang="ru-RU" sz="4000" b="1" dirty="0" smtClean="0"/>
              <a:t>Когда земля качалась от шагов?</a:t>
            </a:r>
          </a:p>
          <a:p>
            <a:pPr fontAlgn="base">
              <a:buNone/>
            </a:pPr>
            <a:r>
              <a:rPr lang="ru-RU" sz="4000" b="1" dirty="0" smtClean="0"/>
              <a:t>Он – на посту.</a:t>
            </a:r>
          </a:p>
          <a:p>
            <a:pPr fontAlgn="base">
              <a:buNone/>
            </a:pPr>
            <a:r>
              <a:rPr lang="ru-RU" sz="4000" b="1" dirty="0" smtClean="0"/>
              <a:t>Он стережёт планету.</a:t>
            </a:r>
          </a:p>
          <a:p>
            <a:pPr fontAlgn="base">
              <a:buNone/>
            </a:pPr>
            <a:r>
              <a:rPr lang="ru-RU" sz="4000" b="1" dirty="0" smtClean="0"/>
              <a:t>Встречает зори.</a:t>
            </a:r>
          </a:p>
          <a:p>
            <a:pPr fontAlgn="base">
              <a:buNone/>
            </a:pPr>
            <a:r>
              <a:rPr lang="ru-RU" sz="4000" b="1" dirty="0" smtClean="0"/>
              <a:t>Слышит шум лугов.</a:t>
            </a:r>
          </a:p>
          <a:p>
            <a:pPr fontAlgn="base">
              <a:buNone/>
            </a:pPr>
            <a:r>
              <a:rPr lang="ru-RU" sz="4000" b="1" dirty="0" smtClean="0"/>
              <a:t>В нас – вечность .</a:t>
            </a:r>
          </a:p>
          <a:p>
            <a:pPr fontAlgn="base">
              <a:buNone/>
            </a:pPr>
            <a:r>
              <a:rPr lang="ru-RU" sz="4000" b="1" dirty="0" smtClean="0"/>
              <a:t>Мы – России продолженье.</a:t>
            </a:r>
          </a:p>
          <a:p>
            <a:pPr fontAlgn="base">
              <a:buNone/>
            </a:pPr>
            <a:r>
              <a:rPr lang="ru-RU" sz="4000" b="1" dirty="0" smtClean="0"/>
              <a:t>Он – жив во мне .</a:t>
            </a:r>
          </a:p>
          <a:p>
            <a:pPr fontAlgn="base">
              <a:buNone/>
            </a:pPr>
            <a:r>
              <a:rPr lang="ru-RU" sz="4000" b="1" dirty="0" smtClean="0"/>
              <a:t>Моё бессмертье – в нём .</a:t>
            </a:r>
          </a:p>
          <a:p>
            <a:pPr fontAlgn="base">
              <a:buNone/>
            </a:pPr>
            <a:r>
              <a:rPr lang="ru-RU" sz="4000" b="1" dirty="0" smtClean="0"/>
              <a:t>Я рядом с ним за жизнь иду в сраженье,</a:t>
            </a:r>
          </a:p>
          <a:p>
            <a:pPr fontAlgn="base">
              <a:buNone/>
            </a:pPr>
            <a:r>
              <a:rPr lang="ru-RU" sz="4000" b="1" dirty="0" smtClean="0"/>
              <a:t>Чтоб так, как он, своим гореть огнём.</a:t>
            </a:r>
          </a:p>
          <a:p>
            <a:pPr fontAlgn="base">
              <a:buNone/>
            </a:pPr>
            <a:r>
              <a:rPr lang="ru-RU" sz="4000" b="1" dirty="0" smtClean="0"/>
              <a:t>Так размахнись </a:t>
            </a:r>
            <a:r>
              <a:rPr lang="ru-RU" sz="4000" b="1" dirty="0" err="1" smtClean="0"/>
              <a:t>орлинокрылой</a:t>
            </a:r>
            <a:r>
              <a:rPr lang="ru-RU" sz="4000" b="1" dirty="0" smtClean="0"/>
              <a:t> песней,</a:t>
            </a:r>
          </a:p>
          <a:p>
            <a:pPr fontAlgn="base">
              <a:buNone/>
            </a:pPr>
            <a:r>
              <a:rPr lang="ru-RU" sz="4000" b="1" dirty="0" smtClean="0"/>
              <a:t>Моя строка, над внешним гулом дня!</a:t>
            </a:r>
          </a:p>
          <a:p>
            <a:pPr fontAlgn="base">
              <a:buNone/>
            </a:pPr>
            <a:r>
              <a:rPr lang="ru-RU" sz="4000" b="1" dirty="0" smtClean="0"/>
              <a:t>Пускай я вечно буду неизвестным,</a:t>
            </a:r>
          </a:p>
          <a:p>
            <a:pPr fontAlgn="base">
              <a:buNone/>
            </a:pPr>
            <a:r>
              <a:rPr lang="ru-RU" sz="4000" b="1" dirty="0" smtClean="0"/>
              <a:t>Но буду частью Вечного огня.</a:t>
            </a:r>
          </a:p>
          <a:p>
            <a:pPr algn="r" fontAlgn="base">
              <a:buNone/>
            </a:pPr>
            <a:r>
              <a:rPr lang="ru-RU" sz="4000" dirty="0" smtClean="0"/>
              <a:t> </a:t>
            </a:r>
            <a:r>
              <a:rPr lang="ru-RU" sz="4000" b="1" i="1" dirty="0" smtClean="0"/>
              <a:t>Б. Жаворонков, рязанский поэт</a:t>
            </a: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endParaRPr lang="ru-RU" dirty="0"/>
          </a:p>
        </p:txBody>
      </p:sp>
      <p:pic>
        <p:nvPicPr>
          <p:cNvPr id="26626" name="Picture 2" descr="http://www.rba.ru/conference/history/ryazan/images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39534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Выполнить творческую работу: "Письмо в прошлое" – обращение к </a:t>
            </a:r>
            <a:r>
              <a:rPr lang="ru-RU" b="1" dirty="0" err="1" smtClean="0"/>
              <a:t>рязанцам</a:t>
            </a:r>
            <a:r>
              <a:rPr lang="ru-RU" b="1" dirty="0" smtClean="0"/>
              <a:t>, жившим в годы Великой Отечественной войны, в котором необходимо  аргументирована выразить свое отношение к подвигу жителей в годы лихолетья…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24482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Рязанский край в годы Великой Отечественной войны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293096"/>
            <a:ext cx="4032448" cy="16561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Выполнила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Кондратьева Ирина Петровна, учитель истории высшей квалификационной категории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«Школа № 16»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города Рязани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800" dirty="0" smtClean="0"/>
              <a:t>Одна минута до войны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В лесу, где стелется душица,</a:t>
            </a:r>
            <a:br>
              <a:rPr lang="ru-RU" sz="3800" dirty="0" smtClean="0"/>
            </a:br>
            <a:r>
              <a:rPr lang="ru-RU" sz="3800" dirty="0" smtClean="0"/>
              <a:t>Замрут секунды тишины.</a:t>
            </a:r>
            <a:br>
              <a:rPr lang="ru-RU" sz="3800" dirty="0" smtClean="0"/>
            </a:br>
            <a:r>
              <a:rPr lang="ru-RU" sz="3800" dirty="0" smtClean="0"/>
              <a:t>И закричит тревожно птица –</a:t>
            </a:r>
            <a:br>
              <a:rPr lang="ru-RU" sz="3800" dirty="0" smtClean="0"/>
            </a:br>
            <a:r>
              <a:rPr lang="ru-RU" sz="3800" dirty="0" smtClean="0"/>
              <a:t>Одна минута до войны.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К рассвету сон нещадно крепок</a:t>
            </a:r>
            <a:br>
              <a:rPr lang="ru-RU" sz="3800" dirty="0" smtClean="0"/>
            </a:br>
            <a:r>
              <a:rPr lang="ru-RU" sz="3800" dirty="0" smtClean="0"/>
              <a:t>И руки тянутся к теплу.</a:t>
            </a:r>
            <a:br>
              <a:rPr lang="ru-RU" sz="3800" dirty="0" smtClean="0"/>
            </a:br>
            <a:r>
              <a:rPr lang="ru-RU" sz="3800" dirty="0" smtClean="0"/>
              <a:t>Еще шрапнель не режет веток</a:t>
            </a:r>
            <a:br>
              <a:rPr lang="ru-RU" sz="3800" dirty="0" smtClean="0"/>
            </a:br>
            <a:r>
              <a:rPr lang="ru-RU" sz="3800" dirty="0" smtClean="0"/>
              <a:t>В четыре ровно – поутру.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Еще не слышен шум моторов</a:t>
            </a:r>
            <a:br>
              <a:rPr lang="ru-RU" sz="3800" dirty="0" smtClean="0"/>
            </a:br>
            <a:r>
              <a:rPr lang="ru-RU" sz="3800" dirty="0" smtClean="0"/>
              <a:t>И у плененных нет вины.</a:t>
            </a:r>
            <a:br>
              <a:rPr lang="ru-RU" sz="3800" dirty="0" smtClean="0"/>
            </a:br>
            <a:r>
              <a:rPr lang="ru-RU" sz="3800" dirty="0" smtClean="0"/>
              <a:t>Все это скоро. Очень скоро.</a:t>
            </a:r>
            <a:br>
              <a:rPr lang="ru-RU" sz="3800" dirty="0" smtClean="0"/>
            </a:br>
            <a:r>
              <a:rPr lang="ru-RU" sz="3800" dirty="0" smtClean="0"/>
              <a:t>Одна минута до войны.</a:t>
            </a:r>
            <a:r>
              <a:rPr lang="ru-RU" sz="3800" b="1" dirty="0" smtClean="0"/>
              <a:t> </a:t>
            </a:r>
          </a:p>
          <a:p>
            <a:pPr marL="0" indent="0" algn="r">
              <a:buNone/>
            </a:pPr>
            <a:r>
              <a:rPr lang="ru-RU" sz="3800" b="1" dirty="0" smtClean="0"/>
              <a:t>Дмитрий Матвеевич </a:t>
            </a:r>
            <a:r>
              <a:rPr lang="ru-RU" sz="3800" b="1" dirty="0" err="1" smtClean="0"/>
              <a:t>Плоткин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Род. в 1958 г.</a:t>
            </a:r>
          </a:p>
          <a:p>
            <a:pPr marL="0" indent="0" algn="r">
              <a:buNone/>
            </a:pPr>
            <a:r>
              <a:rPr lang="ru-RU" sz="3800" dirty="0" smtClean="0"/>
              <a:t>Рязанский поэт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Этап актуализации знаний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? </a:t>
            </a:r>
            <a:r>
              <a:rPr lang="ru-RU" sz="3300" b="1" dirty="0" smtClean="0"/>
              <a:t>Вспомните, какой этап Великой Отечественной  войны изучали на прошлом уроке?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? </a:t>
            </a:r>
            <a:r>
              <a:rPr lang="ru-RU" sz="3300" b="1" dirty="0" smtClean="0"/>
              <a:t>Выделите характерные черты данного этапа войны.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? </a:t>
            </a:r>
            <a:r>
              <a:rPr lang="ru-RU" sz="3300" b="1" dirty="0" smtClean="0"/>
              <a:t>Какие города проявили мужество и героизм на  начальном этапе войны? Почему Вы так считаете?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? </a:t>
            </a:r>
            <a:r>
              <a:rPr lang="ru-RU" sz="3300" b="1" dirty="0" smtClean="0"/>
              <a:t>Какое звание было присуждено городам Советского Союза, жители  которых проявили массовый героизм и мужество в защите Родины в Великой Отечественной войне 1941 - 1945 гг.?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 мотивации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25202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? </a:t>
            </a:r>
            <a:r>
              <a:rPr lang="ru-RU" sz="2800" b="1" dirty="0" smtClean="0"/>
              <a:t>А что Вы знаете о роли Рязани и Рязанской области в Великой Отечественной войне?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? </a:t>
            </a:r>
            <a:r>
              <a:rPr lang="ru-RU" sz="2800" b="1" dirty="0" smtClean="0"/>
              <a:t>Объясните, почему необходимо более подробно изучить вклад  Рязани и Рязанской области в победу в войне?</a:t>
            </a:r>
          </a:p>
          <a:p>
            <a:endParaRPr lang="ru-RU" dirty="0"/>
          </a:p>
        </p:txBody>
      </p:sp>
      <p:pic>
        <p:nvPicPr>
          <p:cNvPr id="6146" name="Picture 2" descr="http://mr-rf.ru/upload/medialibrary/ef1/pobeda_f.jpg"/>
          <p:cNvPicPr>
            <a:picLocks noChangeAspect="1" noChangeArrowheads="1"/>
          </p:cNvPicPr>
          <p:nvPr/>
        </p:nvPicPr>
        <p:blipFill>
          <a:blip r:embed="rId2" cstate="print"/>
          <a:srcRect t="6051" b="3006"/>
          <a:stretch>
            <a:fillRect/>
          </a:stretch>
        </p:blipFill>
        <p:spPr bwMode="auto">
          <a:xfrm>
            <a:off x="1475656" y="3429000"/>
            <a:ext cx="6120680" cy="312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Постановка целей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218884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5 декабря 2015 года Губернатор Олег Ковалев подписал распоряжение о присвоении Рязани почетного звания "Город воинской доблести".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Прочитайте  текст документа и выделите основания для присуждения городу такого почетного звания.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://mr-rf.ru/upload/medialibrary/faa/dscf1605.jpg"/>
          <p:cNvPicPr>
            <a:picLocks noChangeAspect="1" noChangeArrowheads="1"/>
          </p:cNvPicPr>
          <p:nvPr/>
        </p:nvPicPr>
        <p:blipFill>
          <a:blip r:embed="rId2" cstate="print"/>
          <a:srcRect t="14286"/>
          <a:stretch>
            <a:fillRect/>
          </a:stretch>
        </p:blipFill>
        <p:spPr bwMode="auto">
          <a:xfrm>
            <a:off x="2627784" y="3785724"/>
            <a:ext cx="4104456" cy="2848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Постановка целей 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Как вы думаете, какую главную проблему необходимо решить в ходе занятия?</a:t>
            </a:r>
          </a:p>
          <a:p>
            <a:endParaRPr lang="ru-RU" b="1" dirty="0" smtClean="0"/>
          </a:p>
          <a:p>
            <a:r>
              <a:rPr lang="ru-RU" b="1" dirty="0" smtClean="0"/>
              <a:t>На какие вопросы необходимо дать ответы в ходе урока?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Открытие новых знаний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26896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Проанализируйте в группах предложенный материал  и оформите Боевой листок по вашей теме.</a:t>
            </a:r>
          </a:p>
          <a:p>
            <a:r>
              <a:rPr lang="ru-RU" sz="2800" b="1" dirty="0" smtClean="0"/>
              <a:t>На основе выступления представителей групп, учащимся необходимо заполнить таблицу "Вклад  рязанского края в победу в Великой Отечественной войне"</a:t>
            </a:r>
            <a:endParaRPr lang="ru-RU" sz="2800" b="1" dirty="0"/>
          </a:p>
        </p:txBody>
      </p:sp>
      <p:pic>
        <p:nvPicPr>
          <p:cNvPr id="1026" name="Picture 2" descr="http://cdn5.files.rzn.info/data/image/newsadd/noformat/2015/11/58069_565abf657a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960440" cy="2640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22 июня 1941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619268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Это было так давно,</a:t>
            </a:r>
            <a:br>
              <a:rPr lang="ru-RU" sz="4400" dirty="0" smtClean="0"/>
            </a:br>
            <a:r>
              <a:rPr lang="ru-RU" sz="4400" dirty="0" smtClean="0"/>
              <a:t>Но и нынче не забылось.</a:t>
            </a:r>
            <a:br>
              <a:rPr lang="ru-RU" sz="4400" dirty="0" smtClean="0"/>
            </a:br>
            <a:r>
              <a:rPr lang="ru-RU" sz="4400" dirty="0" smtClean="0"/>
              <a:t>Наступала, как в кино,</a:t>
            </a:r>
            <a:br>
              <a:rPr lang="ru-RU" sz="4400" dirty="0" smtClean="0"/>
            </a:br>
            <a:r>
              <a:rPr lang="ru-RU" sz="4400" dirty="0" smtClean="0"/>
              <a:t>Злая сила, вражья сила.</a:t>
            </a:r>
            <a:br>
              <a:rPr lang="ru-RU" sz="4400" dirty="0" smtClean="0"/>
            </a:br>
            <a:r>
              <a:rPr lang="ru-RU" sz="4400" dirty="0" smtClean="0"/>
              <a:t>Разорвалась тишина,</a:t>
            </a:r>
            <a:br>
              <a:rPr lang="ru-RU" sz="4400" dirty="0" smtClean="0"/>
            </a:br>
            <a:r>
              <a:rPr lang="ru-RU" sz="4400" dirty="0" smtClean="0"/>
              <a:t>Вся пропитанная страхом.</a:t>
            </a:r>
            <a:br>
              <a:rPr lang="ru-RU" sz="4400" dirty="0" smtClean="0"/>
            </a:br>
            <a:r>
              <a:rPr lang="ru-RU" sz="4400" dirty="0" err="1" smtClean="0"/>
              <a:t>Пустоглазая</a:t>
            </a:r>
            <a:r>
              <a:rPr lang="ru-RU" sz="4400" dirty="0" smtClean="0"/>
              <a:t> война</a:t>
            </a:r>
            <a:br>
              <a:rPr lang="ru-RU" sz="4400" dirty="0" smtClean="0"/>
            </a:br>
            <a:r>
              <a:rPr lang="ru-RU" sz="4400" dirty="0" smtClean="0"/>
              <a:t>Разнеслась смердящим прахом.</a:t>
            </a:r>
            <a:br>
              <a:rPr lang="ru-RU" sz="4400" dirty="0" smtClean="0"/>
            </a:br>
            <a:r>
              <a:rPr lang="ru-RU" sz="4400" dirty="0" smtClean="0"/>
              <a:t>Будто мир сошел с ума,</a:t>
            </a:r>
            <a:br>
              <a:rPr lang="ru-RU" sz="4400" dirty="0" smtClean="0"/>
            </a:br>
            <a:r>
              <a:rPr lang="ru-RU" sz="4400" dirty="0" smtClean="0"/>
              <a:t>Накалился до предела.</a:t>
            </a:r>
            <a:br>
              <a:rPr lang="ru-RU" sz="4400" dirty="0" smtClean="0"/>
            </a:br>
            <a:r>
              <a:rPr lang="ru-RU" sz="4400" dirty="0" smtClean="0"/>
              <a:t>Превращались в пыль дома,</a:t>
            </a:r>
            <a:br>
              <a:rPr lang="ru-RU" sz="4400" dirty="0" smtClean="0"/>
            </a:br>
            <a:r>
              <a:rPr lang="ru-RU" sz="4400" dirty="0" smtClean="0"/>
              <a:t>Все стонало, все горело.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7332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lnSpc>
                <a:spcPct val="120000"/>
              </a:lnSpc>
              <a:buNone/>
            </a:pPr>
            <a:r>
              <a:rPr lang="ru-RU" sz="3400" dirty="0" smtClean="0"/>
              <a:t>      </a:t>
            </a:r>
            <a:r>
              <a:rPr lang="ru-RU" sz="4200" dirty="0" smtClean="0"/>
              <a:t>От бомбежки я оглох</a:t>
            </a:r>
            <a:br>
              <a:rPr lang="ru-RU" sz="4200" dirty="0" smtClean="0"/>
            </a:br>
            <a:r>
              <a:rPr lang="ru-RU" sz="4200" dirty="0" smtClean="0"/>
              <a:t>И ослеп от потрясенья:</a:t>
            </a:r>
            <a:br>
              <a:rPr lang="ru-RU" sz="4200" dirty="0" smtClean="0"/>
            </a:br>
            <a:r>
              <a:rPr lang="ru-RU" sz="4200" dirty="0" smtClean="0"/>
              <a:t>Это что – переполох</a:t>
            </a:r>
            <a:br>
              <a:rPr lang="ru-RU" sz="4200" dirty="0" smtClean="0"/>
            </a:br>
            <a:r>
              <a:rPr lang="ru-RU" sz="4200" dirty="0" smtClean="0"/>
              <a:t>Или светопреставленье?!</a:t>
            </a:r>
            <a:br>
              <a:rPr lang="ru-RU" sz="4200" dirty="0" smtClean="0"/>
            </a:br>
            <a:r>
              <a:rPr lang="ru-RU" sz="4200" dirty="0" smtClean="0"/>
              <a:t>В дикой пляске сатаны,</a:t>
            </a:r>
            <a:br>
              <a:rPr lang="ru-RU" sz="4200" dirty="0" smtClean="0"/>
            </a:br>
            <a:r>
              <a:rPr lang="ru-RU" sz="4200" dirty="0" smtClean="0"/>
              <a:t>Словно струны, рвались нервы</a:t>
            </a:r>
            <a:br>
              <a:rPr lang="ru-RU" sz="4200" dirty="0" smtClean="0"/>
            </a:br>
            <a:r>
              <a:rPr lang="ru-RU" sz="4200" dirty="0" smtClean="0"/>
              <a:t>В самый первый день войны –</a:t>
            </a:r>
            <a:br>
              <a:rPr lang="ru-RU" sz="4200" dirty="0" smtClean="0"/>
            </a:br>
            <a:r>
              <a:rPr lang="ru-RU" sz="4200" dirty="0" smtClean="0"/>
              <a:t>Самый первый, самый первый...</a:t>
            </a:r>
            <a:endParaRPr lang="ru-RU" sz="4200" b="1" dirty="0" smtClean="0"/>
          </a:p>
          <a:p>
            <a:pPr>
              <a:lnSpc>
                <a:spcPct val="120000"/>
              </a:lnSpc>
              <a:buNone/>
            </a:pPr>
            <a:endParaRPr lang="ru-RU" sz="3400" b="1" dirty="0" smtClean="0"/>
          </a:p>
          <a:p>
            <a:pPr>
              <a:buNone/>
            </a:pPr>
            <a:endParaRPr lang="ru-RU" sz="3400" b="1" dirty="0" smtClean="0"/>
          </a:p>
          <a:p>
            <a:pPr>
              <a:buNone/>
            </a:pPr>
            <a:endParaRPr lang="ru-RU" sz="3400" b="1" dirty="0" smtClean="0"/>
          </a:p>
          <a:p>
            <a:pPr>
              <a:buNone/>
            </a:pPr>
            <a:endParaRPr lang="ru-RU" sz="3400" b="1" dirty="0" smtClean="0"/>
          </a:p>
          <a:p>
            <a:pPr algn="r">
              <a:buNone/>
            </a:pPr>
            <a:r>
              <a:rPr lang="ru-RU" sz="3400" b="1" dirty="0" err="1" smtClean="0"/>
              <a:t>Минель</a:t>
            </a:r>
            <a:r>
              <a:rPr lang="ru-RU" sz="3400" b="1" dirty="0" smtClean="0"/>
              <a:t> Иосифович Левин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Участник Великой Отечественной войны, </a:t>
            </a:r>
            <a:r>
              <a:rPr lang="ru-RU" sz="3400" dirty="0" err="1" smtClean="0"/>
              <a:t>рязанец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Род. в 1925 г.</a:t>
            </a:r>
            <a:r>
              <a:rPr lang="ru-RU" sz="3400" i="1" dirty="0" smtClean="0"/>
              <a:t> </a:t>
            </a:r>
          </a:p>
          <a:p>
            <a:pPr algn="r">
              <a:buNone/>
            </a:pPr>
            <a:r>
              <a:rPr lang="ru-RU" sz="3400" i="1" dirty="0" smtClean="0"/>
              <a:t>22 июня 1999 г., Рязань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513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региональной истории </vt:lpstr>
      <vt:lpstr>Рязанский край в годы Великой Отечественной войны</vt:lpstr>
      <vt:lpstr>Презентация PowerPoint</vt:lpstr>
      <vt:lpstr>Этап актуализации знаний</vt:lpstr>
      <vt:lpstr>Этап мотивации</vt:lpstr>
      <vt:lpstr>Постановка целей урока</vt:lpstr>
      <vt:lpstr>Постановка целей урока</vt:lpstr>
      <vt:lpstr>Открытие новых знаний</vt:lpstr>
      <vt:lpstr>22 июня 1941</vt:lpstr>
      <vt:lpstr>Рязань фронтовая</vt:lpstr>
      <vt:lpstr> Рязань тыловая</vt:lpstr>
      <vt:lpstr>Помощь рязанцев фронту.</vt:lpstr>
      <vt:lpstr> Сельское хозяйство – фронту</vt:lpstr>
      <vt:lpstr>Этап рефлексии Монумент Победы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User</cp:lastModifiedBy>
  <cp:revision>21</cp:revision>
  <dcterms:created xsi:type="dcterms:W3CDTF">2015-04-19T15:51:03Z</dcterms:created>
  <dcterms:modified xsi:type="dcterms:W3CDTF">2016-02-25T18:59:54Z</dcterms:modified>
</cp:coreProperties>
</file>