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</p:sldMasterIdLst>
  <p:sldIdLst>
    <p:sldId id="281" r:id="rId5"/>
    <p:sldId id="288" r:id="rId6"/>
    <p:sldId id="261" r:id="rId7"/>
    <p:sldId id="259" r:id="rId8"/>
    <p:sldId id="286" r:id="rId9"/>
    <p:sldId id="268" r:id="rId10"/>
    <p:sldId id="269" r:id="rId11"/>
    <p:sldId id="270" r:id="rId12"/>
    <p:sldId id="271" r:id="rId13"/>
    <p:sldId id="272" r:id="rId14"/>
    <p:sldId id="273" r:id="rId15"/>
    <p:sldId id="283" r:id="rId16"/>
    <p:sldId id="285" r:id="rId17"/>
    <p:sldId id="284" r:id="rId18"/>
    <p:sldId id="287" r:id="rId19"/>
    <p:sldId id="282" r:id="rId20"/>
    <p:sldId id="279" r:id="rId21"/>
    <p:sldId id="280" r:id="rId22"/>
    <p:sldId id="274" r:id="rId23"/>
    <p:sldId id="267" r:id="rId24"/>
    <p:sldId id="266" r:id="rId25"/>
    <p:sldId id="27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>
      <p:cViewPr>
        <p:scale>
          <a:sx n="72" d="100"/>
          <a:sy n="72" d="100"/>
        </p:scale>
        <p:origin x="-123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BD18-6558-4B93-A5CF-6F1F4C725AE7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FCEE-1486-4A53-BDC2-D641CA755C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9201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BD18-6558-4B93-A5CF-6F1F4C725AE7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FCEE-1486-4A53-BDC2-D641CA755C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982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BD18-6558-4B93-A5CF-6F1F4C725AE7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FCEE-1486-4A53-BDC2-D641CA755C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5083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3BCA9-BC63-456F-815E-81044B77D31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7027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9DC16-9A25-4DD9-BB1E-C95C3845D5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414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E7670-24E7-47EE-88DD-503C22D515C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6841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0A7B2-7EA9-4952-AD6B-004BDD1365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9151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B8E8C-40D2-40E4-A740-713DD2BFE7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5199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2DBE4-537E-4AC7-8909-72A6F1D315E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8757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AA3F4-AA36-4870-880A-9AF38AD3F9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7899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A620C-7DBD-4996-B3C2-3E97473EBC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6658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BD18-6558-4B93-A5CF-6F1F4C725AE7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FCEE-1486-4A53-BDC2-D641CA755C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5385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98303-5FA0-47AD-81E3-7C1E0123AE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56510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BA264-B875-4ED5-B925-EE4A0AE77B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0892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48E51-835B-4336-8EF1-2F86738C50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14839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F05B7-F482-4F87-B52A-34DA6C4D342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723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D2355-E15C-4099-8BA8-D915FFB499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9C265-49AC-4CF5-B1EE-DA734C54D85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81083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3AB83-0F06-4242-89B2-70791FC7215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2CC85-D73F-4406-BA07-BB5A11E46A5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07932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C733D-F624-4705-B5CC-98B7818E83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99315-9B32-4B02-9E4E-02A3E234E8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855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4B81B-E635-42AA-B623-2794DEBAC9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56B13-F51B-47B5-ACB1-F39E6A48CB9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62058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7EE6C-A949-43B7-AFE9-4655A3B6530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7C4BC-0EF2-4702-B9F7-065BE25339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7559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928EA-FD67-4A52-B77D-F0A35E92E9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4CD5E-4871-40DF-A626-973BDCE2EA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0911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BD18-6558-4B93-A5CF-6F1F4C725AE7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FCEE-1486-4A53-BDC2-D641CA755C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31810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3AF2C-8A67-47FF-8580-09A51226FF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22B00-3DEE-412D-8A7A-D37B3D05C5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60633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1E37B-B0CB-4BA8-BCC2-071B10C023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C231F-7A16-4EED-9F14-61F2C002621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04455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CE744-2564-48EC-BACE-1595EA6A13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6B2F1-EE33-40FD-AF21-858EA3C691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60735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B0D73-2496-42E9-8D39-EA1A74DD7D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4E2C6-6EB7-4A85-AF6F-4A3FD4EFB4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46266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233CB-DCFC-4D95-9119-347640B03C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ECACF-6B8A-4D5A-8B4B-8217D1F822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15823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3657600"/>
            <a:ext cx="6248400" cy="1143000"/>
          </a:xfrm>
        </p:spPr>
        <p:txBody>
          <a:bodyPr/>
          <a:lstStyle>
            <a:lvl1pPr algn="l">
              <a:defRPr sz="4000"/>
            </a:lvl1pPr>
          </a:lstStyle>
          <a:p>
            <a:pPr lvl="0"/>
            <a:r>
              <a:rPr lang="ru-RU" noProof="0" smtClean="0"/>
              <a:t>Заголовок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4648200"/>
            <a:ext cx="6248400" cy="762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rgbClr val="B2B2B2"/>
                </a:solidFill>
              </a:defRPr>
            </a:lvl1pPr>
          </a:lstStyle>
          <a:p>
            <a:pPr lvl="0"/>
            <a:r>
              <a:rPr lang="ru-RU" noProof="0" smtClean="0"/>
              <a:t>Подзаголовок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9DBB4EC-EA82-4925-B8F8-1625934A7FC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15844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3B56E-0B8E-46C7-A26A-8EC24B42119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73448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CB8AC-BCCD-4D7D-AE83-F43BCCBA7BD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75639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55775" y="1447800"/>
            <a:ext cx="3541713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49888" y="1447800"/>
            <a:ext cx="3541712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51F92-09EB-4D5D-B274-33E049D3CF6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87201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CF0CF-B6CA-4EEE-A3A0-4818F37EE67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5495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BD18-6558-4B93-A5CF-6F1F4C725AE7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FCEE-1486-4A53-BDC2-D641CA755C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49042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14515-4F63-4AE4-8079-813E72F1E3F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23688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3552E-32BE-49EA-A991-28F47A8A50A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44476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4C9C7-6EAF-4C22-B518-B6CEA635739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59968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E6E76-A58E-4455-BF59-59A2C575C5A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56564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56CAA-18B8-4C5B-994E-0B8375987EC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25272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28600"/>
            <a:ext cx="1809750" cy="6324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52600" y="228600"/>
            <a:ext cx="5276850" cy="6324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E2007-23CA-406D-ABAC-0C479CF8A76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3308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1752600" y="228600"/>
            <a:ext cx="7239000" cy="6324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7B85497-B498-4539-AB3B-6A14C93D847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7430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BD18-6558-4B93-A5CF-6F1F4C725AE7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FCEE-1486-4A53-BDC2-D641CA755C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7838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BD18-6558-4B93-A5CF-6F1F4C725AE7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FCEE-1486-4A53-BDC2-D641CA755C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137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BD18-6558-4B93-A5CF-6F1F4C725AE7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FCEE-1486-4A53-BDC2-D641CA755C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3063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BD18-6558-4B93-A5CF-6F1F4C725AE7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FCEE-1486-4A53-BDC2-D641CA755C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7043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BD18-6558-4B93-A5CF-6F1F4C725AE7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FCEE-1486-4A53-BDC2-D641CA755C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1137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6BD18-6558-4B93-A5CF-6F1F4C725AE7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4FCEE-1486-4A53-BDC2-D641CA755C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600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01CE9F-1AE5-41A5-A2E3-F2704CE40F8E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023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D9D611-4722-40FB-A8CA-8735DCFA72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B93551-A722-4085-A552-CDE25B3134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026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28600"/>
            <a:ext cx="7239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5775" y="1447800"/>
            <a:ext cx="72358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EC508D-DA85-4793-A0C4-3DC9E26ED4BA}" type="slidenum">
              <a:rPr lang="ru-RU" smtClean="0">
                <a:solidFill>
                  <a:srgbClr val="FFFFFF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849478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oo.ru./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41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476672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85609" y="1916251"/>
            <a:ext cx="8159927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C00000"/>
                </a:solidFill>
              </a:rPr>
              <a:t>УРОК </a:t>
            </a:r>
            <a:r>
              <a:rPr lang="ru-RU" sz="2800" b="1" dirty="0" smtClean="0">
                <a:solidFill>
                  <a:srgbClr val="C00000"/>
                </a:solidFill>
              </a:rPr>
              <a:t>– РАЗМЫШЛЕНИЕ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C00000"/>
                </a:solidFill>
              </a:rPr>
              <a:t>«</a:t>
            </a:r>
            <a:r>
              <a:rPr lang="ru-RU" sz="4000" b="1" dirty="0" smtClean="0">
                <a:solidFill>
                  <a:srgbClr val="C00000"/>
                </a:solidFill>
              </a:rPr>
              <a:t>Это страшное слово… война»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88640"/>
            <a:ext cx="9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ГБОУ «Гимназия №1 им. А. С. Пушкина»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563888" y="5805264"/>
            <a:ext cx="1578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Севастополь</a:t>
            </a:r>
          </a:p>
          <a:p>
            <a:pPr algn="ctr"/>
            <a:r>
              <a:rPr lang="ru-RU" dirty="0" smtClean="0"/>
              <a:t> 2016 г.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197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noFill/>
          <a:ln w="88900" cap="sq" cmpd="thickThin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 txBox="1">
            <a:spLocks noChangeArrowheads="1"/>
          </p:cNvSpPr>
          <p:nvPr/>
        </p:nvSpPr>
        <p:spPr>
          <a:xfrm>
            <a:off x="533400" y="517525"/>
            <a:ext cx="8153400" cy="593725"/>
          </a:xfrm>
          <a:prstGeom prst="rect">
            <a:avLst/>
          </a:prstGeom>
        </p:spPr>
        <p:txBody>
          <a:bodyPr lIns="0" tIns="0" rIns="0" bIns="0" anchor="ctr" anchorCtr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500" b="1" spc="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Вторая оборона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08013" y="1268413"/>
            <a:ext cx="7927975" cy="0"/>
          </a:xfrm>
          <a:prstGeom prst="line">
            <a:avLst/>
          </a:prstGeom>
          <a:ln w="63500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6" descr="II_oborona_Sev_03_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2" b="829"/>
          <a:stretch>
            <a:fillRect/>
          </a:stretch>
        </p:blipFill>
        <p:spPr bwMode="auto">
          <a:xfrm>
            <a:off x="4776788" y="4133850"/>
            <a:ext cx="3910012" cy="231933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0" name="Picture 9" descr="II_oborona_Sev_05_previ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49" r="1949"/>
          <a:stretch>
            <a:fillRect/>
          </a:stretch>
        </p:blipFill>
        <p:spPr bwMode="auto">
          <a:xfrm>
            <a:off x="439738" y="4133850"/>
            <a:ext cx="3908425" cy="231933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1" name="Picture 15" descr="II_oborona_Sev_07_previe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477963"/>
            <a:ext cx="3908425" cy="2319337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2" name="Picture 16" descr="скачанные файлы (40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2" b="645"/>
          <a:stretch>
            <a:fillRect/>
          </a:stretch>
        </p:blipFill>
        <p:spPr bwMode="auto">
          <a:xfrm>
            <a:off x="4776788" y="1477963"/>
            <a:ext cx="3910012" cy="2319337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1463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noFill/>
          <a:ln w="88900" cap="sq" cmpd="thickThin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 txBox="1">
            <a:spLocks noChangeArrowheads="1"/>
          </p:cNvSpPr>
          <p:nvPr/>
        </p:nvSpPr>
        <p:spPr>
          <a:xfrm>
            <a:off x="533400" y="517525"/>
            <a:ext cx="8153400" cy="593725"/>
          </a:xfrm>
          <a:prstGeom prst="rect">
            <a:avLst/>
          </a:prstGeom>
        </p:spPr>
        <p:txBody>
          <a:bodyPr lIns="0" tIns="0" rIns="0" bIns="0" anchor="ctr" anchorCtr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500" b="1" spc="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Вторая оборона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08013" y="1268413"/>
            <a:ext cx="7927975" cy="0"/>
          </a:xfrm>
          <a:prstGeom prst="line">
            <a:avLst/>
          </a:prstGeom>
          <a:ln w="63500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3" name="Picture 13" descr="images (9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00" b="6747"/>
          <a:stretch>
            <a:fillRect/>
          </a:stretch>
        </p:blipFill>
        <p:spPr bwMode="auto">
          <a:xfrm>
            <a:off x="450850" y="1484313"/>
            <a:ext cx="3908425" cy="235902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4" name="Picture 19" descr="Зенитный расчет на Историческом бульваре Севастопол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584"/>
          <a:stretch>
            <a:fillRect/>
          </a:stretch>
        </p:blipFill>
        <p:spPr bwMode="auto">
          <a:xfrm>
            <a:off x="4784725" y="1484313"/>
            <a:ext cx="3908425" cy="235902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5" name="Picture 20" descr="Колонна танков Т-26 во время обороны Севастопол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108"/>
          <a:stretch>
            <a:fillRect/>
          </a:stretch>
        </p:blipFill>
        <p:spPr bwMode="auto">
          <a:xfrm>
            <a:off x="450850" y="4011613"/>
            <a:ext cx="3908425" cy="2370137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6" name="Picture 21" descr="Потопленный эсминец «Свободный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4011613"/>
            <a:ext cx="3910013" cy="2370137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8537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08013" y="260649"/>
            <a:ext cx="8153400" cy="5688631"/>
            <a:chOff x="608013" y="260649"/>
            <a:chExt cx="8153400" cy="5688631"/>
          </a:xfrm>
        </p:grpSpPr>
        <p:sp>
          <p:nvSpPr>
            <p:cNvPr id="11" name="Rectangle 12"/>
            <p:cNvSpPr txBox="1">
              <a:spLocks noChangeArrowheads="1"/>
            </p:cNvSpPr>
            <p:nvPr/>
          </p:nvSpPr>
          <p:spPr>
            <a:xfrm>
              <a:off x="608013" y="260649"/>
              <a:ext cx="8153400" cy="850602"/>
            </a:xfrm>
            <a:prstGeom prst="rect">
              <a:avLst/>
            </a:prstGeom>
          </p:spPr>
          <p:txBody>
            <a:bodyPr lIns="0" tIns="0" rIns="0" bIns="0" anchor="ctr" anchorCtr="1">
              <a:normAutofit fontScale="775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ru-RU" sz="3500" b="1" spc="600" dirty="0" smtClean="0">
                  <a:latin typeface="Arial" pitchFamily="34" charset="0"/>
                  <a:cs typeface="Arial" pitchFamily="34" charset="0"/>
                </a:rPr>
                <a:t>Работа в группах</a:t>
              </a:r>
            </a:p>
            <a:p>
              <a:pPr>
                <a:defRPr/>
              </a:pPr>
              <a:endParaRPr lang="ru-RU" sz="1600" b="1" spc="600" dirty="0" smtClean="0"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r>
                <a:rPr lang="ru-RU" sz="3500" b="1" spc="6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Историки</a:t>
              </a: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608013" y="1268413"/>
              <a:ext cx="7927975" cy="0"/>
            </a:xfrm>
            <a:prstGeom prst="line">
              <a:avLst/>
            </a:prstGeom>
            <a:ln w="63500" cmpd="thickThin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Скругленный прямоугольник 12"/>
            <p:cNvSpPr/>
            <p:nvPr/>
          </p:nvSpPr>
          <p:spPr>
            <a:xfrm>
              <a:off x="608013" y="1628800"/>
              <a:ext cx="8078787" cy="1224136"/>
            </a:xfrm>
            <a:prstGeom prst="roundRect">
              <a:avLst/>
            </a:prstGeom>
            <a:solidFill>
              <a:schemeClr val="accent1">
                <a:alpha val="34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3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1. Какие исторические места описаны в книгах </a:t>
              </a:r>
              <a:r>
                <a:rPr lang="ru-RU" sz="32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Л.Н.Толстого</a:t>
              </a:r>
              <a:r>
                <a:rPr lang="ru-RU" sz="3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и </a:t>
              </a:r>
              <a:r>
                <a:rPr lang="ru-RU" sz="32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Ю.В.Падалки</a:t>
              </a:r>
              <a:r>
                <a:rPr lang="ru-RU" sz="3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608013" y="3068960"/>
              <a:ext cx="8078787" cy="2880320"/>
            </a:xfrm>
            <a:prstGeom prst="roundRect">
              <a:avLst/>
            </a:prstGeom>
            <a:solidFill>
              <a:schemeClr val="accent1">
                <a:alpha val="34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3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2. Найти и назвать исторических личностей, которые упоминаются в произведениях. С какой целью авторы используют реальных  исторических персонажей</a:t>
              </a:r>
              <a:r>
                <a:rPr lang="ru-RU" sz="3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15515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 txBox="1">
            <a:spLocks noChangeArrowheads="1"/>
          </p:cNvSpPr>
          <p:nvPr/>
        </p:nvSpPr>
        <p:spPr>
          <a:xfrm>
            <a:off x="533400" y="260649"/>
            <a:ext cx="8153400" cy="850602"/>
          </a:xfrm>
          <a:prstGeom prst="rect">
            <a:avLst/>
          </a:prstGeom>
        </p:spPr>
        <p:txBody>
          <a:bodyPr lIns="0" tIns="0" rIns="0" bIns="0" anchor="ctr" anchorCtr="1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500" b="1" spc="600" dirty="0" smtClean="0">
                <a:latin typeface="Arial" pitchFamily="34" charset="0"/>
                <a:cs typeface="Arial" pitchFamily="34" charset="0"/>
              </a:rPr>
              <a:t>Работа в группах</a:t>
            </a:r>
          </a:p>
          <a:p>
            <a:pPr>
              <a:defRPr/>
            </a:pPr>
            <a:endParaRPr lang="ru-RU" sz="1600" b="1" spc="6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3200" b="1" spc="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Литературоведы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08013" y="1268413"/>
            <a:ext cx="7927975" cy="0"/>
          </a:xfrm>
          <a:prstGeom prst="line">
            <a:avLst/>
          </a:prstGeom>
          <a:ln w="63500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608013" y="1772816"/>
            <a:ext cx="8078787" cy="2160240"/>
          </a:xfrm>
          <a:prstGeom prst="roundRect">
            <a:avLst/>
          </a:prstGeom>
          <a:solidFill>
            <a:schemeClr val="accent1">
              <a:alpha val="34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Каким Вы  увидели Севастополь в годы войны? Найдите ключевые слова, помогающие передать атмосферу, которая царит в осажденном городе? 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8013" y="4293096"/>
            <a:ext cx="8078787" cy="1944216"/>
          </a:xfrm>
          <a:prstGeom prst="roundRect">
            <a:avLst/>
          </a:prstGeom>
          <a:solidFill>
            <a:schemeClr val="accent1">
              <a:alpha val="34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Найдите описание природы. Какова  функция пейзажных зарисовок в  предложенных для анализа текстах?</a:t>
            </a:r>
          </a:p>
        </p:txBody>
      </p:sp>
    </p:spTree>
    <p:extLst>
      <p:ext uri="{BB962C8B-B14F-4D97-AF65-F5344CB8AC3E}">
        <p14:creationId xmlns="" xmlns:p14="http://schemas.microsoft.com/office/powerpoint/2010/main" val="83030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 txBox="1">
            <a:spLocks noChangeArrowheads="1"/>
          </p:cNvSpPr>
          <p:nvPr/>
        </p:nvSpPr>
        <p:spPr>
          <a:xfrm>
            <a:off x="533400" y="260649"/>
            <a:ext cx="8153400" cy="850602"/>
          </a:xfrm>
          <a:prstGeom prst="rect">
            <a:avLst/>
          </a:prstGeom>
        </p:spPr>
        <p:txBody>
          <a:bodyPr lIns="0" tIns="0" rIns="0" bIns="0" anchor="ctr" anchorCtr="1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500" b="1" spc="600" dirty="0" smtClean="0">
                <a:latin typeface="Arial" pitchFamily="34" charset="0"/>
                <a:cs typeface="Arial" pitchFamily="34" charset="0"/>
              </a:rPr>
              <a:t>Работа в группах</a:t>
            </a:r>
          </a:p>
          <a:p>
            <a:pPr>
              <a:defRPr/>
            </a:pPr>
            <a:endParaRPr lang="ru-RU" sz="1600" b="1" spc="6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3500" b="1" spc="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Психологи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08013" y="1268413"/>
            <a:ext cx="7927975" cy="0"/>
          </a:xfrm>
          <a:prstGeom prst="line">
            <a:avLst/>
          </a:prstGeom>
          <a:ln w="63500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608013" y="1412776"/>
            <a:ext cx="8078787" cy="936104"/>
          </a:xfrm>
          <a:prstGeom prst="roundRect">
            <a:avLst/>
          </a:prstGeom>
          <a:solidFill>
            <a:schemeClr val="accent1">
              <a:alpha val="34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Заполнить таблицу  «Поведение человека на войне». Сделать вывод.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8013" y="4437112"/>
            <a:ext cx="8078787" cy="2016224"/>
          </a:xfrm>
          <a:prstGeom prst="roundRect">
            <a:avLst/>
          </a:prstGeom>
          <a:solidFill>
            <a:schemeClr val="accent1">
              <a:alpha val="34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Самое страшное на войне – это смерть человека. О чем думают люди перед смертью? Доказать примерами из текста.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67575005"/>
              </p:ext>
            </p:extLst>
          </p:nvPr>
        </p:nvGraphicFramePr>
        <p:xfrm>
          <a:off x="608012" y="2564904"/>
          <a:ext cx="8078787" cy="1569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929"/>
                <a:gridCol w="2692929"/>
                <a:gridCol w="2692929"/>
              </a:tblGrid>
              <a:tr h="4800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Герой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Поступки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Эмоциональная характеристика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005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005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2509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 txBox="1">
            <a:spLocks noChangeArrowheads="1"/>
          </p:cNvSpPr>
          <p:nvPr/>
        </p:nvSpPr>
        <p:spPr>
          <a:xfrm>
            <a:off x="533400" y="116632"/>
            <a:ext cx="8153400" cy="850602"/>
          </a:xfrm>
          <a:prstGeom prst="rect">
            <a:avLst/>
          </a:prstGeom>
        </p:spPr>
        <p:txBody>
          <a:bodyPr lIns="0" tIns="0" rIns="0" bIns="0" anchor="ctr" anchorCtr="1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500" b="1" spc="600" dirty="0" smtClean="0">
                <a:latin typeface="Arial" pitchFamily="34" charset="0"/>
                <a:cs typeface="Arial" pitchFamily="34" charset="0"/>
              </a:rPr>
              <a:t>Работа в группах</a:t>
            </a:r>
          </a:p>
          <a:p>
            <a:pPr>
              <a:defRPr/>
            </a:pPr>
            <a:endParaRPr lang="ru-RU" sz="1600" b="1" spc="6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3200" b="1" spc="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Языковеды</a:t>
            </a:r>
            <a:endParaRPr lang="ru-RU" sz="3200" b="1" spc="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08013" y="980728"/>
            <a:ext cx="7927975" cy="0"/>
          </a:xfrm>
          <a:prstGeom prst="line">
            <a:avLst/>
          </a:prstGeom>
          <a:ln w="63500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608013" y="1078768"/>
            <a:ext cx="8078787" cy="1944216"/>
          </a:xfrm>
          <a:prstGeom prst="roundRect">
            <a:avLst/>
          </a:prstGeom>
          <a:solidFill>
            <a:schemeClr val="accent1">
              <a:alpha val="34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 с помощью изобразительно-выразительных средств передается «нелепость и ужас войны»? Обоснуйте ответ, заполнив таблицу Изобразительно-выразительные средства языка в произведениях Л.Н. Толстого и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Ю.В</a:t>
            </a: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Падалки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8013" y="5589240"/>
            <a:ext cx="8078787" cy="1152128"/>
          </a:xfrm>
          <a:prstGeom prst="roundRect">
            <a:avLst/>
          </a:prstGeom>
          <a:solidFill>
            <a:schemeClr val="accent1">
              <a:alpha val="34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Какова роль антитезы в раскрытии противоречивого характера войны. Доказать примерами из текста.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90838439"/>
              </p:ext>
            </p:extLst>
          </p:nvPr>
        </p:nvGraphicFramePr>
        <p:xfrm>
          <a:off x="624820" y="3109740"/>
          <a:ext cx="8061979" cy="2438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63204"/>
                <a:gridCol w="3898775"/>
              </a:tblGrid>
              <a:tr h="140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сравнение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эпитеты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градация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метонимия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параллелизм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7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гипербола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9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олицетворение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метафора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сопоставление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противоположностей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риторический вопрос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2383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1511660" y="476672"/>
            <a:ext cx="6120680" cy="864096"/>
          </a:xfrm>
          <a:prstGeom prst="flowChartAlternateProcess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Приемы представления результатов работы в группах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575556" y="1772816"/>
            <a:ext cx="1944216" cy="864096"/>
          </a:xfrm>
          <a:prstGeom prst="cloud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спикер</a:t>
            </a:r>
          </a:p>
        </p:txBody>
      </p:sp>
      <p:sp>
        <p:nvSpPr>
          <p:cNvPr id="6" name="Облако 5"/>
          <p:cNvSpPr/>
          <p:nvPr/>
        </p:nvSpPr>
        <p:spPr>
          <a:xfrm>
            <a:off x="3491880" y="1765422"/>
            <a:ext cx="1944216" cy="864096"/>
          </a:xfrm>
          <a:prstGeom prst="cloud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снежный ком</a:t>
            </a:r>
          </a:p>
        </p:txBody>
      </p:sp>
      <p:sp>
        <p:nvSpPr>
          <p:cNvPr id="7" name="Облако 6"/>
          <p:cNvSpPr/>
          <p:nvPr/>
        </p:nvSpPr>
        <p:spPr>
          <a:xfrm>
            <a:off x="6516216" y="1765422"/>
            <a:ext cx="1944216" cy="864096"/>
          </a:xfrm>
          <a:prstGeom prst="cloud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снежинка</a:t>
            </a:r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>
            <a:off x="179512" y="2636912"/>
            <a:ext cx="2736304" cy="3888432"/>
          </a:xfrm>
          <a:prstGeom prst="snip1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предусматривает общую подготовительную работу каждого участника группы, но ее 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итоги озвучивает только спикер</a:t>
            </a:r>
          </a:p>
        </p:txBody>
      </p:sp>
      <p:sp>
        <p:nvSpPr>
          <p:cNvPr id="9" name="Прямоугольник с одним вырезанным углом 8"/>
          <p:cNvSpPr/>
          <p:nvPr/>
        </p:nvSpPr>
        <p:spPr>
          <a:xfrm>
            <a:off x="3203848" y="2636912"/>
            <a:ext cx="2736304" cy="3888432"/>
          </a:xfrm>
          <a:prstGeom prst="snip1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Итоги работы озвучиваются каждым учащимся 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одной группы по очереди (1-2 предложения), таким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образом  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образуя как бы наслоение снежного кома</a:t>
            </a:r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>
            <a:off x="6228184" y="2636912"/>
            <a:ext cx="2736304" cy="3888432"/>
          </a:xfrm>
          <a:prstGeom prst="snip1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Каждый член группы озвучивает часть 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общего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высказывания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 ответе группы каждое  отдельное высказывание представляет как бы отдельные части снежинки</a:t>
            </a:r>
          </a:p>
        </p:txBody>
      </p:sp>
    </p:spTree>
    <p:extLst>
      <p:ext uri="{BB962C8B-B14F-4D97-AF65-F5344CB8AC3E}">
        <p14:creationId xmlns="" xmlns:p14="http://schemas.microsoft.com/office/powerpoint/2010/main" val="345046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6632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Изобразительно-выразительные средства языка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произведениях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Л.Н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. Толстого и Ю.В. Падалки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94211868"/>
              </p:ext>
            </p:extLst>
          </p:nvPr>
        </p:nvGraphicFramePr>
        <p:xfrm>
          <a:off x="251520" y="1052736"/>
          <a:ext cx="8640960" cy="5544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192"/>
                <a:gridCol w="6912768"/>
              </a:tblGrid>
              <a:tr h="158417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сравнение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246" marR="28246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«…слышите различные звуки пуль – жужжащие, как пчела, свистящие, быстрые или визжащие, как струна»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«он шел как пьяный» (во время канонады)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«частой, как дождь бьет по окнам, перестрелки»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«пули свистели не по одной, как штуцерные, а роями, как стадо осенних птичек пролетает над головами»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«севастопольское войско, как море в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зыбливую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мрачную ночь»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246" marR="2824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4827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эпитеты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246" marR="28246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«особенный тяжелый, густой, вонючий смрад»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«светлая точка бомбы»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«мрачный далекий горизонт»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«сдержанное дыхание, холодная дрожь»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«холодный, исключающий все другие мысли и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чувства ужас»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капитан Обжогов в растерзанном виде»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«яростное выражение лица»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«спокойные, дерзкие огни»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место, все облитое кровью»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246" marR="2824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216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градация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246" marR="28246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«говор разнообразных стонов, вздохов, хрипений, прерываемый иногда пронзительным криком»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«точка бомбы, которая светлее и светлее, быстрее и быстрее приближаясь, шлепнулась»»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«он вытянулся и уже больше не видел, не слышал, не думал и не чувствовал»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«тысячи людей толпятся, смотрят, говорят и улыбаются друг другу»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«все было мертво, дико, ужасно»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246" marR="28246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7527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-27384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Изобразительно-выразительные средства языка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произведениях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Л.Н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. Толстого и Ю.В. Падалки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41709522"/>
              </p:ext>
            </p:extLst>
          </p:nvPr>
        </p:nvGraphicFramePr>
        <p:xfrm>
          <a:off x="251521" y="836712"/>
          <a:ext cx="8640959" cy="58326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6263"/>
                <a:gridCol w="6264696"/>
              </a:tblGrid>
              <a:tr h="81385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метонимия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246" marR="28246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«черная стена первой роты»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«синие мундиры оставались в том же расстоянии»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«толпы синих мундиров в беспорядке бежали»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«ползали раненые в красных штанах и синих мундирах»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246" marR="2824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771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параллелизм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246" marR="28246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«долго ли? куда? кто, на что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?»»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«это чувство было и у смертельно раненного солдата, и у ополченца, и у генерала, и у матроса, и у раненого офицера, и у артиллериста, и у флотских»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246" marR="2824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039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гипербола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246" marR="28246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«заблестело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мильон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огней»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«секунда, в которую целый мир чувств, мыслей, надежд, воспоминаний промелькнул в его соображении»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246" marR="2824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732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олицетворение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246" marR="28246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«две бомбы летели над ним, догоняя друг друга»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«залетали шальные бомбы»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«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большое пламя стояло и освещало низ облака дыма»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246" marR="2824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385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метафора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246" marR="28246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«черные полосы двигались в самом дыму»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«что-то в шинели ничком лежало на том месте, где стоял Володя»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«страшное место смерти»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246" marR="2824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257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сопоставление противоположностей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246" marR="28246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«цветущая долина наполнена смрадными телами»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«все хороши и все дурны»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246" marR="2824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692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риторический вопрос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246" marR="28246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«где выражение зла, которого должно избегать? где выражение добра, которому должно подражать в этой повести? кто злодей, кто герой ее?»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246" marR="2824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062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52" name="Рисунок 1" descr="0_cf98_f61d3613_XL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9388" y="4176713"/>
            <a:ext cx="8740775" cy="2781300"/>
          </a:xfrm>
          <a:noFill/>
          <a:ln/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/>
              <a:t>существительное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/>
              <a:t>прилагат.+ прилагат.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/>
              <a:t>глагол+глагол+глагол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/>
              <a:t>предложение (свое отношение)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/>
              <a:t>существительное (слово-резюме)</a:t>
            </a:r>
            <a:endParaRPr lang="ru-RU" b="1">
              <a:solidFill>
                <a:schemeClr val="bg2"/>
              </a:solidFill>
            </a:endParaRPr>
          </a:p>
        </p:txBody>
      </p:sp>
      <p:sp>
        <p:nvSpPr>
          <p:cNvPr id="108551" name="WordArt 7"/>
          <p:cNvSpPr>
            <a:spLocks noChangeArrowheads="1" noChangeShapeType="1" noTextEdit="1"/>
          </p:cNvSpPr>
          <p:nvPr/>
        </p:nvSpPr>
        <p:spPr bwMode="auto">
          <a:xfrm>
            <a:off x="1835150" y="188913"/>
            <a:ext cx="54006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kern="10" smtClean="0">
                <a:ln w="38100" cap="sq">
                  <a:solidFill>
                    <a:srgbClr val="333333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СИНКВЕЙН</a:t>
            </a:r>
          </a:p>
        </p:txBody>
      </p:sp>
    </p:spTree>
    <p:extLst>
      <p:ext uri="{BB962C8B-B14F-4D97-AF65-F5344CB8AC3E}">
        <p14:creationId xmlns="" xmlns:p14="http://schemas.microsoft.com/office/powerpoint/2010/main" val="213153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41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476672"/>
            <a:ext cx="820891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rgbClr val="C00000"/>
                </a:solidFill>
              </a:rPr>
              <a:t>Кто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b="1" dirty="0">
                <a:solidFill>
                  <a:srgbClr val="C00000"/>
                </a:solidFill>
              </a:rPr>
              <a:t>говорит</a:t>
            </a:r>
            <a:r>
              <a:rPr lang="ru-RU" sz="3200" dirty="0">
                <a:solidFill>
                  <a:srgbClr val="C00000"/>
                </a:solidFill>
              </a:rPr>
              <a:t>, </a:t>
            </a:r>
            <a:r>
              <a:rPr lang="ru-RU" sz="3200" b="1" dirty="0">
                <a:solidFill>
                  <a:srgbClr val="C00000"/>
                </a:solidFill>
              </a:rPr>
              <a:t>что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b="1" dirty="0">
                <a:solidFill>
                  <a:srgbClr val="C00000"/>
                </a:solidFill>
              </a:rPr>
              <a:t>на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b="1" dirty="0">
                <a:solidFill>
                  <a:srgbClr val="C00000"/>
                </a:solidFill>
              </a:rPr>
              <a:t>войне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b="1" dirty="0">
                <a:solidFill>
                  <a:srgbClr val="C00000"/>
                </a:solidFill>
              </a:rPr>
              <a:t>не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b="1" dirty="0">
                <a:solidFill>
                  <a:srgbClr val="C00000"/>
                </a:solidFill>
              </a:rPr>
              <a:t>страшно</a:t>
            </a:r>
            <a:r>
              <a:rPr lang="ru-RU" sz="3200" dirty="0">
                <a:solidFill>
                  <a:srgbClr val="C00000"/>
                </a:solidFill>
              </a:rPr>
              <a:t>,</a:t>
            </a:r>
          </a:p>
          <a:p>
            <a:pPr algn="r"/>
            <a:r>
              <a:rPr lang="ru-RU" sz="3200" b="1" dirty="0">
                <a:solidFill>
                  <a:srgbClr val="C00000"/>
                </a:solidFill>
              </a:rPr>
              <a:t>Тот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b="1" dirty="0">
                <a:solidFill>
                  <a:srgbClr val="C00000"/>
                </a:solidFill>
              </a:rPr>
              <a:t>ничего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b="1" dirty="0">
                <a:solidFill>
                  <a:srgbClr val="C00000"/>
                </a:solidFill>
              </a:rPr>
              <a:t>не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b="1" dirty="0">
                <a:solidFill>
                  <a:srgbClr val="C00000"/>
                </a:solidFill>
              </a:rPr>
              <a:t>знает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b="1" dirty="0">
                <a:solidFill>
                  <a:srgbClr val="C00000"/>
                </a:solidFill>
              </a:rPr>
              <a:t>о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b="1" dirty="0">
                <a:solidFill>
                  <a:srgbClr val="C00000"/>
                </a:solidFill>
              </a:rPr>
              <a:t>войне</a:t>
            </a:r>
            <a:r>
              <a:rPr lang="ru-RU" sz="3200" dirty="0">
                <a:solidFill>
                  <a:srgbClr val="C00000"/>
                </a:solidFill>
              </a:rPr>
              <a:t>.</a:t>
            </a:r>
          </a:p>
          <a:p>
            <a:pPr algn="r"/>
            <a:r>
              <a:rPr lang="ru-RU" b="1" dirty="0"/>
              <a:t>Ю. Друнина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197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020"/>
          <a:stretch/>
        </p:blipFill>
        <p:spPr bwMode="auto">
          <a:xfrm>
            <a:off x="-1" y="-27384"/>
            <a:ext cx="9144099" cy="566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8257" y="5589240"/>
            <a:ext cx="2934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Они защищали себя,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5867153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Они защищали Родину,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9716" y="6154730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Они защищали нас,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2200" y="6427684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Еще не родившихся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304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75656" y="1912268"/>
            <a:ext cx="7219528" cy="93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8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/>
              <a:t>«Перелистывая страницы истории…»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97401" y="3466948"/>
            <a:ext cx="7219528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8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/>
              <a:t>«Места памяти наших отцов, дедов, </a:t>
            </a:r>
            <a:r>
              <a:rPr lang="ru-RU" dirty="0" smtClean="0"/>
              <a:t>прадедов…»</a:t>
            </a:r>
            <a:endParaRPr lang="ru-RU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497401" y="5023360"/>
            <a:ext cx="7219528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8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 smtClean="0"/>
              <a:t>«Слова, прошедшие сквозь время…»</a:t>
            </a:r>
            <a:endParaRPr lang="ru-RU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843808" y="1412776"/>
            <a:ext cx="432048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Исследовательская работа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802909" y="2924944"/>
            <a:ext cx="432048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Проектная работа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721537" y="4509120"/>
            <a:ext cx="432048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Эссе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42332" y="1302144"/>
            <a:ext cx="0" cy="4212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827584" y="2380268"/>
            <a:ext cx="648072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840600" y="3934999"/>
            <a:ext cx="648072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849329" y="5489468"/>
            <a:ext cx="648072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Всероссийский молодежный конкурс творческих работ «Наша общая Победа»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69997" y="6182434"/>
            <a:ext cx="53460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 сайте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ГАОУ ВПО МИОО </a:t>
            </a:r>
            <a:r>
              <a:rPr lang="ru-RU" sz="2000" b="1" dirty="0">
                <a:latin typeface="Arial" pitchFamily="34" charset="0"/>
                <a:cs typeface="Arial" pitchFamily="34" charset="0"/>
                <a:hlinkClick r:id="rId2"/>
              </a:rPr>
              <a:t>www.mioo.ru.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610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44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/>
              <a:t>Правда о войне в «Севастопольских рассказах»</a:t>
            </a:r>
            <a:br>
              <a:rPr lang="ru-RU" sz="4000" b="1" dirty="0" smtClean="0"/>
            </a:br>
            <a:r>
              <a:rPr lang="ru-RU" sz="4000" b="1" dirty="0" err="1" smtClean="0"/>
              <a:t>Л.Н.Толстого</a:t>
            </a:r>
            <a:r>
              <a:rPr lang="ru-RU" sz="4000" b="1" dirty="0" smtClean="0"/>
              <a:t>.</a:t>
            </a:r>
          </a:p>
        </p:txBody>
      </p:sp>
      <p:pic>
        <p:nvPicPr>
          <p:cNvPr id="2052" name="Picture 4" descr="090586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39" t="2095" r="5090" b="2905"/>
          <a:stretch>
            <a:fillRect/>
          </a:stretch>
        </p:blipFill>
        <p:spPr bwMode="auto">
          <a:xfrm rot="-611852">
            <a:off x="1187450" y="2133600"/>
            <a:ext cx="256540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 descr="Толстой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1863" y="1916113"/>
            <a:ext cx="2160587" cy="2881312"/>
          </a:xfrm>
        </p:spPr>
      </p:pic>
    </p:spTree>
    <p:extLst>
      <p:ext uri="{BB962C8B-B14F-4D97-AF65-F5344CB8AC3E}">
        <p14:creationId xmlns="" xmlns:p14="http://schemas.microsoft.com/office/powerpoint/2010/main" val="302900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182" y="2562226"/>
            <a:ext cx="4980537" cy="3257702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/>
              <a:t>Правда о последних днях Второй Обороны Севастополя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58037" y="2053828"/>
            <a:ext cx="32287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Героям-защитникам Севастополя, отстоявшим честь великой  страны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177916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 txBox="1">
            <a:spLocks noChangeArrowheads="1"/>
          </p:cNvSpPr>
          <p:nvPr/>
        </p:nvSpPr>
        <p:spPr>
          <a:xfrm>
            <a:off x="533400" y="260649"/>
            <a:ext cx="8153400" cy="850602"/>
          </a:xfrm>
          <a:prstGeom prst="rect">
            <a:avLst/>
          </a:prstGeom>
        </p:spPr>
        <p:txBody>
          <a:bodyPr lIns="0" tIns="0" rIns="0" bIns="0" anchor="ctr" anchorCtr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500" b="1" spc="600" dirty="0" smtClean="0">
                <a:latin typeface="Arial" pitchFamily="34" charset="0"/>
                <a:cs typeface="Arial" pitchFamily="34" charset="0"/>
              </a:rPr>
              <a:t>Проблемный вопрос урока</a:t>
            </a:r>
            <a:endParaRPr lang="ru-RU" sz="3200" b="1" spc="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08013" y="1268413"/>
            <a:ext cx="7927975" cy="0"/>
          </a:xfrm>
          <a:prstGeom prst="line">
            <a:avLst/>
          </a:prstGeom>
          <a:ln w="63500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608012" y="2492896"/>
            <a:ext cx="792797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чем разрушительная </a:t>
            </a: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сила 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войны?</a:t>
            </a:r>
          </a:p>
        </p:txBody>
      </p:sp>
    </p:spTree>
    <p:extLst>
      <p:ext uri="{BB962C8B-B14F-4D97-AF65-F5344CB8AC3E}">
        <p14:creationId xmlns="" xmlns:p14="http://schemas.microsoft.com/office/powerpoint/2010/main" val="269044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noFill/>
          <a:ln w="88900" cap="sq" cmpd="thickThin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 txBox="1">
            <a:spLocks noChangeArrowheads="1"/>
          </p:cNvSpPr>
          <p:nvPr/>
        </p:nvSpPr>
        <p:spPr>
          <a:xfrm>
            <a:off x="495300" y="1125538"/>
            <a:ext cx="8153400" cy="4103687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7000" b="1" spc="600" dirty="0" smtClean="0">
                <a:solidFill>
                  <a:prstClr val="white"/>
                </a:solidFill>
                <a:latin typeface="Monotype Corsiva" pitchFamily="66" charset="0"/>
                <a:cs typeface="Arial" pitchFamily="34" charset="0"/>
              </a:rPr>
              <a:t>Первая и вторая </a:t>
            </a:r>
          </a:p>
          <a:p>
            <a:pPr>
              <a:defRPr/>
            </a:pPr>
            <a:r>
              <a:rPr lang="ru-RU" sz="7000" b="1" spc="600" dirty="0" smtClean="0">
                <a:solidFill>
                  <a:prstClr val="white"/>
                </a:solidFill>
                <a:latin typeface="Monotype Corsiva" pitchFamily="66" charset="0"/>
                <a:cs typeface="Arial" pitchFamily="34" charset="0"/>
              </a:rPr>
              <a:t>оборона</a:t>
            </a:r>
          </a:p>
          <a:p>
            <a:pPr>
              <a:defRPr/>
            </a:pPr>
            <a:r>
              <a:rPr lang="ru-RU" sz="7000" b="1" spc="600" dirty="0" smtClean="0">
                <a:solidFill>
                  <a:prstClr val="white"/>
                </a:solidFill>
                <a:latin typeface="Monotype Corsiva" pitchFamily="66" charset="0"/>
                <a:cs typeface="Arial" pitchFamily="34" charset="0"/>
              </a:rPr>
              <a:t>Севастополя</a:t>
            </a:r>
          </a:p>
        </p:txBody>
      </p:sp>
    </p:spTree>
    <p:extLst>
      <p:ext uri="{BB962C8B-B14F-4D97-AF65-F5344CB8AC3E}">
        <p14:creationId xmlns="" xmlns:p14="http://schemas.microsoft.com/office/powerpoint/2010/main" val="426806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noFill/>
          <a:ln w="88900" cap="sq" cmpd="thickThin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 txBox="1">
            <a:spLocks noChangeArrowheads="1"/>
          </p:cNvSpPr>
          <p:nvPr/>
        </p:nvSpPr>
        <p:spPr>
          <a:xfrm>
            <a:off x="533400" y="517525"/>
            <a:ext cx="8153400" cy="593725"/>
          </a:xfrm>
          <a:prstGeom prst="rect">
            <a:avLst/>
          </a:prstGeom>
        </p:spPr>
        <p:txBody>
          <a:bodyPr lIns="0" tIns="0" rIns="0" bIns="0" anchor="ctr" anchorCtr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500" b="1" spc="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«Сухие факты»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08013" y="1268413"/>
            <a:ext cx="7927975" cy="0"/>
          </a:xfrm>
          <a:prstGeom prst="line">
            <a:avLst/>
          </a:prstGeom>
          <a:ln w="63500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Group 167"/>
          <p:cNvGraphicFramePr>
            <a:graphicFrameLocks/>
          </p:cNvGraphicFramePr>
          <p:nvPr/>
        </p:nvGraphicFramePr>
        <p:xfrm>
          <a:off x="533400" y="1484313"/>
          <a:ext cx="8153400" cy="4968875"/>
        </p:xfrm>
        <a:graphic>
          <a:graphicData uri="http://schemas.openxmlformats.org/drawingml/2006/table">
            <a:tbl>
              <a:tblPr/>
              <a:tblGrid>
                <a:gridCol w="2717800"/>
                <a:gridCol w="2717800"/>
                <a:gridCol w="2717800"/>
              </a:tblGrid>
              <a:tr h="439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Признаки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Первая оборона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Вторая оборона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Количество дней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349  дней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250 дней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05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Силы сторон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10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Севастопольцев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33 000 человек  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118 890 человек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Интервентов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 62 000 человек 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203 800 человек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85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Потери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2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Севастопольцев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102  тысячи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195 тысяч 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70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Интервентов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128, 4 тысячи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300 тысяч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85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Число орудий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9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Севастопольцев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794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2551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Интервентов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900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3255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0482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noFill/>
          <a:ln w="88900" cap="sq" cmpd="thickThin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 txBox="1">
            <a:spLocks noChangeArrowheads="1"/>
          </p:cNvSpPr>
          <p:nvPr/>
        </p:nvSpPr>
        <p:spPr>
          <a:xfrm>
            <a:off x="533400" y="517525"/>
            <a:ext cx="8153400" cy="593725"/>
          </a:xfrm>
          <a:prstGeom prst="rect">
            <a:avLst/>
          </a:prstGeom>
        </p:spPr>
        <p:txBody>
          <a:bodyPr lIns="0" tIns="0" rIns="0" bIns="0" anchor="ctr" anchorCtr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500" b="1" spc="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Первая оборона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08013" y="1268413"/>
            <a:ext cx="7927975" cy="0"/>
          </a:xfrm>
          <a:prstGeom prst="line">
            <a:avLst/>
          </a:prstGeom>
          <a:ln w="63500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7" descr="скачанные файлы (39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33"/>
          <a:stretch>
            <a:fillRect/>
          </a:stretch>
        </p:blipFill>
        <p:spPr bwMode="auto">
          <a:xfrm>
            <a:off x="450850" y="4081463"/>
            <a:ext cx="3908425" cy="23749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2" name="Picture 17" descr="images (4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175"/>
          <a:stretch>
            <a:fillRect/>
          </a:stretch>
        </p:blipFill>
        <p:spPr bwMode="auto">
          <a:xfrm>
            <a:off x="4776788" y="4081463"/>
            <a:ext cx="3910012" cy="23749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3" name="Picture 18" descr="images (5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821" b="19760"/>
          <a:stretch>
            <a:fillRect/>
          </a:stretch>
        </p:blipFill>
        <p:spPr bwMode="auto">
          <a:xfrm>
            <a:off x="450850" y="1457325"/>
            <a:ext cx="3908425" cy="23749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4" name="Picture 21" descr="скачанные файлы (38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708"/>
          <a:stretch>
            <a:fillRect/>
          </a:stretch>
        </p:blipFill>
        <p:spPr bwMode="auto">
          <a:xfrm>
            <a:off x="4757738" y="1457325"/>
            <a:ext cx="3908425" cy="23749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7676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noFill/>
          <a:ln w="88900" cap="sq" cmpd="thickThin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 txBox="1">
            <a:spLocks noChangeArrowheads="1"/>
          </p:cNvSpPr>
          <p:nvPr/>
        </p:nvSpPr>
        <p:spPr>
          <a:xfrm>
            <a:off x="533400" y="517525"/>
            <a:ext cx="8153400" cy="593725"/>
          </a:xfrm>
          <a:prstGeom prst="rect">
            <a:avLst/>
          </a:prstGeom>
        </p:spPr>
        <p:txBody>
          <a:bodyPr lIns="0" tIns="0" rIns="0" bIns="0" anchor="ctr" anchorCtr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500" b="1" spc="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Первая оборона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08013" y="1268413"/>
            <a:ext cx="7927975" cy="0"/>
          </a:xfrm>
          <a:prstGeom prst="line">
            <a:avLst/>
          </a:prstGeom>
          <a:ln w="63500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13" descr="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367"/>
          <a:stretch>
            <a:fillRect/>
          </a:stretch>
        </p:blipFill>
        <p:spPr bwMode="auto">
          <a:xfrm>
            <a:off x="4776788" y="1484313"/>
            <a:ext cx="3910012" cy="2360612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6" name="Picture 18" descr="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424"/>
          <a:stretch>
            <a:fillRect/>
          </a:stretch>
        </p:blipFill>
        <p:spPr bwMode="auto">
          <a:xfrm>
            <a:off x="4776788" y="4119563"/>
            <a:ext cx="3910012" cy="235902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7" name="Picture 20" descr="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919"/>
          <a:stretch>
            <a:fillRect/>
          </a:stretch>
        </p:blipFill>
        <p:spPr bwMode="auto">
          <a:xfrm>
            <a:off x="433388" y="4119563"/>
            <a:ext cx="3910012" cy="235902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8" name="Picture 22" descr="580x380_frkPAe3hj41C7G8ul68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195" b="15440"/>
          <a:stretch>
            <a:fillRect/>
          </a:stretch>
        </p:blipFill>
        <p:spPr bwMode="auto">
          <a:xfrm>
            <a:off x="433388" y="1484313"/>
            <a:ext cx="3910012" cy="2360612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3436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Шаблон оформления 'Город'">
  <a:themeElements>
    <a:clrScheme name="Шаблон оформления 'Город' 2">
      <a:dk1>
        <a:srgbClr val="292929"/>
      </a:dk1>
      <a:lt1>
        <a:srgbClr val="FFFFFF"/>
      </a:lt1>
      <a:dk2>
        <a:srgbClr val="FF6600"/>
      </a:dk2>
      <a:lt2>
        <a:srgbClr val="FFFFFF"/>
      </a:lt2>
      <a:accent1>
        <a:srgbClr val="AE6A58"/>
      </a:accent1>
      <a:accent2>
        <a:srgbClr val="A18461"/>
      </a:accent2>
      <a:accent3>
        <a:srgbClr val="FFB8AA"/>
      </a:accent3>
      <a:accent4>
        <a:srgbClr val="DADADA"/>
      </a:accent4>
      <a:accent5>
        <a:srgbClr val="D3B9B4"/>
      </a:accent5>
      <a:accent6>
        <a:srgbClr val="917757"/>
      </a:accent6>
      <a:hlink>
        <a:srgbClr val="71584D"/>
      </a:hlink>
      <a:folHlink>
        <a:srgbClr val="343332"/>
      </a:folHlink>
    </a:clrScheme>
    <a:fontScheme name="Шаблон оформления 'Город'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Шаблон оформления 'Город' 1">
        <a:dk1>
          <a:srgbClr val="663300"/>
        </a:dk1>
        <a:lt1>
          <a:srgbClr val="C0C0C0"/>
        </a:lt1>
        <a:dk2>
          <a:srgbClr val="D7C5B5"/>
        </a:dk2>
        <a:lt2>
          <a:srgbClr val="292929"/>
        </a:lt2>
        <a:accent1>
          <a:srgbClr val="AE6A58"/>
        </a:accent1>
        <a:accent2>
          <a:srgbClr val="A18461"/>
        </a:accent2>
        <a:accent3>
          <a:srgbClr val="DCDCDC"/>
        </a:accent3>
        <a:accent4>
          <a:srgbClr val="562A00"/>
        </a:accent4>
        <a:accent5>
          <a:srgbClr val="D3B9B4"/>
        </a:accent5>
        <a:accent6>
          <a:srgbClr val="917757"/>
        </a:accent6>
        <a:hlink>
          <a:srgbClr val="71584D"/>
        </a:hlink>
        <a:folHlink>
          <a:srgbClr val="3433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Город' 2">
        <a:dk1>
          <a:srgbClr val="292929"/>
        </a:dk1>
        <a:lt1>
          <a:srgbClr val="FFFFFF"/>
        </a:lt1>
        <a:dk2>
          <a:srgbClr val="FF6600"/>
        </a:dk2>
        <a:lt2>
          <a:srgbClr val="FFFFFF"/>
        </a:lt2>
        <a:accent1>
          <a:srgbClr val="AE6A58"/>
        </a:accent1>
        <a:accent2>
          <a:srgbClr val="A18461"/>
        </a:accent2>
        <a:accent3>
          <a:srgbClr val="FFB8AA"/>
        </a:accent3>
        <a:accent4>
          <a:srgbClr val="DADADA"/>
        </a:accent4>
        <a:accent5>
          <a:srgbClr val="D3B9B4"/>
        </a:accent5>
        <a:accent6>
          <a:srgbClr val="917757"/>
        </a:accent6>
        <a:hlink>
          <a:srgbClr val="71584D"/>
        </a:hlink>
        <a:folHlink>
          <a:srgbClr val="34333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898</Words>
  <Application>Microsoft Office PowerPoint</Application>
  <PresentationFormat>Экран (4:3)</PresentationFormat>
  <Paragraphs>170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Тема Office</vt:lpstr>
      <vt:lpstr>Оформление по умолчанию</vt:lpstr>
      <vt:lpstr>1_Тема Office</vt:lpstr>
      <vt:lpstr>Шаблон оформления 'Город'</vt:lpstr>
      <vt:lpstr>Слайд 1</vt:lpstr>
      <vt:lpstr>Слайд 2</vt:lpstr>
      <vt:lpstr>Правда о войне в «Севастопольских рассказах» Л.Н.Толстого.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UralSOFT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Елена</cp:lastModifiedBy>
  <cp:revision>39</cp:revision>
  <dcterms:created xsi:type="dcterms:W3CDTF">2015-02-18T18:40:24Z</dcterms:created>
  <dcterms:modified xsi:type="dcterms:W3CDTF">2016-03-10T08:27:33Z</dcterms:modified>
</cp:coreProperties>
</file>