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37" r:id="rId2"/>
    <p:sldId id="263" r:id="rId3"/>
    <p:sldId id="261" r:id="rId4"/>
    <p:sldId id="265" r:id="rId5"/>
    <p:sldId id="269" r:id="rId6"/>
    <p:sldId id="370" r:id="rId7"/>
    <p:sldId id="371" r:id="rId8"/>
    <p:sldId id="373" r:id="rId9"/>
    <p:sldId id="374" r:id="rId10"/>
    <p:sldId id="380" r:id="rId11"/>
    <p:sldId id="375" r:id="rId12"/>
    <p:sldId id="378" r:id="rId13"/>
    <p:sldId id="389" r:id="rId14"/>
    <p:sldId id="391" r:id="rId15"/>
    <p:sldId id="379" r:id="rId16"/>
    <p:sldId id="390" r:id="rId17"/>
    <p:sldId id="381" r:id="rId18"/>
    <p:sldId id="382" r:id="rId19"/>
    <p:sldId id="383" r:id="rId20"/>
    <p:sldId id="384" r:id="rId21"/>
    <p:sldId id="385" r:id="rId22"/>
    <p:sldId id="393" r:id="rId23"/>
    <p:sldId id="387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7030A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93282" autoAdjust="0"/>
  </p:normalViewPr>
  <p:slideViewPr>
    <p:cSldViewPr showGuides="1">
      <p:cViewPr varScale="1">
        <p:scale>
          <a:sx n="74" d="100"/>
          <a:sy n="74" d="100"/>
        </p:scale>
        <p:origin x="-780" y="-9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dirty="0"/>
              <a:t>&lt;заголовок&gt;</a:t>
            </a:r>
            <a:endParaRPr dirty="0"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 dirty="0"/>
              <a:t>&lt;дата/время&gt;</a:t>
            </a:r>
            <a:endParaRPr dirty="0"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 dirty="0"/>
              <a:t>&lt;нижний колонтитул&gt;</a:t>
            </a:r>
            <a:endParaRPr dirty="0"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89C91095-108A-4110-878C-F0B0A97379CF}" type="slidenum">
              <a:rPr lang="ru-RU"/>
              <a:pPr algn="r"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570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5913" y="514350"/>
            <a:ext cx="3427412" cy="2570163"/>
          </a:xfrm>
          <a:prstGeom prst="rect">
            <a:avLst/>
          </a:prstGeom>
          <a:ln/>
        </p:spPr>
      </p:sp>
      <p:sp>
        <p:nvSpPr>
          <p:cNvPr id="72707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E840EA-0AFD-4E7B-87DC-6532982514DF}" type="slidenum">
              <a:rPr 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2708" name="Заметки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</a:rPr>
              <a:t>заставка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11101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80040" y="6513480"/>
            <a:ext cx="3956400" cy="3402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212155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180040" y="6513480"/>
            <a:ext cx="3956400" cy="3402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CustomShape 2"/>
          <p:cNvSpPr/>
          <p:nvPr/>
        </p:nvSpPr>
        <p:spPr>
          <a:xfrm>
            <a:off x="914040" y="3257640"/>
            <a:ext cx="7309440" cy="30834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330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180040" y="6513480"/>
            <a:ext cx="3956400" cy="3402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CustomShape 2"/>
          <p:cNvSpPr/>
          <p:nvPr/>
        </p:nvSpPr>
        <p:spPr>
          <a:xfrm>
            <a:off x="914040" y="3257640"/>
            <a:ext cx="7309440" cy="3083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ru-RU" dirty="0"/>
              <a:t>заставка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9270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180040" y="6513480"/>
            <a:ext cx="3956400" cy="3402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CustomShape 2"/>
          <p:cNvSpPr/>
          <p:nvPr/>
        </p:nvSpPr>
        <p:spPr>
          <a:xfrm>
            <a:off x="5180040" y="6513480"/>
            <a:ext cx="3961440" cy="342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245548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A4B652-FAA9-4BE3-ADE9-C141B174DD0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3488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defTabSz="949325"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kern="500" spc="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Экологический паспорт </a:t>
            </a:r>
            <a:br>
              <a:rPr lang="ru-RU" sz="4000" b="1" kern="500" spc="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kern="500" spc="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«СОШ № 45»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r>
              <a:rPr lang="ru-RU" sz="4500" b="1" u="sng" kern="500" spc="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kern="500" spc="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работы: 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Кемеров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ученик 4 «Б» класса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Руководитель: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Иванова  Наталья Васильевна,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 начальных  классов  209-086-402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Кемерово 2017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1008112" cy="1237142"/>
          </a:xfrm>
          <a:prstGeom prst="rect">
            <a:avLst/>
          </a:prstGeom>
        </p:spPr>
      </p:pic>
      <p:pic>
        <p:nvPicPr>
          <p:cNvPr id="6" name="Рисунок 5" descr="C:\Users\1\Desktop\123\ekologicheskij-pasport-detskogo-sad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1763688" cy="1932511"/>
          </a:xfrm>
          <a:prstGeom prst="rect">
            <a:avLst/>
          </a:prstGeom>
          <a:gradFill flip="none" rotWithShape="1">
            <a:gsLst>
              <a:gs pos="89440">
                <a:srgbClr val="FF8F28"/>
              </a:gs>
              <a:gs pos="48320">
                <a:srgbClr val="EA8125"/>
              </a:gs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61316" cy="1196752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04873" y="341057"/>
            <a:ext cx="6995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г. Кемерово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835696" y="1628800"/>
            <a:ext cx="64702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«Средняя общеобразовательная школа № 45»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67544" y="2277098"/>
            <a:ext cx="81923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96585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схема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26220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3385542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зеленых насаждений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Видовой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растений пришкольного участка - деревья, кустарники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травы.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Цветочно-декоративные растения, однолетники, кустарники, древесные растения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травянистые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озеленении пришкольной территории преобладает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карагач и береза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8247913"/>
              </p:ext>
            </p:extLst>
          </p:nvPr>
        </p:nvGraphicFramePr>
        <p:xfrm>
          <a:off x="-1" y="3428999"/>
          <a:ext cx="9144001" cy="3821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="" xmlns:a16="http://schemas.microsoft.com/office/drawing/2014/main" val="365559239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014021213"/>
                    </a:ext>
                  </a:extLst>
                </a:gridCol>
                <a:gridCol w="2486689">
                  <a:extLst>
                    <a:ext uri="{9D8B030D-6E8A-4147-A177-3AD203B41FA5}">
                      <a16:colId xmlns="" xmlns:a16="http://schemas.microsoft.com/office/drawing/2014/main" val="3692191187"/>
                    </a:ext>
                  </a:extLst>
                </a:gridCol>
                <a:gridCol w="1689775">
                  <a:extLst>
                    <a:ext uri="{9D8B030D-6E8A-4147-A177-3AD203B41FA5}">
                      <a16:colId xmlns="" xmlns:a16="http://schemas.microsoft.com/office/drawing/2014/main" val="1394526191"/>
                    </a:ext>
                  </a:extLst>
                </a:gridCol>
                <a:gridCol w="1619673">
                  <a:extLst>
                    <a:ext uri="{9D8B030D-6E8A-4147-A177-3AD203B41FA5}">
                      <a16:colId xmlns="" xmlns:a16="http://schemas.microsoft.com/office/drawing/2014/main" val="2544388244"/>
                    </a:ext>
                  </a:extLst>
                </a:gridCol>
              </a:tblGrid>
              <a:tr h="1095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насаждений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Порода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Окружность стволов (см)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между деревьями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8847366"/>
                  </a:ext>
                </a:extLst>
              </a:tr>
              <a:tr h="146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Рядовые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Лиственные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Карагач 200 см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Береза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80-120 см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Тополь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 см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 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299145"/>
                  </a:ext>
                </a:extLst>
              </a:tr>
              <a:tr h="1095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Групповые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Фруктовые деревья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Яблоня 53 см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Черемуха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12-14 см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Рябина 50 см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 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м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390204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9" y="980728"/>
            <a:ext cx="720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092" y="4724"/>
            <a:ext cx="539552" cy="59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553">
            <a:off x="1995019" y="4875371"/>
            <a:ext cx="971600" cy="106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6023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-64827"/>
            <a:ext cx="9144000" cy="630942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5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Цветочно-декоративные растения</a:t>
            </a:r>
          </a:p>
        </p:txBody>
      </p:sp>
      <p:pic>
        <p:nvPicPr>
          <p:cNvPr id="1032" name="Picture 8" descr="http://i51.beon.ru/68/70/1117068/88/33474988/lili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2693"/>
            <a:ext cx="4593600" cy="325530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адпись 30"/>
          <p:cNvSpPr txBox="1"/>
          <p:nvPr/>
        </p:nvSpPr>
        <p:spPr>
          <a:xfrm>
            <a:off x="7886082" y="6498000"/>
            <a:ext cx="1224136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5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Лилия</a:t>
            </a:r>
            <a:endParaRPr lang="ru-RU" sz="25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4" name="Picture 10" descr="http://img0.liveinternet.ru/images/attach/c/2/73/305/73305206_narzis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45" y="620688"/>
            <a:ext cx="4527755" cy="302397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адпись 30"/>
          <p:cNvSpPr txBox="1"/>
          <p:nvPr/>
        </p:nvSpPr>
        <p:spPr>
          <a:xfrm>
            <a:off x="7668344" y="3177563"/>
            <a:ext cx="1381512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Нарцисс</a:t>
            </a:r>
            <a:endParaRPr lang="ru-RU" sz="25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6" name="Picture 12" descr="http://oldboy.icnet.ru/SITE_2103/MY_SITE/My_rast/Primula_juliae/BIG/Primula_juliae_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3"/>
            <a:ext cx="4528800" cy="316589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адпись 30"/>
          <p:cNvSpPr txBox="1"/>
          <p:nvPr/>
        </p:nvSpPr>
        <p:spPr>
          <a:xfrm>
            <a:off x="2915816" y="6381328"/>
            <a:ext cx="158417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Примула</a:t>
            </a:r>
            <a:endParaRPr lang="ru-RU" sz="25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8" name="Picture 14" descr="http://open.az/uploads/posts/2009-04/1240961196_1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" y="548681"/>
            <a:ext cx="4528800" cy="306708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адпись 30"/>
          <p:cNvSpPr txBox="1">
            <a:spLocks noChangeAspect="1"/>
          </p:cNvSpPr>
          <p:nvPr/>
        </p:nvSpPr>
        <p:spPr>
          <a:xfrm>
            <a:off x="2961471" y="3141061"/>
            <a:ext cx="1338999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5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Тюльпан</a:t>
            </a:r>
            <a:endParaRPr lang="ru-RU" sz="25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900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7.img.avito.st/640x480/215706177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572000" cy="2915982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il.dolinaroz.ru/upload/medialibrary/8d3/8d3088f73f568e7b282fcd268cfb9a34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562493" cy="288032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oshimendysh.ucoz.ru/_ph/1/2/807353380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915816" cy="321297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sch7sortavala.narod.ru/nature/album/nature/18/slides/00041986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643200"/>
            <a:ext cx="2915815" cy="32148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montbp.com/wp-content/uploads/2015/09/432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26" y="3643200"/>
            <a:ext cx="3132348" cy="32148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64" y="0"/>
            <a:ext cx="9139735" cy="630942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5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Однолетники</a:t>
            </a:r>
          </a:p>
        </p:txBody>
      </p:sp>
      <p:sp>
        <p:nvSpPr>
          <p:cNvPr id="14" name="Надпись 30"/>
          <p:cNvSpPr txBox="1"/>
          <p:nvPr/>
        </p:nvSpPr>
        <p:spPr>
          <a:xfrm>
            <a:off x="8063880" y="3177563"/>
            <a:ext cx="1080120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Петуния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Надпись 30"/>
          <p:cNvSpPr txBox="1"/>
          <p:nvPr/>
        </p:nvSpPr>
        <p:spPr>
          <a:xfrm>
            <a:off x="7847856" y="6475060"/>
            <a:ext cx="1296144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Бархатцы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Надпись 30"/>
          <p:cNvSpPr txBox="1"/>
          <p:nvPr/>
        </p:nvSpPr>
        <p:spPr>
          <a:xfrm>
            <a:off x="4547705" y="6462006"/>
            <a:ext cx="158417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Львиный</a:t>
            </a:r>
            <a:r>
              <a:rPr lang="ru-RU" sz="25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зев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Надпись 30"/>
          <p:cNvSpPr txBox="1"/>
          <p:nvPr/>
        </p:nvSpPr>
        <p:spPr>
          <a:xfrm>
            <a:off x="3268881" y="3177563"/>
            <a:ext cx="1296144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Календула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Надпись 30"/>
          <p:cNvSpPr txBox="1"/>
          <p:nvPr/>
        </p:nvSpPr>
        <p:spPr>
          <a:xfrm>
            <a:off x="1907704" y="6462006"/>
            <a:ext cx="1008112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Астра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50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 flipH="1">
            <a:off x="-2" y="0"/>
            <a:ext cx="4572001" cy="630942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sz="35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Кустарники</a:t>
            </a:r>
            <a:r>
              <a:rPr kumimoji="0" lang="en-US" altLang="ru-RU" sz="35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35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" y="653143"/>
            <a:ext cx="4536000" cy="580019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098" name="Picture 2" descr="http://spb.yapokupayu.ru/system/images/product/006/652/154_zoom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72690" cy="388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yup.net/_ph/14/45264067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464000" cy="2880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дпись 30"/>
          <p:cNvSpPr txBox="1"/>
          <p:nvPr/>
        </p:nvSpPr>
        <p:spPr>
          <a:xfrm>
            <a:off x="0" y="6465790"/>
            <a:ext cx="4572000" cy="360000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Шиповник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Надпись 30"/>
          <p:cNvSpPr txBox="1"/>
          <p:nvPr/>
        </p:nvSpPr>
        <p:spPr>
          <a:xfrm>
            <a:off x="7596336" y="3353763"/>
            <a:ext cx="1296144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Акация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Надпись 30"/>
          <p:cNvSpPr txBox="1"/>
          <p:nvPr/>
        </p:nvSpPr>
        <p:spPr>
          <a:xfrm>
            <a:off x="7164288" y="6309319"/>
            <a:ext cx="1855440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Дикая малина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220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www.luontoportti.com/suomi/images/18539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00" y="4208512"/>
            <a:ext cx="2988000" cy="2649488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33" descr="prunus-padus-l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00" y="548680"/>
            <a:ext cx="2988000" cy="3672408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97" y="0"/>
            <a:ext cx="9143203" cy="630942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sz="35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Древесные растения</a:t>
            </a:r>
            <a:endParaRPr kumimoji="0" lang="ru-RU" altLang="ru-RU" sz="35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adonline.ru/d/91525/d/%D1%81%D0%B0%D1%85%D0%B0%D1%80%D0%BD%D1%8B%D0%B9-%D0%BA%D0%BB%D0%B5%D0%BD1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2988000" cy="266486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адпись 30"/>
          <p:cNvSpPr txBox="1"/>
          <p:nvPr/>
        </p:nvSpPr>
        <p:spPr>
          <a:xfrm>
            <a:off x="1547664" y="2780928"/>
            <a:ext cx="1296144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Клён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Надпись 30"/>
          <p:cNvSpPr txBox="1"/>
          <p:nvPr/>
        </p:nvSpPr>
        <p:spPr>
          <a:xfrm flipH="1">
            <a:off x="4600952" y="3789040"/>
            <a:ext cx="1287760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Черёмуха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8" name="Picture 6" descr="http://boombob.ru/img/picture/Aug/28/75500708bd7a4ffc811d457b2a85c56c/12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22448" y="3357563"/>
            <a:ext cx="2979008" cy="350043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адпись 30"/>
          <p:cNvSpPr txBox="1"/>
          <p:nvPr/>
        </p:nvSpPr>
        <p:spPr>
          <a:xfrm>
            <a:off x="1475656" y="6381328"/>
            <a:ext cx="1296144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Берёза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80" name="Picture 8" descr="http://media.vorotila.ru/ru/items/t1@bc0a2d82-e1a5-46f2-9882-51ec71cc3bc7/Ryabina-obyknovennaya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692696"/>
            <a:ext cx="2988000" cy="266486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ulsev.com.ua/images/stories/news/Sevastopol/topolinuy-puh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52" y="3357563"/>
            <a:ext cx="2988000" cy="347336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адпись 30"/>
          <p:cNvSpPr txBox="1"/>
          <p:nvPr/>
        </p:nvSpPr>
        <p:spPr>
          <a:xfrm>
            <a:off x="7668344" y="6381328"/>
            <a:ext cx="1296144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Тополь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Надпись 30"/>
          <p:cNvSpPr txBox="1"/>
          <p:nvPr/>
        </p:nvSpPr>
        <p:spPr>
          <a:xfrm>
            <a:off x="7740352" y="2852936"/>
            <a:ext cx="1296144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Рябина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Надпись 30"/>
          <p:cNvSpPr txBox="1"/>
          <p:nvPr/>
        </p:nvSpPr>
        <p:spPr>
          <a:xfrm>
            <a:off x="3995936" y="6381328"/>
            <a:ext cx="1944216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Яблоня дичка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822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572000" cy="302433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572000" cy="31353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Травянистые </a:t>
            </a:r>
            <a:r>
              <a:rPr lang="ru-RU" alt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endParaRPr lang="ru-RU" sz="3500" dirty="0"/>
          </a:p>
        </p:txBody>
      </p:sp>
      <p:sp>
        <p:nvSpPr>
          <p:cNvPr id="12" name="Надпись 30"/>
          <p:cNvSpPr txBox="1"/>
          <p:nvPr/>
        </p:nvSpPr>
        <p:spPr>
          <a:xfrm>
            <a:off x="1835696" y="3175928"/>
            <a:ext cx="2520280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Ромашка пахучая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Надпись 30"/>
          <p:cNvSpPr txBox="1"/>
          <p:nvPr/>
        </p:nvSpPr>
        <p:spPr>
          <a:xfrm>
            <a:off x="5508536" y="6381328"/>
            <a:ext cx="3600400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Одуванчик лекарственный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2" name="Picture 2" descr="http://blogotshelnika.ru/wp-content/uploads/2013/10/Achillea-millefol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адпись 30"/>
          <p:cNvSpPr txBox="1"/>
          <p:nvPr/>
        </p:nvSpPr>
        <p:spPr>
          <a:xfrm>
            <a:off x="2267744" y="6381328"/>
            <a:ext cx="1944216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Тысячелетник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4" name="Picture 4" descr="http://mediasubs.ru/group/uploads/na/na-zavalinke/image/1398775632-832819-20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572000" cy="302433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адпись 30"/>
          <p:cNvSpPr txBox="1"/>
          <p:nvPr/>
        </p:nvSpPr>
        <p:spPr>
          <a:xfrm>
            <a:off x="6516216" y="3177563"/>
            <a:ext cx="2520280" cy="36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Крапива двудомная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84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Озелененность школьных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помещений</a:t>
            </a:r>
            <a:endParaRPr lang="ru-RU" b="1" dirty="0"/>
          </a:p>
        </p:txBody>
      </p:sp>
      <p:pic>
        <p:nvPicPr>
          <p:cNvPr id="5" name="Рисунок 4" descr="C:\Users\1\Desktop\я\101MSDCF\DSC00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72" y="2852936"/>
            <a:ext cx="4572000" cy="400506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8" name="Рисунок 7" descr="C:\Users\1\Desktop\я\101MSDCF\DSC000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" y="625492"/>
            <a:ext cx="4558168" cy="323555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605783"/>
            <a:ext cx="4594025" cy="21698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кабинетах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коридорах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нашей </a:t>
            </a: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 есть </a:t>
            </a:r>
          </a:p>
          <a:p>
            <a:pPr algn="ctr">
              <a:lnSpc>
                <a:spcPct val="150000"/>
              </a:lnSpc>
            </a:pP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комнатные цветы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880262"/>
            <a:ext cx="4572000" cy="2908617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Цветы несут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только эстетическую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красоту, но и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экологическую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пользу. Являются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противошумовой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защитой.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3" descr="0f119a3514f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81" y="1484784"/>
            <a:ext cx="936104" cy="11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6147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200"/>
            <a:ext cx="9144000" cy="232371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кабинетах и коридорах школы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улавливают частицы пыли,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помогают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 комфортный уровень влажности воздуха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Мы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небольшое исследование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кабинетах начальной школы с целью выявить, какой же класс больше заботится о «зелёных лёгких» своего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кабинета.                            </a:t>
            </a:r>
          </a:p>
          <a:p>
            <a:pPr algn="r"/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1\Desktop\я\101MSDCF\DSC000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357562"/>
            <a:ext cx="4500000" cy="350043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6" name="Рисунок 5" descr="C:\Users\1\Desktop\я\101MSDCF\DSC00006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4572000" cy="350043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8674526"/>
              </p:ext>
            </p:extLst>
          </p:nvPr>
        </p:nvGraphicFramePr>
        <p:xfrm>
          <a:off x="0" y="2348880"/>
          <a:ext cx="9144001" cy="917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0611">
                  <a:extLst>
                    <a:ext uri="{9D8B030D-6E8A-4147-A177-3AD203B41FA5}">
                      <a16:colId xmlns="" xmlns:a16="http://schemas.microsoft.com/office/drawing/2014/main" val="358283805"/>
                    </a:ext>
                  </a:extLst>
                </a:gridCol>
                <a:gridCol w="673691">
                  <a:extLst>
                    <a:ext uri="{9D8B030D-6E8A-4147-A177-3AD203B41FA5}">
                      <a16:colId xmlns="" xmlns:a16="http://schemas.microsoft.com/office/drawing/2014/main" val="3263422329"/>
                    </a:ext>
                  </a:extLst>
                </a:gridCol>
                <a:gridCol w="1095029">
                  <a:extLst>
                    <a:ext uri="{9D8B030D-6E8A-4147-A177-3AD203B41FA5}">
                      <a16:colId xmlns="" xmlns:a16="http://schemas.microsoft.com/office/drawing/2014/main" val="1535973889"/>
                    </a:ext>
                  </a:extLst>
                </a:gridCol>
                <a:gridCol w="1159982">
                  <a:extLst>
                    <a:ext uri="{9D8B030D-6E8A-4147-A177-3AD203B41FA5}">
                      <a16:colId xmlns="" xmlns:a16="http://schemas.microsoft.com/office/drawing/2014/main" val="123332144"/>
                    </a:ext>
                  </a:extLst>
                </a:gridCol>
                <a:gridCol w="1156172">
                  <a:extLst>
                    <a:ext uri="{9D8B030D-6E8A-4147-A177-3AD203B41FA5}">
                      <a16:colId xmlns="" xmlns:a16="http://schemas.microsoft.com/office/drawing/2014/main" val="2608912268"/>
                    </a:ext>
                  </a:extLst>
                </a:gridCol>
                <a:gridCol w="1156172">
                  <a:extLst>
                    <a:ext uri="{9D8B030D-6E8A-4147-A177-3AD203B41FA5}">
                      <a16:colId xmlns="" xmlns:a16="http://schemas.microsoft.com/office/drawing/2014/main" val="3375671428"/>
                    </a:ext>
                  </a:extLst>
                </a:gridCol>
                <a:gridCol w="1156172">
                  <a:extLst>
                    <a:ext uri="{9D8B030D-6E8A-4147-A177-3AD203B41FA5}">
                      <a16:colId xmlns="" xmlns:a16="http://schemas.microsoft.com/office/drawing/2014/main" val="3141136749"/>
                    </a:ext>
                  </a:extLst>
                </a:gridCol>
                <a:gridCol w="1156172">
                  <a:extLst>
                    <a:ext uri="{9D8B030D-6E8A-4147-A177-3AD203B41FA5}">
                      <a16:colId xmlns="" xmlns:a16="http://schemas.microsoft.com/office/drawing/2014/main" val="3893029337"/>
                    </a:ext>
                  </a:extLst>
                </a:gridCol>
              </a:tblGrid>
              <a:tr h="267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кабинета</a:t>
                      </a:r>
                    </a:p>
                  </a:txBody>
                  <a:tcPr marL="68580" marR="68580" marT="0" marB="0" anchor="b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b="1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3680804"/>
                  </a:ext>
                </a:extLst>
              </a:tr>
              <a:tr h="6125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/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цветов</a:t>
                      </a:r>
                    </a:p>
                  </a:txBody>
                  <a:tcPr marL="68580" marR="68580" marT="0" marB="0" anchor="b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20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6517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0948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31"/>
            <a:ext cx="9144000" cy="10156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Отрицательные внешние факторы, влияющие на экологическую обстановку района школы</a:t>
            </a:r>
            <a:endParaRPr lang="ru-RU" sz="3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1451679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8575" algn="ctr">
              <a:spcAft>
                <a:spcPts val="75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Основным источником, наносящим вред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экологии, </a:t>
            </a:r>
            <a:endParaRPr lang="en-US" sz="25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28575" algn="ctr">
              <a:spcAft>
                <a:spcPts val="75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является 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автотранспорт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R="28575" algn="r">
              <a:spcAft>
                <a:spcPts val="75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Таблица 4</a:t>
            </a:r>
            <a:endParaRPr lang="ru-RU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8275342"/>
              </p:ext>
            </p:extLst>
          </p:nvPr>
        </p:nvGraphicFramePr>
        <p:xfrm>
          <a:off x="0" y="2564905"/>
          <a:ext cx="9143999" cy="324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="" xmlns:a16="http://schemas.microsoft.com/office/drawing/2014/main" val="2916077311"/>
                    </a:ext>
                  </a:extLst>
                </a:gridCol>
                <a:gridCol w="2448271">
                  <a:extLst>
                    <a:ext uri="{9D8B030D-6E8A-4147-A177-3AD203B41FA5}">
                      <a16:colId xmlns="" xmlns:a16="http://schemas.microsoft.com/office/drawing/2014/main" val="3610067344"/>
                    </a:ext>
                  </a:extLst>
                </a:gridCol>
                <a:gridCol w="1752442">
                  <a:extLst>
                    <a:ext uri="{9D8B030D-6E8A-4147-A177-3AD203B41FA5}">
                      <a16:colId xmlns="" xmlns:a16="http://schemas.microsoft.com/office/drawing/2014/main" val="415076743"/>
                    </a:ext>
                  </a:extLst>
                </a:gridCol>
                <a:gridCol w="1744676">
                  <a:extLst>
                    <a:ext uri="{9D8B030D-6E8A-4147-A177-3AD203B41FA5}">
                      <a16:colId xmlns="" xmlns:a16="http://schemas.microsoft.com/office/drawing/2014/main" val="103340211"/>
                    </a:ext>
                  </a:extLst>
                </a:gridCol>
                <a:gridCol w="1506930">
                  <a:extLst>
                    <a:ext uri="{9D8B030D-6E8A-4147-A177-3AD203B41FA5}">
                      <a16:colId xmlns="" xmlns:a16="http://schemas.microsoft.com/office/drawing/2014/main" val="1006152339"/>
                    </a:ext>
                  </a:extLst>
                </a:gridCol>
              </a:tblGrid>
              <a:tr h="1942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9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9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эксперимента</a:t>
                      </a:r>
                    </a:p>
                  </a:txBody>
                  <a:tcPr marL="65405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9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9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9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(интервал и его продолжительность)</a:t>
                      </a:r>
                    </a:p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9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9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транспортных средств, проехавших мимо школы за это время</a:t>
                      </a:r>
                    </a:p>
                  </a:txBody>
                  <a:tcPr marL="65405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9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транспортных средств, проехавших мимо школы за 1 минуту</a:t>
                      </a:r>
                    </a:p>
                  </a:txBody>
                  <a:tcPr marL="65405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9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</a:t>
                      </a:r>
                      <a:r>
                        <a:rPr lang="ru-RU" sz="19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-</a:t>
                      </a:r>
                      <a:r>
                        <a:rPr lang="ru-RU" sz="1900" b="1" i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9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 за 1 минуту</a:t>
                      </a:r>
                    </a:p>
                  </a:txBody>
                  <a:tcPr marL="65405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0347776"/>
                  </a:ext>
                </a:extLst>
              </a:tr>
              <a:tr h="321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05.11.2017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8:30   -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:40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b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</a:t>
                      </a:r>
                    </a:p>
                  </a:txBody>
                  <a:tcPr marL="65405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0283590"/>
                  </a:ext>
                </a:extLst>
              </a:tr>
              <a:tr h="321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10.11.2017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11:30  -  11:40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9706609"/>
                  </a:ext>
                </a:extLst>
              </a:tr>
              <a:tr h="321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13:30</a:t>
                      </a:r>
                      <a:r>
                        <a:rPr lang="ru-RU" sz="20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- 13:40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5454699"/>
                  </a:ext>
                </a:extLst>
              </a:tr>
              <a:tr h="321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11.12.2017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17:20 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17:30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 anchor="ctr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991019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280" y="5833269"/>
            <a:ext cx="9144000" cy="1015663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учебного времени в среднем за 5 часов мимо школы теоретически может проехать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5ч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60мин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2,15маш=645 машин) </a:t>
            </a:r>
          </a:p>
          <a:p>
            <a:pPr algn="ctr"/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697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>
            <a:spLocks noChangeAspect="1"/>
          </p:cNvSpPr>
          <p:nvPr/>
        </p:nvSpPr>
        <p:spPr>
          <a:xfrm>
            <a:off x="27143" y="0"/>
            <a:ext cx="9116857" cy="6858000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000" b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Методики </a:t>
            </a:r>
            <a:r>
              <a:rPr lang="ru-RU" sz="3000" b="1" u="sng" dirty="0">
                <a:solidFill>
                  <a:srgbClr val="FF0000"/>
                </a:solidFill>
                <a:latin typeface="Times New Roman"/>
                <a:ea typeface="Calibri"/>
              </a:rPr>
              <a:t>исследования</a:t>
            </a: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Calibri"/>
              </a:rPr>
              <a:t>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по данной теме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опытов 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наблюдений, </a:t>
            </a:r>
          </a:p>
          <a:p>
            <a:pPr lvl="0" algn="just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данных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закономерностей, составление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Информационно-практическая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администрации нашей школы с полученными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</a:t>
            </a:r>
          </a:p>
          <a:p>
            <a:pPr lvl="0" algn="just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Цель исследования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:</a:t>
            </a:r>
            <a:endParaRPr lang="ru-RU" sz="30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</a:rPr>
              <a:t>Изучить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экологическую обстановку 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и прилегающей территории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Разработать </a:t>
            </a:r>
          </a:p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паспорт  МБОУ «СОШ № 45»</a:t>
            </a:r>
            <a:endParaRPr lang="ru-RU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1944216" cy="181799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" name="Рисунок 3" descr="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45024"/>
            <a:ext cx="2319750" cy="18002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Внешние факторы, положительно влияющие на экологическую обстановку района школы</a:t>
            </a:r>
            <a:endParaRPr lang="ru-RU" sz="3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9144000" cy="5816977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играют зеленые насаждения</a:t>
            </a:r>
          </a:p>
          <a:p>
            <a:pPr indent="450215"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24 часа = дыхание 3 человек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274 дерева = 822 человек</a:t>
            </a:r>
          </a:p>
          <a:p>
            <a:pPr indent="450215"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2017 года =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908 учащихся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274 дерева 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человека = 822 человека                                   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(908 – 822): 3 ~ 28 деревьев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нашего класса мы, ученики 4 «Б» класса выступили </a:t>
            </a:r>
          </a:p>
          <a:p>
            <a:pPr indent="450215"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инициативой к директору школы, чтобы </a:t>
            </a:r>
          </a:p>
          <a:p>
            <a:pPr indent="450215"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2018 года провести акцию «Посади дерево!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375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750974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разработке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Экологического паспорта школы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 выяснил, что она соответствует экологическим стандартам.    А мы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дети   учимся и проводим время  в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БЕЗОПАСНОЙ ШКОЛЕ! ! !</a:t>
            </a:r>
          </a:p>
          <a:p>
            <a:pPr lvl="0" algn="just"/>
            <a:r>
              <a:rPr lang="ru-RU" altLang="zh-CN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Экологическая </a:t>
            </a:r>
            <a:r>
              <a:rPr lang="ru-RU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комфортность учебного заведения — это важное условие успешной реализации образовательного </a:t>
            </a:r>
            <a:r>
              <a:rPr lang="ru-RU" altLang="zh-C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процесса. А </a:t>
            </a:r>
            <a:r>
              <a:rPr lang="ru-RU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улучшения экологического состояния школы </a:t>
            </a:r>
            <a:r>
              <a:rPr lang="ru-RU" altLang="zh-C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en-US" altLang="zh-C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zh-CN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школы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ts val="1200"/>
              <a:buFont typeface="Symbol" panose="05050102010706020507" pitchFamily="18" charset="2"/>
              <a:buChar char=""/>
            </a:pPr>
            <a:r>
              <a:rPr lang="ru-RU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zh-C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ысадить цветы </a:t>
            </a:r>
            <a:r>
              <a:rPr lang="ru-RU" altLang="zh-C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оформить </a:t>
            </a:r>
            <a:r>
              <a:rPr lang="ru-RU" altLang="zh-C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газоны</a:t>
            </a:r>
            <a:r>
              <a:rPr lang="ru-RU" altLang="zh-C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SzPts val="1200"/>
              <a:buFont typeface="Symbol" panose="05050102010706020507" pitchFamily="18" charset="2"/>
              <a:buChar char="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аккуратно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на школьных клумбах удобрения</a:t>
            </a:r>
            <a:r>
              <a:rPr lang="ru-RU" altLang="zh-C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zh-CN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защитную полосу на границе территории, а также со стороны автомобильной дороги, за счет посадки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кустарников - акации белой или желтой,  деревьев - березы.</a:t>
            </a:r>
          </a:p>
          <a:p>
            <a:pPr indent="457200" algn="ctr"/>
            <a:endParaRPr lang="ru-RU" sz="1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школьном здании рекомендую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добавить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кабинеты цветы</a:t>
            </a:r>
            <a:r>
              <a:rPr lang="ru-RU" altLang="zh-C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пересадке комнатных растений обращать внимание на их фитонцидные свойства</a:t>
            </a:r>
            <a:r>
              <a:rPr lang="ru-RU" altLang="zh-C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zh-C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больше украсить цветами школьные коридоры.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altLang="zh-CN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066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3795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389055" y="5919887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238527"/>
            <a:ext cx="9144000" cy="7032694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мероприятий, предложенных администрации школы на следующий год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/>
            <a:r>
              <a:rPr lang="ru-RU" alt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культурные мероприятия, </a:t>
            </a:r>
          </a:p>
          <a:p>
            <a:pPr indent="0" algn="ctr"/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посвящённые живой природе.</a:t>
            </a: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Праздники, конкурсы, викторины:</a:t>
            </a:r>
            <a:r>
              <a:rPr kumimoji="0" lang="ru-RU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«Живой мир ждёт твоей помощи!»</a:t>
            </a: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Лучшее сочинение, плакат, рисунок на тему:</a:t>
            </a: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«Памятки об охране природы»</a:t>
            </a:r>
            <a:endParaRPr kumimoji="0" lang="ru-RU" altLang="zh-CN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Турнир знатоков живой природы</a:t>
            </a: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«Зелёный наряд школы»</a:t>
            </a:r>
            <a:endParaRPr lang="ru-RU" altLang="zh-CN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«Самый зелёный и ухоженный класс»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zh-CN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627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4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" y="22065"/>
            <a:ext cx="9112139" cy="6858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 rot="21369592">
            <a:off x="323528" y="5368834"/>
            <a:ext cx="8496944" cy="78483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443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514350" indent="-514350" algn="ctr">
              <a:lnSpc>
                <a:spcPct val="100000"/>
              </a:lnSpc>
            </a:pPr>
            <a:r>
              <a:rPr lang="ru-RU" sz="3000" b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Задачи:                                                              </a:t>
            </a:r>
            <a:r>
              <a:rPr lang="ru-RU" sz="3000" b="1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Познакомиться с понятием «экология»</a:t>
            </a: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климатическую и экологическую обстановку в школе и рядом </a:t>
            </a: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характеристику пришкольного участка</a:t>
            </a: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размещение школы в микрорайоне</a:t>
            </a: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мониторинг зеленых насаждений  и озеленение школьных помещений</a:t>
            </a: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факторы, влияющие на экологическую обстановку района школы.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 рекомендации и предложения                         </a:t>
            </a:r>
          </a:p>
          <a:p>
            <a:pPr marL="285750" lvl="0" indent="-285750" algn="ctr"/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комфортабельность школы.   </a:t>
            </a:r>
          </a:p>
          <a:p>
            <a:pPr marL="285750" lvl="0" indent="-285750" algn="ctr"/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состояние школьных кабинетов  и пришкольного участка.                                                                  </a:t>
            </a:r>
          </a:p>
          <a:p>
            <a:pPr marL="285750" lvl="0" indent="-285750" algn="ctr"/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ли экологическим стандартам наша школа?   Если мы будем соблюдать все стандарты, то защитим  себя                    от загрязнения окружающей среды.</a:t>
            </a:r>
          </a:p>
          <a:p>
            <a:pPr lvl="0" algn="ct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7" descr="0f119a3514f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927100" cy="11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0f119a3514f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122362" cy="107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87" y="25192"/>
            <a:ext cx="2815200" cy="35208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7" name="CustomShape 1"/>
          <p:cNvSpPr/>
          <p:nvPr/>
        </p:nvSpPr>
        <p:spPr>
          <a:xfrm>
            <a:off x="0" y="0"/>
            <a:ext cx="6300192" cy="685800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же такое экология?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Название «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Экология»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древнегреческих слов: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ойкос» - «жилище, дом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логос» - «учение,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наука»</a:t>
            </a:r>
          </a:p>
          <a:p>
            <a:pPr algn="ctr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утверждает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природу, изучая жизнь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или растений в их естественном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окружении. 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изучать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окружение.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изучает эти вопросы, называется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экологом. </a:t>
            </a:r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изучения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экология. 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экологии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</a:p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среды обитания.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4843" y="3595568"/>
            <a:ext cx="2843808" cy="326243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60-е годы 19 века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знаменитый немецкий 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 </a:t>
            </a:r>
          </a:p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Эрнст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Геккель </a:t>
            </a:r>
            <a:endParaRPr lang="ru-RU" sz="23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ввел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науку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науку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отношениях организма и окружающей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020272" y="2780928"/>
            <a:ext cx="129614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1834-1919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457200" y="128520"/>
            <a:ext cx="8228520" cy="143424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CustomShape 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lvl="1" algn="ctr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Климатическая и экологическая обстановка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школы в Кузбассе</a:t>
            </a:r>
          </a:p>
          <a:p>
            <a:pPr algn="ctr"/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3709035" y="754443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0" name="Рисунок 19" descr="23423"/>
          <p:cNvPicPr preferRelativeResize="0">
            <a:picLocks noGrp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4532400" cy="292494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610864" y="1268760"/>
            <a:ext cx="4525200" cy="2628000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МБОУ «СОШ № 45</a:t>
            </a:r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расположена </a:t>
            </a: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Ленинском районе, </a:t>
            </a:r>
            <a:r>
              <a:rPr lang="ru-RU" sz="2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</a:t>
            </a:r>
            <a:r>
              <a:rPr lang="ru-RU" sz="2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Кемерово, пр. Ленина 130А</a:t>
            </a:r>
            <a:r>
              <a:rPr lang="ru-RU" sz="2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восточной части города на левом берегу реки Томь</a:t>
            </a:r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района – около 22 кв. км. </a:t>
            </a:r>
            <a:endParaRPr lang="ru-RU" sz="2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района проживает 138,9 </a:t>
            </a:r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человек.</a:t>
            </a:r>
            <a:endParaRPr lang="ru-RU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27" y="1267097"/>
            <a:ext cx="4570920" cy="5590903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0"/>
            <a:ext cx="4211960" cy="6863417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факторы, влияющие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экологическую </a:t>
            </a: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обстановку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района:</a:t>
            </a:r>
            <a:endParaRPr lang="en-US" alt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хоть и находится вблизи от школы, особого влияния на загрязнение воздуха не оказывает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состояние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воздуха вполне допустимо. </a:t>
            </a: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  <a:r>
              <a:rPr lang="ru-RU" alt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 чистоты воздуха</a:t>
            </a:r>
            <a:r>
              <a:rPr lang="ru-RU" alt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Ярко выраженных природных комплексов, таких как пруд, лес, рядом с нашей школой нет.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есть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небольшой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сквер и липовая аллея, которые создают свою экосистему. </a:t>
            </a: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деревьях - различные насекомые, их личинки. Они служат кормом для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птиц.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обнаружено 3 вороньих гнезда и воробьиные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гнёзда, наблюдали прилет совы.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1\Desktop\123\shema 4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" y="0"/>
            <a:ext cx="4850112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54166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4708981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пришкольного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участка</a:t>
            </a:r>
          </a:p>
          <a:p>
            <a:pPr lvl="0" indent="450850" algn="ctr" eaLnBrk="0" fontAlgn="base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пришкольного участка: 39170,3 кв. м.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хорошо освещен солнцем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Примыкает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 к зданию школы с восточной стороны, северной и небольшая часть – южной стороны, западная к спортивной площадке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Площадь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асфальтированных дорог значительно меньше площади, занимаемой зелеными насаждениями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участке есть зоны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физкультурно-оздоровительная, отдыха, хозяйственная.</a:t>
            </a:r>
            <a:endParaRPr lang="ru-RU" dirty="0"/>
          </a:p>
        </p:txBody>
      </p:sp>
      <p:pic>
        <p:nvPicPr>
          <p:cNvPr id="3073" name="Рисунок 31" descr="i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6428"/>
            <a:ext cx="4478400" cy="336399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3380125"/>
            <a:ext cx="4572000" cy="344709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Физкультурно-оздоровительная зона 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(беговая дорожка, турники, футбольное поле, площадки для гимнастики и подвижных игр) располагается в западной части пришкольного участка, за полосой зеленых насаждений.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Зона отдыха</a:t>
            </a:r>
            <a:r>
              <a:rPr lang="ru-RU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размещается вблизи зеленых насаждений, в отдалении от школы. </a:t>
            </a:r>
            <a:r>
              <a:rPr lang="ru-RU" altLang="ru-RU" sz="19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Хозяйственная зона</a:t>
            </a:r>
            <a:r>
              <a:rPr lang="ru-RU" altLang="ru-RU" sz="1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располагается у столовой с восточной стороны.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x_c51ad0c4"/>
          <p:cNvPicPr preferRelativeResize="0">
            <a:picLocks noGrp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" y="4797152"/>
            <a:ext cx="4536000" cy="201596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5404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75756" y="0"/>
            <a:ext cx="4392488" cy="684000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озеленения участка составляет сквер 50% территории.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нее входят зеленые насаждения, липовая аллея, зоны отдыха, защитная зеленая полоса по периметру участка (покос) разделяющий отдельные зоны, а также газоны – цветники и декоративные зеленые насаждения.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Газоны - цветники – это искусственно создаваемая часть школьного участка, засаженная цветами. У нашей школе есть цветники разной формы. Перед школой цветники в форме звездочки и треугольника, с северной и западной стороны расположены прямоугольные   – 120 кв. м.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склонах стадиона есть покос площадью 1350 кв.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В центре пришкольного участка находится школа – 5473,1 кв. м.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C:\Users\1\Desktop\я\101MSDCF\23423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840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9" name="Рисунок 8" descr="prunus-padus-l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0"/>
            <a:ext cx="2333858" cy="6840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74092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5903054"/>
              </p:ext>
            </p:extLst>
          </p:nvPr>
        </p:nvGraphicFramePr>
        <p:xfrm>
          <a:off x="0" y="971586"/>
          <a:ext cx="9144000" cy="58864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47864">
                  <a:extLst>
                    <a:ext uri="{9D8B030D-6E8A-4147-A177-3AD203B41FA5}">
                      <a16:colId xmlns="" xmlns:a16="http://schemas.microsoft.com/office/drawing/2014/main" val="2769018146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3610852187"/>
                    </a:ext>
                  </a:extLst>
                </a:gridCol>
                <a:gridCol w="3491880">
                  <a:extLst>
                    <a:ext uri="{9D8B030D-6E8A-4147-A177-3AD203B41FA5}">
                      <a16:colId xmlns="" xmlns:a16="http://schemas.microsoft.com/office/drawing/2014/main" val="1706961831"/>
                    </a:ext>
                  </a:extLst>
                </a:gridCol>
              </a:tblGrid>
              <a:tr h="895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параметра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Санитарные нормы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2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7690013"/>
                  </a:ext>
                </a:extLst>
              </a:tr>
              <a:tr h="759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от школы до автотранспортной дороги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100-170 м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м до б-р. Строителей,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 м до пр. Ленина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6533994"/>
                  </a:ext>
                </a:extLst>
              </a:tr>
              <a:tr h="1223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промышленных предприятий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Промышленных предприятий рядом нет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7201358"/>
                  </a:ext>
                </a:extLst>
              </a:tr>
              <a:tr h="887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от школы до жилых домов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10м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магазина – 450 м, до жилых домов – 20 - 40 м.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958753"/>
                  </a:ext>
                </a:extLst>
              </a:tr>
              <a:tr h="1223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от учебного здания до деревьев и кустарников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Деревья не ближе 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м, кустарники не ближе 5 м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деревьев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м, кустарники- 40-50 м.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864359"/>
                  </a:ext>
                </a:extLst>
              </a:tr>
              <a:tr h="895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Ограждение участка</a:t>
                      </a:r>
                    </a:p>
                  </a:txBody>
                  <a:tcPr marL="68580" marR="68580" marT="0" marB="0"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 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высотой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1,5м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Металлический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высотой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м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821583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21664"/>
            <a:ext cx="9144000" cy="990015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размещения школы в микрорайоне</a:t>
            </a:r>
          </a:p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</a:t>
            </a:r>
          </a:p>
        </p:txBody>
      </p:sp>
    </p:spTree>
    <p:extLst>
      <p:ext uri="{BB962C8B-B14F-4D97-AF65-F5344CB8AC3E}">
        <p14:creationId xmlns="" xmlns:p14="http://schemas.microsoft.com/office/powerpoint/2010/main" val="329274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34">
        <p14:doors dir="vert"/>
      </p:transition>
    </mc:Choice>
    <mc:Fallback>
      <p:transition spd="slow" advTm="3134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2178</TotalTime>
  <Words>1403</Words>
  <Application>Microsoft Office PowerPoint</Application>
  <PresentationFormat>Экран (4:3)</PresentationFormat>
  <Paragraphs>279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                           Экологический паспорт  МБОУ «СОШ № 45» Исследовательская работа                                       Автор работы:                                  Кемеров Сергей,                                      ученик 4 «Б» класса                             Руководитель:                                                           Иванова  Наталья Васильевна,                                                                              учитель  начальных  классов  209-086-402                                 Кемерово 2017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GlavBuh</dc:creator>
  <cp:lastModifiedBy>User</cp:lastModifiedBy>
  <cp:revision>224</cp:revision>
  <cp:lastPrinted>2015-02-17T06:04:41Z</cp:lastPrinted>
  <dcterms:modified xsi:type="dcterms:W3CDTF">2018-03-31T09:37:51Z</dcterms:modified>
</cp:coreProperties>
</file>