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4" r:id="rId2"/>
    <p:sldId id="315" r:id="rId3"/>
    <p:sldId id="316" r:id="rId4"/>
    <p:sldId id="332" r:id="rId5"/>
    <p:sldId id="333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31" r:id="rId15"/>
    <p:sldId id="329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D588B"/>
    <a:srgbClr val="224268"/>
    <a:srgbClr val="6796CF"/>
    <a:srgbClr val="4F83C1"/>
    <a:srgbClr val="305D94"/>
    <a:srgbClr val="3B8AFF"/>
    <a:srgbClr val="8064A2"/>
    <a:srgbClr val="C0504D"/>
    <a:srgbClr val="4F81BD"/>
    <a:srgbClr val="9BBB5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31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Popular sports in Russia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Football</c:v>
                </c:pt>
                <c:pt idx="1">
                  <c:v>Hockey</c:v>
                </c:pt>
                <c:pt idx="2">
                  <c:v>Volleyball</c:v>
                </c:pt>
                <c:pt idx="3">
                  <c:v>Basketball</c:v>
                </c:pt>
                <c:pt idx="4">
                  <c:v>Swimming</c:v>
                </c:pt>
                <c:pt idx="5">
                  <c:v>Skiing</c:v>
                </c:pt>
                <c:pt idx="6">
                  <c:v>Boxing</c:v>
                </c:pt>
                <c:pt idx="7">
                  <c:v>Figure Skating</c:v>
                </c:pt>
                <c:pt idx="8">
                  <c:v>Tennis</c:v>
                </c:pt>
                <c:pt idx="9">
                  <c:v>Biathlon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1.1000000000000001</c:v>
                </c:pt>
                <c:pt idx="5">
                  <c:v>0.9</c:v>
                </c:pt>
                <c:pt idx="6">
                  <c:v>0.70000000000000051</c:v>
                </c:pt>
                <c:pt idx="7">
                  <c:v>0.60000000000000053</c:v>
                </c:pt>
                <c:pt idx="8">
                  <c:v>0.30000000000000027</c:v>
                </c:pt>
                <c:pt idx="9">
                  <c:v>0.2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808054976727969"/>
          <c:y val="0.1134914686704991"/>
          <c:w val="0.18334164315979368"/>
          <c:h val="0.8672534285546116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65892-F424-4E13-AD54-DBE9B964B33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F35CA-DFF2-4A1B-A00B-6561BE8E1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275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35CA-DFF2-4A1B-A00B-6561BE8E1B4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246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148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770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667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478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225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77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957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642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478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706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80ECD-AB24-4D6B-B204-E7DD7B0079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1AFDF-E339-4CEE-9B21-414972DA0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527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C:\Users\12345\Documents\&#1088;&#1072;&#1073;&#1086;&#1090;&#1072;%20&#1074;%20213\&#1086;&#1085;&#1083;&#1072;&#1081;&#1085;-&#1091;&#1088;&#1086;&#1082;\Dialogue.m4a" TargetMode="Externa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2"/>
          <p:cNvSpPr/>
          <p:nvPr/>
        </p:nvSpPr>
        <p:spPr>
          <a:xfrm rot="10800000">
            <a:off x="0" y="-9236"/>
            <a:ext cx="9144000" cy="411510"/>
          </a:xfrm>
          <a:custGeom>
            <a:avLst/>
            <a:gdLst>
              <a:gd name="connsiteX0" fmla="*/ 0 w 7451888"/>
              <a:gd name="connsiteY0" fmla="*/ 0 h 936104"/>
              <a:gd name="connsiteX1" fmla="*/ 6337288 w 7451888"/>
              <a:gd name="connsiteY1" fmla="*/ 0 h 936104"/>
              <a:gd name="connsiteX2" fmla="*/ 7451888 w 7451888"/>
              <a:gd name="connsiteY2" fmla="*/ 468052 h 936104"/>
              <a:gd name="connsiteX3" fmla="*/ 6337288 w 7451888"/>
              <a:gd name="connsiteY3" fmla="*/ 936104 h 936104"/>
              <a:gd name="connsiteX4" fmla="*/ 0 w 7451888"/>
              <a:gd name="connsiteY4" fmla="*/ 936104 h 936104"/>
              <a:gd name="connsiteX5" fmla="*/ 0 w 7451888"/>
              <a:gd name="connsiteY5" fmla="*/ 0 h 936104"/>
              <a:gd name="connsiteX0" fmla="*/ 0 w 7464124"/>
              <a:gd name="connsiteY0" fmla="*/ 0 h 936104"/>
              <a:gd name="connsiteX1" fmla="*/ 6337288 w 7464124"/>
              <a:gd name="connsiteY1" fmla="*/ 0 h 936104"/>
              <a:gd name="connsiteX2" fmla="*/ 7451888 w 7464124"/>
              <a:gd name="connsiteY2" fmla="*/ 468052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  <a:gd name="connsiteX0" fmla="*/ 0 w 7464124"/>
              <a:gd name="connsiteY0" fmla="*/ 0 h 936104"/>
              <a:gd name="connsiteX1" fmla="*/ 6743688 w 7464124"/>
              <a:gd name="connsiteY1" fmla="*/ 0 h 936104"/>
              <a:gd name="connsiteX2" fmla="*/ 7451888 w 7464124"/>
              <a:gd name="connsiteY2" fmla="*/ 468052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  <a:gd name="connsiteX0" fmla="*/ 0 w 7464124"/>
              <a:gd name="connsiteY0" fmla="*/ 0 h 936104"/>
              <a:gd name="connsiteX1" fmla="*/ 6743688 w 7464124"/>
              <a:gd name="connsiteY1" fmla="*/ 0 h 936104"/>
              <a:gd name="connsiteX2" fmla="*/ 7230215 w 7464124"/>
              <a:gd name="connsiteY2" fmla="*/ 625070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4124" h="936104">
                <a:moveTo>
                  <a:pt x="0" y="0"/>
                </a:moveTo>
                <a:lnTo>
                  <a:pt x="6743688" y="0"/>
                </a:lnTo>
                <a:lnTo>
                  <a:pt x="7230215" y="625070"/>
                </a:lnTo>
                <a:lnTo>
                  <a:pt x="7464124" y="926867"/>
                </a:lnTo>
                <a:lnTo>
                  <a:pt x="0" y="93610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D588B">
                  <a:lumMod val="88000"/>
                </a:srgbClr>
              </a:gs>
              <a:gs pos="46000">
                <a:srgbClr val="4F83C1"/>
              </a:gs>
              <a:gs pos="98000">
                <a:srgbClr val="6796CF"/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иугольник 2"/>
          <p:cNvSpPr/>
          <p:nvPr/>
        </p:nvSpPr>
        <p:spPr>
          <a:xfrm rot="10800000">
            <a:off x="1268868" y="395728"/>
            <a:ext cx="7876580" cy="303814"/>
          </a:xfrm>
          <a:custGeom>
            <a:avLst/>
            <a:gdLst>
              <a:gd name="connsiteX0" fmla="*/ 0 w 7451888"/>
              <a:gd name="connsiteY0" fmla="*/ 0 h 936104"/>
              <a:gd name="connsiteX1" fmla="*/ 6337288 w 7451888"/>
              <a:gd name="connsiteY1" fmla="*/ 0 h 936104"/>
              <a:gd name="connsiteX2" fmla="*/ 7451888 w 7451888"/>
              <a:gd name="connsiteY2" fmla="*/ 468052 h 936104"/>
              <a:gd name="connsiteX3" fmla="*/ 6337288 w 7451888"/>
              <a:gd name="connsiteY3" fmla="*/ 936104 h 936104"/>
              <a:gd name="connsiteX4" fmla="*/ 0 w 7451888"/>
              <a:gd name="connsiteY4" fmla="*/ 936104 h 936104"/>
              <a:gd name="connsiteX5" fmla="*/ 0 w 7451888"/>
              <a:gd name="connsiteY5" fmla="*/ 0 h 936104"/>
              <a:gd name="connsiteX0" fmla="*/ 0 w 7464124"/>
              <a:gd name="connsiteY0" fmla="*/ 0 h 936104"/>
              <a:gd name="connsiteX1" fmla="*/ 6337288 w 7464124"/>
              <a:gd name="connsiteY1" fmla="*/ 0 h 936104"/>
              <a:gd name="connsiteX2" fmla="*/ 7451888 w 7464124"/>
              <a:gd name="connsiteY2" fmla="*/ 468052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  <a:gd name="connsiteX0" fmla="*/ 0 w 7464124"/>
              <a:gd name="connsiteY0" fmla="*/ 0 h 936104"/>
              <a:gd name="connsiteX1" fmla="*/ 6743688 w 7464124"/>
              <a:gd name="connsiteY1" fmla="*/ 0 h 936104"/>
              <a:gd name="connsiteX2" fmla="*/ 7451888 w 7464124"/>
              <a:gd name="connsiteY2" fmla="*/ 468052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  <a:gd name="connsiteX0" fmla="*/ 0 w 7464124"/>
              <a:gd name="connsiteY0" fmla="*/ 0 h 936104"/>
              <a:gd name="connsiteX1" fmla="*/ 6743688 w 7464124"/>
              <a:gd name="connsiteY1" fmla="*/ 0 h 936104"/>
              <a:gd name="connsiteX2" fmla="*/ 7230215 w 7464124"/>
              <a:gd name="connsiteY2" fmla="*/ 625070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4124" h="936104">
                <a:moveTo>
                  <a:pt x="0" y="0"/>
                </a:moveTo>
                <a:lnTo>
                  <a:pt x="6743688" y="0"/>
                </a:lnTo>
                <a:lnTo>
                  <a:pt x="7230215" y="625070"/>
                </a:lnTo>
                <a:lnTo>
                  <a:pt x="7464124" y="926867"/>
                </a:lnTo>
                <a:lnTo>
                  <a:pt x="0" y="93610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D588B">
                  <a:lumMod val="88000"/>
                </a:srgbClr>
              </a:gs>
              <a:gs pos="46000">
                <a:srgbClr val="4F83C1"/>
              </a:gs>
              <a:gs pos="98000">
                <a:srgbClr val="6796C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46827"/>
            <a:ext cx="8342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0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131590"/>
            <a:ext cx="63367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2D588B"/>
                </a:solidFill>
              </a:rPr>
              <a:t>Английский язык</a:t>
            </a:r>
            <a:endParaRPr lang="ru-RU" sz="3600" dirty="0">
              <a:solidFill>
                <a:srgbClr val="2D588B"/>
              </a:solidFill>
            </a:endParaRPr>
          </a:p>
          <a:p>
            <a:pPr algn="ctr"/>
            <a:r>
              <a:rPr lang="ru-RU" sz="2800" dirty="0" smtClean="0">
                <a:solidFill>
                  <a:srgbClr val="2D588B"/>
                </a:solidFill>
              </a:rPr>
              <a:t>8 класс</a:t>
            </a:r>
          </a:p>
          <a:p>
            <a:pPr algn="ctr"/>
            <a:endParaRPr lang="ru-RU" sz="2800" dirty="0">
              <a:solidFill>
                <a:srgbClr val="2D588B"/>
              </a:solidFill>
            </a:endParaRPr>
          </a:p>
          <a:p>
            <a:r>
              <a:rPr lang="ru-RU" sz="2400" dirty="0">
                <a:solidFill>
                  <a:srgbClr val="2D588B"/>
                </a:solidFill>
              </a:rPr>
              <a:t>Тема урока</a:t>
            </a:r>
            <a:r>
              <a:rPr lang="ru-RU" sz="2400" dirty="0" smtClean="0">
                <a:solidFill>
                  <a:srgbClr val="2D588B"/>
                </a:solidFill>
              </a:rPr>
              <a:t>: </a:t>
            </a:r>
            <a:r>
              <a:rPr lang="en-US" sz="2800" b="1" dirty="0" smtClean="0">
                <a:solidFill>
                  <a:srgbClr val="2D588B"/>
                </a:solidFill>
              </a:rPr>
              <a:t>Sports Equipment and Places</a:t>
            </a:r>
            <a:endParaRPr lang="ru-RU" sz="2800" b="1" dirty="0">
              <a:solidFill>
                <a:srgbClr val="2D588B"/>
              </a:solidFill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65635" y="42998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24268"/>
                </a:solidFill>
              </a:rPr>
              <a:t>2021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7784" y="3795886"/>
            <a:ext cx="405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D588B"/>
                </a:solidFill>
              </a:rPr>
              <a:t>Учитель</a:t>
            </a:r>
            <a:r>
              <a:rPr lang="ru-RU" dirty="0" smtClean="0">
                <a:solidFill>
                  <a:srgbClr val="2D588B"/>
                </a:solidFill>
              </a:rPr>
              <a:t>:</a:t>
            </a:r>
            <a:r>
              <a:rPr lang="en-US" dirty="0" smtClean="0">
                <a:solidFill>
                  <a:srgbClr val="2D588B"/>
                </a:solidFill>
              </a:rPr>
              <a:t> </a:t>
            </a:r>
            <a:r>
              <a:rPr lang="ru-RU" dirty="0" err="1" smtClean="0">
                <a:solidFill>
                  <a:srgbClr val="2D588B"/>
                </a:solidFill>
              </a:rPr>
              <a:t>Мурлина</a:t>
            </a:r>
            <a:r>
              <a:rPr lang="ru-RU" dirty="0" smtClean="0">
                <a:solidFill>
                  <a:srgbClr val="2D588B"/>
                </a:solidFill>
              </a:rPr>
              <a:t> Татьяна Дмитриевна</a:t>
            </a:r>
            <a:endParaRPr lang="ru-RU" dirty="0">
              <a:solidFill>
                <a:srgbClr val="2D588B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99542"/>
            <a:ext cx="9525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gVer1B7l92A.jpg"/>
          <p:cNvPicPr>
            <a:picLocks noChangeAspect="1"/>
          </p:cNvPicPr>
          <p:nvPr/>
        </p:nvPicPr>
        <p:blipFill>
          <a:blip r:embed="rId5" cstate="print"/>
          <a:srcRect l="29467" t="13601" r="22001" b="51400"/>
          <a:stretch>
            <a:fillRect/>
          </a:stretch>
        </p:blipFill>
        <p:spPr>
          <a:xfrm>
            <a:off x="7380312" y="771550"/>
            <a:ext cx="1497766" cy="1440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42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3518"/>
            <a:ext cx="8229600" cy="857250"/>
          </a:xfrm>
        </p:spPr>
        <p:txBody>
          <a:bodyPr/>
          <a:lstStyle/>
          <a:p>
            <a:r>
              <a:rPr lang="en-US" dirty="0" smtClean="0"/>
              <a:t>Tennis</a:t>
            </a:r>
            <a:endParaRPr lang="ru-RU" dirty="0"/>
          </a:p>
        </p:txBody>
      </p:sp>
      <p:grpSp>
        <p:nvGrpSpPr>
          <p:cNvPr id="3" name="Группа 3"/>
          <p:cNvGrpSpPr/>
          <p:nvPr/>
        </p:nvGrpSpPr>
        <p:grpSpPr>
          <a:xfrm rot="10800000">
            <a:off x="-9236" y="4707034"/>
            <a:ext cx="9145448" cy="436465"/>
            <a:chOff x="0" y="-9236"/>
            <a:chExt cx="9145448" cy="708778"/>
          </a:xfrm>
        </p:grpSpPr>
        <p:sp>
          <p:nvSpPr>
            <p:cNvPr id="5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6"/>
          <p:cNvGrpSpPr/>
          <p:nvPr/>
        </p:nvGrpSpPr>
        <p:grpSpPr>
          <a:xfrm>
            <a:off x="0" y="-9236"/>
            <a:ext cx="9145448" cy="708778"/>
            <a:chOff x="0" y="-9236"/>
            <a:chExt cx="9145448" cy="708778"/>
          </a:xfrm>
        </p:grpSpPr>
        <p:sp>
          <p:nvSpPr>
            <p:cNvPr id="8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3519"/>
            <a:ext cx="663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s://pbs.twimg.com/media/CsAoNYKWAAAssrB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131590"/>
            <a:ext cx="5256584" cy="350267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236296" y="77155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Court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619672" y="2283718"/>
            <a:ext cx="331236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5004048" y="2211710"/>
            <a:ext cx="280831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6516216" y="3507854"/>
            <a:ext cx="129614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6012160" y="1635646"/>
            <a:ext cx="158417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547664" y="1707654"/>
            <a:ext cx="180020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187624" y="3219822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68344" y="1491630"/>
            <a:ext cx="51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812360" y="343584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884368" y="228371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racket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467544" y="156363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T-shirt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95536" y="221171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tennis ball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323528" y="3075806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trainers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3518"/>
            <a:ext cx="8229600" cy="857250"/>
          </a:xfrm>
        </p:spPr>
        <p:txBody>
          <a:bodyPr/>
          <a:lstStyle/>
          <a:p>
            <a:r>
              <a:rPr lang="en-US" dirty="0" smtClean="0"/>
              <a:t>Biathlon</a:t>
            </a:r>
            <a:endParaRPr lang="ru-RU" dirty="0"/>
          </a:p>
        </p:txBody>
      </p:sp>
      <p:grpSp>
        <p:nvGrpSpPr>
          <p:cNvPr id="3" name="Группа 3"/>
          <p:cNvGrpSpPr/>
          <p:nvPr/>
        </p:nvGrpSpPr>
        <p:grpSpPr>
          <a:xfrm rot="10800000">
            <a:off x="-9236" y="4707034"/>
            <a:ext cx="9145448" cy="436465"/>
            <a:chOff x="0" y="-9236"/>
            <a:chExt cx="9145448" cy="708778"/>
          </a:xfrm>
        </p:grpSpPr>
        <p:sp>
          <p:nvSpPr>
            <p:cNvPr id="5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6"/>
          <p:cNvGrpSpPr/>
          <p:nvPr/>
        </p:nvGrpSpPr>
        <p:grpSpPr>
          <a:xfrm>
            <a:off x="0" y="-9236"/>
            <a:ext cx="9145448" cy="708778"/>
            <a:chOff x="0" y="-9236"/>
            <a:chExt cx="9145448" cy="708778"/>
          </a:xfrm>
        </p:grpSpPr>
        <p:sp>
          <p:nvSpPr>
            <p:cNvPr id="8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3519"/>
            <a:ext cx="663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cdn3.vectorstock.com/i/1000x1000/08/27/winter-sport-biathlon-vector-19910827.jpg"/>
          <p:cNvPicPr>
            <a:picLocks noChangeAspect="1" noChangeArrowheads="1"/>
          </p:cNvPicPr>
          <p:nvPr/>
        </p:nvPicPr>
        <p:blipFill>
          <a:blip r:embed="rId3" cstate="print"/>
          <a:srcRect t="3506" r="-1045" b="11364"/>
          <a:stretch>
            <a:fillRect/>
          </a:stretch>
        </p:blipFill>
        <p:spPr bwMode="auto">
          <a:xfrm>
            <a:off x="1835695" y="1203598"/>
            <a:ext cx="5259715" cy="3456384"/>
          </a:xfrm>
          <a:prstGeom prst="rect">
            <a:avLst/>
          </a:prstGeom>
          <a:noFill/>
        </p:spPr>
      </p:pic>
      <p:cxnSp>
        <p:nvCxnSpPr>
          <p:cNvPr id="14" name="Прямая со стрелкой 13"/>
          <p:cNvCxnSpPr/>
          <p:nvPr/>
        </p:nvCxnSpPr>
        <p:spPr>
          <a:xfrm>
            <a:off x="1043608" y="2571750"/>
            <a:ext cx="208823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9512" y="235572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racing suit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1691680" y="1851670"/>
            <a:ext cx="172819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5576" y="177966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gloves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3275856" y="1563638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36296" y="134761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goggles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1547664" y="3939902"/>
            <a:ext cx="165618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7584" y="393990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3779912" y="1851670"/>
            <a:ext cx="345638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08304" y="242773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rifle</a:t>
            </a:r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4139952" y="4299942"/>
            <a:ext cx="30963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308304" y="415592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poles</a:t>
            </a:r>
            <a:endParaRPr lang="ru-RU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6156176" y="1995686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380312" y="185167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targets</a:t>
            </a:r>
            <a:endParaRPr lang="ru-RU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flipH="1" flipV="1">
            <a:off x="3275856" y="2211710"/>
            <a:ext cx="388843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236296" y="293179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BIP</a:t>
            </a:r>
            <a:r>
              <a:rPr lang="en-US" dirty="0" smtClean="0"/>
              <a:t> number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7164288" y="77155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Track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9542"/>
            <a:ext cx="8604448" cy="857250"/>
          </a:xfrm>
        </p:spPr>
        <p:txBody>
          <a:bodyPr>
            <a:noAutofit/>
          </a:bodyPr>
          <a:lstStyle/>
          <a:p>
            <a:r>
              <a:rPr lang="en-US" sz="3200" dirty="0" smtClean="0"/>
              <a:t>Exercise 3. Write the name of sports near the definition</a:t>
            </a:r>
            <a:endParaRPr lang="ru-RU" sz="3200" dirty="0"/>
          </a:p>
        </p:txBody>
      </p:sp>
      <p:grpSp>
        <p:nvGrpSpPr>
          <p:cNvPr id="3" name="Группа 3"/>
          <p:cNvGrpSpPr/>
          <p:nvPr/>
        </p:nvGrpSpPr>
        <p:grpSpPr>
          <a:xfrm rot="10800000">
            <a:off x="-9236" y="4707034"/>
            <a:ext cx="9145448" cy="436465"/>
            <a:chOff x="0" y="-9236"/>
            <a:chExt cx="9145448" cy="708778"/>
          </a:xfrm>
        </p:grpSpPr>
        <p:sp>
          <p:nvSpPr>
            <p:cNvPr id="5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6"/>
          <p:cNvGrpSpPr/>
          <p:nvPr/>
        </p:nvGrpSpPr>
        <p:grpSpPr>
          <a:xfrm>
            <a:off x="0" y="-9236"/>
            <a:ext cx="9145448" cy="708778"/>
            <a:chOff x="0" y="-9236"/>
            <a:chExt cx="9145448" cy="708778"/>
          </a:xfrm>
        </p:grpSpPr>
        <p:sp>
          <p:nvSpPr>
            <p:cNvPr id="8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3519"/>
            <a:ext cx="663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63638"/>
            <a:ext cx="18764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563638"/>
            <a:ext cx="25908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147814"/>
            <a:ext cx="20955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563638"/>
            <a:ext cx="18002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3219822"/>
            <a:ext cx="216399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3291830"/>
            <a:ext cx="18383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452320" y="1635646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Football</a:t>
            </a:r>
          </a:p>
          <a:p>
            <a:pPr marL="342900" indent="-342900">
              <a:buAutoNum type="arabicPeriod"/>
            </a:pPr>
            <a:r>
              <a:rPr lang="en-US" dirty="0" smtClean="0"/>
              <a:t>Figure skating</a:t>
            </a:r>
          </a:p>
          <a:p>
            <a:pPr marL="342900" indent="-342900">
              <a:buAutoNum type="arabicPeriod"/>
            </a:pPr>
            <a:r>
              <a:rPr lang="en-US" dirty="0" smtClean="0"/>
              <a:t>Tennis</a:t>
            </a:r>
          </a:p>
          <a:p>
            <a:pPr marL="342900" indent="-342900">
              <a:buAutoNum type="arabicPeriod"/>
            </a:pPr>
            <a:r>
              <a:rPr lang="en-US" dirty="0" smtClean="0"/>
              <a:t>Swimming</a:t>
            </a:r>
          </a:p>
          <a:p>
            <a:pPr marL="342900" indent="-342900">
              <a:buAutoNum type="arabicPeriod"/>
            </a:pPr>
            <a:r>
              <a:rPr lang="en-US" dirty="0" smtClean="0"/>
              <a:t>Skiing</a:t>
            </a:r>
          </a:p>
          <a:p>
            <a:pPr marL="342900" indent="-342900">
              <a:buAutoNum type="arabicPeriod"/>
            </a:pPr>
            <a:r>
              <a:rPr lang="en-US" dirty="0" smtClean="0"/>
              <a:t>Volleyball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1680" y="26437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264375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8024" y="40839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20272" y="40119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0232" y="28597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39752" y="42279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3518"/>
            <a:ext cx="8229600" cy="864096"/>
          </a:xfrm>
        </p:spPr>
        <p:txBody>
          <a:bodyPr/>
          <a:lstStyle/>
          <a:p>
            <a:r>
              <a:rPr lang="en-US" dirty="0" smtClean="0"/>
              <a:t>Exercise 4. Fill in the table</a:t>
            </a:r>
            <a:endParaRPr lang="ru-RU" dirty="0"/>
          </a:p>
        </p:txBody>
      </p:sp>
      <p:grpSp>
        <p:nvGrpSpPr>
          <p:cNvPr id="3" name="Группа 3"/>
          <p:cNvGrpSpPr/>
          <p:nvPr/>
        </p:nvGrpSpPr>
        <p:grpSpPr>
          <a:xfrm rot="10800000">
            <a:off x="-9236" y="4707034"/>
            <a:ext cx="9145448" cy="436465"/>
            <a:chOff x="0" y="-9236"/>
            <a:chExt cx="9145448" cy="708778"/>
          </a:xfrm>
        </p:grpSpPr>
        <p:sp>
          <p:nvSpPr>
            <p:cNvPr id="5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6"/>
          <p:cNvGrpSpPr/>
          <p:nvPr/>
        </p:nvGrpSpPr>
        <p:grpSpPr>
          <a:xfrm>
            <a:off x="0" y="-9236"/>
            <a:ext cx="9145448" cy="708778"/>
            <a:chOff x="0" y="-9236"/>
            <a:chExt cx="9145448" cy="708778"/>
          </a:xfrm>
        </p:grpSpPr>
        <p:sp>
          <p:nvSpPr>
            <p:cNvPr id="8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3519"/>
            <a:ext cx="663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899592" y="1347614"/>
            <a:ext cx="792088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ball    track    rifle    figure skating     poles     tennis     racket    skates    ski run target    helmet    boxing     gloves     skiing     suit     biathlon     shorts     trainers      goggles      net       ring 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55576" y="2355726"/>
          <a:ext cx="7920879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/>
                <a:gridCol w="2640293"/>
                <a:gridCol w="2640293"/>
              </a:tblGrid>
              <a:tr h="5437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Sports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Equipment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Places</a:t>
                      </a:r>
                      <a:endParaRPr lang="ru-RU" dirty="0"/>
                    </a:p>
                  </a:txBody>
                  <a:tcPr/>
                </a:tc>
              </a:tr>
              <a:tr h="17604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Figure skating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ball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track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1259632" y="1491630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835696" y="1491630"/>
            <a:ext cx="504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059832" y="1491630"/>
            <a:ext cx="13681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19672" y="3291830"/>
            <a:ext cx="9664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Tennis</a:t>
            </a:r>
          </a:p>
          <a:p>
            <a:r>
              <a:rPr lang="en-US" dirty="0" smtClean="0"/>
              <a:t>Boxing</a:t>
            </a:r>
          </a:p>
          <a:p>
            <a:r>
              <a:rPr lang="en-US" dirty="0" smtClean="0"/>
              <a:t>Skiing </a:t>
            </a:r>
          </a:p>
          <a:p>
            <a:r>
              <a:rPr lang="en-US" dirty="0" smtClean="0"/>
              <a:t>Biathlon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91880" y="3003798"/>
            <a:ext cx="936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Helmet</a:t>
            </a:r>
          </a:p>
          <a:p>
            <a:r>
              <a:rPr lang="en-US" dirty="0" smtClean="0"/>
              <a:t>Rifle</a:t>
            </a:r>
          </a:p>
          <a:p>
            <a:r>
              <a:rPr lang="en-US" dirty="0" smtClean="0"/>
              <a:t>Poles</a:t>
            </a:r>
          </a:p>
          <a:p>
            <a:r>
              <a:rPr lang="en-US" dirty="0" smtClean="0"/>
              <a:t>Racket</a:t>
            </a:r>
          </a:p>
          <a:p>
            <a:r>
              <a:rPr lang="en-US" dirty="0" smtClean="0"/>
              <a:t>Skates</a:t>
            </a:r>
          </a:p>
          <a:p>
            <a:r>
              <a:rPr lang="en-US" dirty="0" smtClean="0"/>
              <a:t>Target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220072" y="3003798"/>
            <a:ext cx="9305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Gloves</a:t>
            </a:r>
          </a:p>
          <a:p>
            <a:r>
              <a:rPr lang="en-US" dirty="0" smtClean="0"/>
              <a:t>Suit</a:t>
            </a:r>
          </a:p>
          <a:p>
            <a:r>
              <a:rPr lang="en-US" dirty="0" smtClean="0"/>
              <a:t>Shorts</a:t>
            </a:r>
          </a:p>
          <a:p>
            <a:r>
              <a:rPr lang="en-US" dirty="0" smtClean="0"/>
              <a:t>Trainers</a:t>
            </a:r>
          </a:p>
          <a:p>
            <a:r>
              <a:rPr lang="en-US" dirty="0" smtClean="0"/>
              <a:t>Goggles</a:t>
            </a:r>
          </a:p>
          <a:p>
            <a:r>
              <a:rPr lang="en-US" dirty="0" smtClean="0"/>
              <a:t>Net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020272" y="3291830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Ski run</a:t>
            </a:r>
          </a:p>
          <a:p>
            <a:r>
              <a:rPr lang="en-US" dirty="0" smtClean="0"/>
              <a:t>Ring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552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Exercise 5. Complete the text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51520" y="1923678"/>
            <a:ext cx="8640960" cy="295232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_____________ is the most popular game in the world and it is played nearly in all countries. Football is played on a ____________ and two teams compete there. Football team consists of 11 ___________: a goalkeeper, backs, half-backs and forwards. Each team has a captain who is usually the best player. During the _____________ every team tries to throw the __________ into other team’s ___________. Players usually wear ____________ on their feet and ______________. Goalkeepers can wear ____________ on their hands to catch the ball.</a:t>
            </a:r>
          </a:p>
        </p:txBody>
      </p:sp>
      <p:grpSp>
        <p:nvGrpSpPr>
          <p:cNvPr id="3" name="Группа 3"/>
          <p:cNvGrpSpPr/>
          <p:nvPr/>
        </p:nvGrpSpPr>
        <p:grpSpPr>
          <a:xfrm rot="10800000">
            <a:off x="-9236" y="4707034"/>
            <a:ext cx="9145448" cy="436465"/>
            <a:chOff x="0" y="-9236"/>
            <a:chExt cx="9145448" cy="708778"/>
          </a:xfrm>
        </p:grpSpPr>
        <p:sp>
          <p:nvSpPr>
            <p:cNvPr id="5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6"/>
          <p:cNvGrpSpPr/>
          <p:nvPr/>
        </p:nvGrpSpPr>
        <p:grpSpPr>
          <a:xfrm>
            <a:off x="0" y="-9236"/>
            <a:ext cx="9145448" cy="708778"/>
            <a:chOff x="0" y="-9236"/>
            <a:chExt cx="9145448" cy="708778"/>
          </a:xfrm>
        </p:grpSpPr>
        <p:sp>
          <p:nvSpPr>
            <p:cNvPr id="8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3519"/>
            <a:ext cx="663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971600" y="1347614"/>
            <a:ext cx="74168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pitch    goals     gloves    match    jerseys   football     boots    players     ball     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27584" y="2211710"/>
            <a:ext cx="94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Football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8184" y="2499742"/>
            <a:ext cx="653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pitch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2240" y="2787774"/>
            <a:ext cx="84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players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2120" y="3291830"/>
            <a:ext cx="77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match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3579862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ball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0192" y="3579862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goals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83768" y="3867894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boots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84168" y="3867894"/>
            <a:ext cx="826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jerseys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3888" y="4083918"/>
            <a:ext cx="77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gloves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1171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Thanks for your attention! </a:t>
            </a:r>
            <a:br>
              <a:rPr lang="en-US" dirty="0" smtClean="0"/>
            </a:br>
            <a:r>
              <a:rPr lang="en-US" dirty="0" smtClean="0"/>
              <a:t>See you!</a:t>
            </a:r>
            <a:br>
              <a:rPr lang="en-US" dirty="0" smtClean="0"/>
            </a:br>
            <a:r>
              <a:rPr lang="en-US" dirty="0" smtClean="0"/>
              <a:t>Good Luck!</a:t>
            </a:r>
            <a:endParaRPr lang="ru-RU" dirty="0"/>
          </a:p>
        </p:txBody>
      </p:sp>
      <p:grpSp>
        <p:nvGrpSpPr>
          <p:cNvPr id="3" name="Группа 3"/>
          <p:cNvGrpSpPr/>
          <p:nvPr/>
        </p:nvGrpSpPr>
        <p:grpSpPr>
          <a:xfrm rot="10800000">
            <a:off x="-9236" y="4707034"/>
            <a:ext cx="9145448" cy="436465"/>
            <a:chOff x="0" y="-9236"/>
            <a:chExt cx="9145448" cy="708778"/>
          </a:xfrm>
        </p:grpSpPr>
        <p:sp>
          <p:nvSpPr>
            <p:cNvPr id="5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6"/>
          <p:cNvGrpSpPr/>
          <p:nvPr/>
        </p:nvGrpSpPr>
        <p:grpSpPr>
          <a:xfrm>
            <a:off x="0" y="-9236"/>
            <a:ext cx="9145448" cy="708778"/>
            <a:chOff x="0" y="-9236"/>
            <a:chExt cx="9145448" cy="708778"/>
          </a:xfrm>
        </p:grpSpPr>
        <p:sp>
          <p:nvSpPr>
            <p:cNvPr id="8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3519"/>
            <a:ext cx="663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9236"/>
            <a:ext cx="9145448" cy="708778"/>
            <a:chOff x="0" y="-9236"/>
            <a:chExt cx="9145448" cy="708778"/>
          </a:xfrm>
        </p:grpSpPr>
        <p:sp>
          <p:nvSpPr>
            <p:cNvPr id="4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 rot="10800000">
            <a:off x="-9236" y="4707034"/>
            <a:ext cx="9145448" cy="436465"/>
            <a:chOff x="0" y="-9236"/>
            <a:chExt cx="9145448" cy="708778"/>
          </a:xfrm>
        </p:grpSpPr>
        <p:sp>
          <p:nvSpPr>
            <p:cNvPr id="10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3519"/>
            <a:ext cx="663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67544" y="843558"/>
            <a:ext cx="8229600" cy="857250"/>
          </a:xfrm>
        </p:spPr>
        <p:txBody>
          <a:bodyPr/>
          <a:lstStyle/>
          <a:p>
            <a:r>
              <a:rPr lang="en-US" dirty="0" smtClean="0"/>
              <a:t>Plan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539552" y="1635646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Revision of different types of sports</a:t>
            </a:r>
          </a:p>
          <a:p>
            <a:r>
              <a:rPr lang="en-US" dirty="0" smtClean="0"/>
              <a:t>Learning words on topic “Sports equipment”</a:t>
            </a:r>
          </a:p>
          <a:p>
            <a:r>
              <a:rPr lang="en-US" dirty="0" smtClean="0"/>
              <a:t>Revision of Conditional II</a:t>
            </a:r>
          </a:p>
          <a:p>
            <a:r>
              <a:rPr lang="en-US" dirty="0" smtClean="0"/>
              <a:t>Doing exercises </a:t>
            </a:r>
          </a:p>
          <a:p>
            <a:r>
              <a:rPr lang="en-US" dirty="0" smtClean="0"/>
              <a:t>Giving </a:t>
            </a:r>
            <a:r>
              <a:rPr lang="en-US" dirty="0" smtClean="0"/>
              <a:t>your own description </a:t>
            </a:r>
            <a:r>
              <a:rPr lang="en-US" dirty="0" smtClean="0"/>
              <a:t>of different types of sports</a:t>
            </a:r>
          </a:p>
        </p:txBody>
      </p:sp>
    </p:spTree>
    <p:extLst>
      <p:ext uri="{BB962C8B-B14F-4D97-AF65-F5344CB8AC3E}">
        <p14:creationId xmlns="" xmlns:p14="http://schemas.microsoft.com/office/powerpoint/2010/main" val="26486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200151"/>
            <a:ext cx="8003232" cy="339447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en-US" dirty="0" smtClean="0"/>
              <a:t>What do we need to play football?</a:t>
            </a:r>
            <a:endParaRPr lang="ru-RU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ru-RU" dirty="0" smtClean="0"/>
              <a:t>	</a:t>
            </a:r>
            <a:r>
              <a:rPr lang="en-US" dirty="0" smtClean="0"/>
              <a:t>What sports need ball?</a:t>
            </a:r>
            <a:endParaRPr lang="ru-RU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ru-RU" dirty="0" smtClean="0"/>
              <a:t>	</a:t>
            </a:r>
            <a:r>
              <a:rPr lang="en-US" dirty="0" smtClean="0"/>
              <a:t>Where is hockey played?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-9236"/>
            <a:ext cx="9145448" cy="708778"/>
            <a:chOff x="0" y="-9236"/>
            <a:chExt cx="9145448" cy="708778"/>
          </a:xfrm>
        </p:grpSpPr>
        <p:sp>
          <p:nvSpPr>
            <p:cNvPr id="5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 rot="10800000">
            <a:off x="-9236" y="4707034"/>
            <a:ext cx="9145448" cy="436465"/>
            <a:chOff x="0" y="-9236"/>
            <a:chExt cx="9145448" cy="708778"/>
          </a:xfrm>
        </p:grpSpPr>
        <p:sp>
          <p:nvSpPr>
            <p:cNvPr id="8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3519"/>
            <a:ext cx="663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9542"/>
            <a:ext cx="8964488" cy="576064"/>
          </a:xfrm>
        </p:spPr>
        <p:txBody>
          <a:bodyPr>
            <a:noAutofit/>
          </a:bodyPr>
          <a:lstStyle/>
          <a:p>
            <a:r>
              <a:rPr lang="en-US" sz="2500" dirty="0" smtClean="0"/>
              <a:t>Exercise 1. Listen to the dialogue</a:t>
            </a:r>
            <a:r>
              <a:rPr lang="ru-RU" sz="2500" dirty="0" smtClean="0"/>
              <a:t> </a:t>
            </a:r>
            <a:r>
              <a:rPr lang="en-US" sz="2500" dirty="0" smtClean="0"/>
              <a:t>and underline words </a:t>
            </a:r>
            <a:r>
              <a:rPr lang="en-US" sz="2500" dirty="0" smtClean="0"/>
              <a:t>connected                              </a:t>
            </a:r>
            <a:br>
              <a:rPr lang="en-US" sz="2500" dirty="0" smtClean="0"/>
            </a:br>
            <a:r>
              <a:rPr lang="en-US" sz="2500" dirty="0" smtClean="0"/>
              <a:t> </a:t>
            </a:r>
            <a:r>
              <a:rPr lang="en-US" sz="2500" dirty="0" smtClean="0"/>
              <a:t>            </a:t>
            </a:r>
            <a:r>
              <a:rPr lang="en-US" sz="2500" dirty="0" smtClean="0"/>
              <a:t>with </a:t>
            </a:r>
            <a:r>
              <a:rPr lang="en-US" sz="2500" dirty="0" smtClean="0"/>
              <a:t>sports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31590"/>
            <a:ext cx="8712968" cy="386789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sz="3500" b="1" dirty="0" smtClean="0"/>
              <a:t>Alice</a:t>
            </a:r>
            <a:r>
              <a:rPr lang="ru-RU" sz="3500" dirty="0" smtClean="0"/>
              <a:t>: Martin</a:t>
            </a:r>
            <a:r>
              <a:rPr lang="ru-RU" sz="3500" dirty="0" smtClean="0"/>
              <a:t>, what sports do you play</a:t>
            </a:r>
            <a:r>
              <a:rPr lang="ru-RU" sz="3500" dirty="0" smtClean="0"/>
              <a:t>?</a:t>
            </a:r>
            <a:r>
              <a:rPr lang="en-US" sz="3500" dirty="0" smtClean="0"/>
              <a:t> </a:t>
            </a:r>
            <a:endParaRPr lang="ru-RU" sz="3500" dirty="0" smtClean="0"/>
          </a:p>
          <a:p>
            <a:pPr>
              <a:buNone/>
            </a:pPr>
            <a:r>
              <a:rPr lang="en-US" sz="3500" b="1" dirty="0" smtClean="0"/>
              <a:t>	</a:t>
            </a:r>
            <a:r>
              <a:rPr lang="ru-RU" sz="3500" b="1" dirty="0" smtClean="0"/>
              <a:t>Martin</a:t>
            </a:r>
            <a:r>
              <a:rPr lang="ru-RU" sz="3500" dirty="0" smtClean="0"/>
              <a:t>: I play football, volleyball, tennis, and table tennis. But </a:t>
            </a:r>
            <a:r>
              <a:rPr lang="en-US" sz="3500" dirty="0" smtClean="0"/>
              <a:t>tennis</a:t>
            </a:r>
            <a:r>
              <a:rPr lang="ru-RU" sz="3500" dirty="0" smtClean="0"/>
              <a:t> is my favourite game as </a:t>
            </a:r>
            <a:r>
              <a:rPr lang="en-US" sz="3500" dirty="0" smtClean="0"/>
              <a:t>everything depends only on you</a:t>
            </a:r>
            <a:r>
              <a:rPr lang="ru-RU" sz="3500" dirty="0" smtClean="0"/>
              <a:t>.</a:t>
            </a:r>
          </a:p>
          <a:p>
            <a:pPr>
              <a:buNone/>
            </a:pPr>
            <a:r>
              <a:rPr lang="en-US" sz="3500" b="1" dirty="0" smtClean="0"/>
              <a:t>	</a:t>
            </a:r>
            <a:r>
              <a:rPr lang="en-US" sz="3500" b="1" dirty="0" smtClean="0"/>
              <a:t>Alice</a:t>
            </a:r>
            <a:r>
              <a:rPr lang="ru-RU" sz="3500" dirty="0" smtClean="0"/>
              <a:t>: </a:t>
            </a:r>
            <a:r>
              <a:rPr lang="ru-RU" sz="3500" dirty="0" smtClean="0"/>
              <a:t>Is it quite a fast game as well?</a:t>
            </a:r>
          </a:p>
          <a:p>
            <a:pPr>
              <a:buNone/>
            </a:pPr>
            <a:r>
              <a:rPr lang="en-US" sz="3500" b="1" dirty="0" smtClean="0"/>
              <a:t>	</a:t>
            </a:r>
            <a:r>
              <a:rPr lang="ru-RU" sz="3500" b="1" dirty="0" smtClean="0"/>
              <a:t>Martin</a:t>
            </a:r>
            <a:r>
              <a:rPr lang="ru-RU" sz="3500" dirty="0" smtClean="0"/>
              <a:t>: Yes.</a:t>
            </a:r>
          </a:p>
          <a:p>
            <a:pPr>
              <a:buNone/>
            </a:pPr>
            <a:r>
              <a:rPr lang="en-US" sz="3500" b="1" dirty="0" smtClean="0"/>
              <a:t>	</a:t>
            </a:r>
            <a:r>
              <a:rPr lang="en-US" sz="3500" b="1" dirty="0" smtClean="0"/>
              <a:t>Alice</a:t>
            </a:r>
            <a:r>
              <a:rPr lang="ru-RU" sz="3500" dirty="0" smtClean="0"/>
              <a:t>: </a:t>
            </a:r>
            <a:r>
              <a:rPr lang="ru-RU" sz="3500" dirty="0" smtClean="0"/>
              <a:t>Where do you play, then?</a:t>
            </a:r>
          </a:p>
          <a:p>
            <a:pPr>
              <a:buNone/>
            </a:pPr>
            <a:r>
              <a:rPr lang="en-US" sz="3500" b="1" dirty="0" smtClean="0"/>
              <a:t>	</a:t>
            </a:r>
            <a:r>
              <a:rPr lang="ru-RU" sz="3500" b="1" dirty="0" smtClean="0"/>
              <a:t>Martin</a:t>
            </a:r>
            <a:r>
              <a:rPr lang="ru-RU" sz="3500" dirty="0" smtClean="0"/>
              <a:t>: I play at local sports centres </a:t>
            </a:r>
            <a:r>
              <a:rPr lang="en-US" sz="3500" dirty="0" smtClean="0"/>
              <a:t>at special tennis courts</a:t>
            </a:r>
            <a:r>
              <a:rPr lang="ru-RU" sz="3500" dirty="0" smtClean="0"/>
              <a:t>.</a:t>
            </a:r>
          </a:p>
          <a:p>
            <a:pPr>
              <a:buNone/>
            </a:pPr>
            <a:r>
              <a:rPr lang="en-US" sz="3500" b="1" dirty="0" smtClean="0"/>
              <a:t>	</a:t>
            </a:r>
            <a:r>
              <a:rPr lang="en-US" sz="3500" b="1" dirty="0" smtClean="0"/>
              <a:t>Alice</a:t>
            </a:r>
            <a:r>
              <a:rPr lang="ru-RU" sz="3500" dirty="0" smtClean="0"/>
              <a:t>: </a:t>
            </a:r>
            <a:r>
              <a:rPr lang="en-US" sz="3500" dirty="0" smtClean="0"/>
              <a:t>But what do you need to play it</a:t>
            </a:r>
            <a:r>
              <a:rPr lang="ru-RU" sz="3500" dirty="0" smtClean="0"/>
              <a:t>?</a:t>
            </a:r>
            <a:r>
              <a:rPr lang="en-US" sz="3500" dirty="0" smtClean="0"/>
              <a:t> Is there any special equipment?</a:t>
            </a:r>
            <a:endParaRPr lang="ru-RU" sz="3500" dirty="0" smtClean="0"/>
          </a:p>
          <a:p>
            <a:pPr>
              <a:buNone/>
            </a:pPr>
            <a:r>
              <a:rPr lang="en-US" sz="3500" b="1" dirty="0" smtClean="0"/>
              <a:t>	</a:t>
            </a:r>
            <a:r>
              <a:rPr lang="ru-RU" sz="3500" b="1" dirty="0" smtClean="0"/>
              <a:t>Martin</a:t>
            </a:r>
            <a:r>
              <a:rPr lang="ru-RU" sz="3500" dirty="0" smtClean="0"/>
              <a:t>: </a:t>
            </a:r>
            <a:r>
              <a:rPr lang="en-US" sz="3500" dirty="0" smtClean="0"/>
              <a:t>Nothing special</a:t>
            </a:r>
            <a:r>
              <a:rPr lang="ru-RU" sz="3500" dirty="0" smtClean="0"/>
              <a:t>.</a:t>
            </a:r>
            <a:r>
              <a:rPr lang="en-US" sz="3500" dirty="0" smtClean="0"/>
              <a:t> The most important things are a racket and a tennis ball. Also you wear trainers, shorts and a T-shirt. If you want you can wear a cap in sunny weather.</a:t>
            </a:r>
            <a:endParaRPr lang="ru-RU" sz="3500" dirty="0" smtClean="0"/>
          </a:p>
          <a:p>
            <a:pPr>
              <a:buNone/>
            </a:pPr>
            <a:r>
              <a:rPr lang="en-US" sz="3500" b="1" dirty="0" smtClean="0"/>
              <a:t>	</a:t>
            </a:r>
            <a:r>
              <a:rPr lang="en-US" sz="3500" b="1" dirty="0" smtClean="0"/>
              <a:t>Alice</a:t>
            </a:r>
            <a:r>
              <a:rPr lang="ru-RU" sz="3500" dirty="0" smtClean="0"/>
              <a:t>: </a:t>
            </a:r>
            <a:r>
              <a:rPr lang="ru-RU" sz="3500" dirty="0" smtClean="0"/>
              <a:t>I see. Are you playing any sports today?</a:t>
            </a:r>
          </a:p>
          <a:p>
            <a:pPr>
              <a:buNone/>
            </a:pPr>
            <a:r>
              <a:rPr lang="en-US" sz="3500" b="1" dirty="0" smtClean="0"/>
              <a:t>	</a:t>
            </a:r>
            <a:r>
              <a:rPr lang="ru-RU" sz="3500" b="1" dirty="0" smtClean="0"/>
              <a:t>Martin</a:t>
            </a:r>
            <a:r>
              <a:rPr lang="ru-RU" sz="3500" dirty="0" smtClean="0"/>
              <a:t>: I am. In 15 minutes I’m having another table tennis school competition. </a:t>
            </a:r>
          </a:p>
          <a:p>
            <a:pPr>
              <a:buNone/>
            </a:pPr>
            <a:r>
              <a:rPr lang="en-US" sz="3500" b="1" dirty="0" smtClean="0"/>
              <a:t>	</a:t>
            </a:r>
            <a:r>
              <a:rPr lang="en-US" sz="3500" b="1" dirty="0" smtClean="0"/>
              <a:t>Alice</a:t>
            </a:r>
            <a:r>
              <a:rPr lang="ru-RU" sz="3500" dirty="0" smtClean="0"/>
              <a:t>: </a:t>
            </a:r>
            <a:r>
              <a:rPr lang="en-US" sz="3500" dirty="0" smtClean="0"/>
              <a:t>Good luck!</a:t>
            </a:r>
            <a:r>
              <a:rPr lang="ru-RU" sz="3500" dirty="0" smtClean="0"/>
              <a:t> </a:t>
            </a:r>
            <a:r>
              <a:rPr lang="ru-RU" sz="3500" dirty="0" smtClean="0"/>
              <a:t>Thanks for the talk. Bye.</a:t>
            </a:r>
          </a:p>
          <a:p>
            <a:pPr>
              <a:buNone/>
            </a:pPr>
            <a:r>
              <a:rPr lang="en-US" sz="3500" b="1" dirty="0" smtClean="0"/>
              <a:t>	</a:t>
            </a:r>
            <a:r>
              <a:rPr lang="ru-RU" sz="3500" b="1" dirty="0" smtClean="0"/>
              <a:t>Martin</a:t>
            </a:r>
            <a:r>
              <a:rPr lang="ru-RU" sz="3500" dirty="0" smtClean="0"/>
              <a:t>: Have a good day!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-9236"/>
            <a:ext cx="9145448" cy="708778"/>
            <a:chOff x="0" y="-9236"/>
            <a:chExt cx="9145448" cy="708778"/>
          </a:xfrm>
        </p:grpSpPr>
        <p:sp>
          <p:nvSpPr>
            <p:cNvPr id="5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 rot="10800000">
            <a:off x="-9236" y="4707034"/>
            <a:ext cx="9145448" cy="436465"/>
            <a:chOff x="0" y="-9236"/>
            <a:chExt cx="9145448" cy="708778"/>
          </a:xfrm>
        </p:grpSpPr>
        <p:sp>
          <p:nvSpPr>
            <p:cNvPr id="8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9502"/>
            <a:ext cx="663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s://image.freepik.com/free-vector/children-talking-to-each-other_7710-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635646"/>
            <a:ext cx="1403648" cy="152473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979712" y="1635646"/>
            <a:ext cx="37444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788024" y="2859782"/>
            <a:ext cx="11521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580112" y="3363838"/>
            <a:ext cx="2160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187624" y="3579862"/>
            <a:ext cx="2520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940152" y="3579862"/>
            <a:ext cx="504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Управляющая кнопка: звук 30">
            <a:hlinkClick r:id="rId5" action="ppaction://hlinkfile" highlightClick="1">
              <a:snd r:embed="rId4" name="applause.wav"/>
            </a:hlinkClick>
          </p:cNvPr>
          <p:cNvSpPr/>
          <p:nvPr/>
        </p:nvSpPr>
        <p:spPr>
          <a:xfrm>
            <a:off x="8532440" y="4515966"/>
            <a:ext cx="432048" cy="36004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11510"/>
            <a:ext cx="8532440" cy="1440160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Exercise 2. Find the pictures of equipment that is need for tennis and match the words with the right transcription</a:t>
            </a:r>
            <a:endParaRPr lang="ru-RU" sz="3000" dirty="0"/>
          </a:p>
        </p:txBody>
      </p:sp>
      <p:grpSp>
        <p:nvGrpSpPr>
          <p:cNvPr id="9" name="Группа 8"/>
          <p:cNvGrpSpPr/>
          <p:nvPr/>
        </p:nvGrpSpPr>
        <p:grpSpPr>
          <a:xfrm rot="10800000">
            <a:off x="-9236" y="4707034"/>
            <a:ext cx="9145448" cy="436465"/>
            <a:chOff x="0" y="-9236"/>
            <a:chExt cx="9145448" cy="708778"/>
          </a:xfrm>
        </p:grpSpPr>
        <p:sp>
          <p:nvSpPr>
            <p:cNvPr id="10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0" y="-9236"/>
            <a:ext cx="9145448" cy="708778"/>
            <a:chOff x="0" y="-9236"/>
            <a:chExt cx="9145448" cy="708778"/>
          </a:xfrm>
        </p:grpSpPr>
        <p:sp>
          <p:nvSpPr>
            <p:cNvPr id="13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7494"/>
            <a:ext cx="663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s://racketlon.ru/images/detailed/7/4_%D0%A2%D0%B5%D0%BD%D0%BD%D0%B8%D1%81%D0%BD%D0%B0%D1%8F_%D1%80%D0%B0%D0%BA%D0%B5%D1%82%D0%BA%D0%B0_Head_Graphene_Touch_Prestige_Pro.jpg"/>
          <p:cNvPicPr>
            <a:picLocks noChangeAspect="1" noChangeArrowheads="1"/>
          </p:cNvPicPr>
          <p:nvPr/>
        </p:nvPicPr>
        <p:blipFill>
          <a:blip r:embed="rId4" cstate="print"/>
          <a:srcRect l="15511" r="11989" b="19048"/>
          <a:stretch>
            <a:fillRect/>
          </a:stretch>
        </p:blipFill>
        <p:spPr bwMode="auto">
          <a:xfrm>
            <a:off x="179512" y="1707654"/>
            <a:ext cx="1512168" cy="1224136"/>
          </a:xfrm>
          <a:prstGeom prst="rect">
            <a:avLst/>
          </a:prstGeom>
          <a:noFill/>
        </p:spPr>
      </p:pic>
      <p:pic>
        <p:nvPicPr>
          <p:cNvPr id="28676" name="Picture 4" descr="https://images.ua.prom.st/1951769295_w640_h640_myachi-tennisny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435846"/>
            <a:ext cx="1040904" cy="1040904"/>
          </a:xfrm>
          <a:prstGeom prst="rect">
            <a:avLst/>
          </a:prstGeom>
          <a:noFill/>
        </p:spPr>
      </p:pic>
      <p:pic>
        <p:nvPicPr>
          <p:cNvPr id="28678" name="Picture 6" descr="https://i.pinimg.com/originals/75/e2/45/75e245b9efb5014bcba72eb4c31045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435846"/>
            <a:ext cx="1233662" cy="1233662"/>
          </a:xfrm>
          <a:prstGeom prst="rect">
            <a:avLst/>
          </a:prstGeom>
          <a:noFill/>
        </p:spPr>
      </p:pic>
      <p:pic>
        <p:nvPicPr>
          <p:cNvPr id="28680" name="Picture 8" descr="https://media.strefatenisa.com.pl/media/image/56/b7/8b/damskie-spodenki-tenisowe-head-vision-w-ava-short-woven-pink_600x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3435846"/>
            <a:ext cx="1233774" cy="1071327"/>
          </a:xfrm>
          <a:prstGeom prst="rect">
            <a:avLst/>
          </a:prstGeom>
          <a:noFill/>
        </p:spPr>
      </p:pic>
      <p:pic>
        <p:nvPicPr>
          <p:cNvPr id="28682" name="Picture 10" descr="https://www.proball.ru/upload/images/35664742/e0ce180e450a51360dfdf507b22a012b_500_5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1635646"/>
            <a:ext cx="1545382" cy="1545382"/>
          </a:xfrm>
          <a:prstGeom prst="rect">
            <a:avLst/>
          </a:prstGeom>
          <a:noFill/>
        </p:spPr>
      </p:pic>
      <p:pic>
        <p:nvPicPr>
          <p:cNvPr id="28684" name="Picture 12" descr="https://ae01.alicdn.com/kf/HTB16.BiRkvoK1RjSZFNq6AxMVXaZ/Zebery.jpg"/>
          <p:cNvPicPr>
            <a:picLocks noChangeAspect="1" noChangeArrowheads="1"/>
          </p:cNvPicPr>
          <p:nvPr/>
        </p:nvPicPr>
        <p:blipFill>
          <a:blip r:embed="rId9" cstate="print"/>
          <a:srcRect l="8696" t="21739" r="8696" b="21739"/>
          <a:stretch>
            <a:fillRect/>
          </a:stretch>
        </p:blipFill>
        <p:spPr bwMode="auto">
          <a:xfrm>
            <a:off x="7452320" y="3579862"/>
            <a:ext cx="1368152" cy="93610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843808" y="2427734"/>
            <a:ext cx="9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racket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843808" y="185167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T-shirt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699792" y="2139702"/>
            <a:ext cx="13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tennis ball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843808" y="1563638"/>
            <a:ext cx="977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Trainers 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987824" y="2715766"/>
            <a:ext cx="69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cap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915816" y="3003798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Shorts 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860032" y="2427734"/>
            <a:ext cx="88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[ˈ</a:t>
            </a:r>
            <a:r>
              <a:rPr lang="en-US" dirty="0" err="1" smtClean="0"/>
              <a:t>rækɪt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940152" y="2427734"/>
            <a:ext cx="825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[ˈ</a:t>
            </a:r>
            <a:r>
              <a:rPr lang="en-US" dirty="0" err="1" smtClean="0"/>
              <a:t>rɔkɪt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868144" y="1563638"/>
            <a:ext cx="104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[ˈ</a:t>
            </a:r>
            <a:r>
              <a:rPr lang="en-US" dirty="0" err="1" smtClean="0"/>
              <a:t>treɪnəz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4788024" y="1563638"/>
            <a:ext cx="104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[ˈ</a:t>
            </a:r>
            <a:r>
              <a:rPr lang="en-US" dirty="0" err="1" smtClean="0"/>
              <a:t>treɪnəs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860032" y="185167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[ˈ</a:t>
            </a:r>
            <a:r>
              <a:rPr lang="en-US" dirty="0" err="1" smtClean="0"/>
              <a:t>tiːʃɜːt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940152" y="185167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[ˈ</a:t>
            </a:r>
            <a:r>
              <a:rPr lang="en-US" dirty="0" err="1" smtClean="0"/>
              <a:t>tiːʃɔːt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5868144" y="2139702"/>
            <a:ext cx="1236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[ˈ</a:t>
            </a:r>
            <a:r>
              <a:rPr lang="en-US" dirty="0" err="1" smtClean="0"/>
              <a:t>tenɪs</a:t>
            </a:r>
            <a:r>
              <a:rPr lang="en-US" dirty="0" smtClean="0"/>
              <a:t> </a:t>
            </a:r>
            <a:r>
              <a:rPr lang="en-US" dirty="0" err="1" smtClean="0"/>
              <a:t>bɔːl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4716016" y="2139702"/>
            <a:ext cx="1249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[ˈ</a:t>
            </a:r>
            <a:r>
              <a:rPr lang="en-US" dirty="0" err="1" smtClean="0"/>
              <a:t>tenɪs</a:t>
            </a:r>
            <a:r>
              <a:rPr lang="en-US" dirty="0" smtClean="0"/>
              <a:t> </a:t>
            </a:r>
            <a:r>
              <a:rPr lang="en-US" dirty="0" err="1" smtClean="0"/>
              <a:t>baːl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2715766"/>
            <a:ext cx="72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kæp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6084168" y="2715766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kʌp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6084168" y="3003798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ʃɔːts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4932040" y="3003798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ʃ3ːts</a:t>
            </a:r>
            <a:r>
              <a:rPr lang="en-US" dirty="0" smtClean="0"/>
              <a:t>]</a:t>
            </a:r>
            <a:endParaRPr lang="ru-RU" dirty="0"/>
          </a:p>
        </p:txBody>
      </p:sp>
      <p:cxnSp>
        <p:nvCxnSpPr>
          <p:cNvPr id="42" name="Прямая соединительная линия 41"/>
          <p:cNvCxnSpPr>
            <a:endCxn id="23" idx="1"/>
          </p:cNvCxnSpPr>
          <p:nvPr/>
        </p:nvCxnSpPr>
        <p:spPr>
          <a:xfrm>
            <a:off x="1763688" y="2067694"/>
            <a:ext cx="1080120" cy="5447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1691680" y="2427734"/>
            <a:ext cx="108012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Левая круглая скобка 49"/>
          <p:cNvSpPr/>
          <p:nvPr/>
        </p:nvSpPr>
        <p:spPr>
          <a:xfrm>
            <a:off x="2555776" y="1995686"/>
            <a:ext cx="360040" cy="1800200"/>
          </a:xfrm>
          <a:prstGeom prst="leftBracke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>
            <a:endCxn id="28" idx="3"/>
          </p:cNvCxnSpPr>
          <p:nvPr/>
        </p:nvCxnSpPr>
        <p:spPr>
          <a:xfrm flipH="1" flipV="1">
            <a:off x="3749699" y="3188464"/>
            <a:ext cx="1686397" cy="60742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олилиния 58"/>
          <p:cNvSpPr/>
          <p:nvPr/>
        </p:nvSpPr>
        <p:spPr>
          <a:xfrm>
            <a:off x="3603171" y="2939143"/>
            <a:ext cx="4287131" cy="1649330"/>
          </a:xfrm>
          <a:custGeom>
            <a:avLst/>
            <a:gdLst>
              <a:gd name="connsiteX0" fmla="*/ 0 w 4287131"/>
              <a:gd name="connsiteY0" fmla="*/ 0 h 1649330"/>
              <a:gd name="connsiteX1" fmla="*/ 511629 w 4287131"/>
              <a:gd name="connsiteY1" fmla="*/ 10886 h 1649330"/>
              <a:gd name="connsiteX2" fmla="*/ 544286 w 4287131"/>
              <a:gd name="connsiteY2" fmla="*/ 32657 h 1649330"/>
              <a:gd name="connsiteX3" fmla="*/ 609600 w 4287131"/>
              <a:gd name="connsiteY3" fmla="*/ 65314 h 1649330"/>
              <a:gd name="connsiteX4" fmla="*/ 631372 w 4287131"/>
              <a:gd name="connsiteY4" fmla="*/ 97971 h 1649330"/>
              <a:gd name="connsiteX5" fmla="*/ 674915 w 4287131"/>
              <a:gd name="connsiteY5" fmla="*/ 185057 h 1649330"/>
              <a:gd name="connsiteX6" fmla="*/ 696686 w 4287131"/>
              <a:gd name="connsiteY6" fmla="*/ 250371 h 1649330"/>
              <a:gd name="connsiteX7" fmla="*/ 707572 w 4287131"/>
              <a:gd name="connsiteY7" fmla="*/ 283028 h 1649330"/>
              <a:gd name="connsiteX8" fmla="*/ 729343 w 4287131"/>
              <a:gd name="connsiteY8" fmla="*/ 587828 h 1649330"/>
              <a:gd name="connsiteX9" fmla="*/ 762000 w 4287131"/>
              <a:gd name="connsiteY9" fmla="*/ 707571 h 1649330"/>
              <a:gd name="connsiteX10" fmla="*/ 783772 w 4287131"/>
              <a:gd name="connsiteY10" fmla="*/ 827314 h 1649330"/>
              <a:gd name="connsiteX11" fmla="*/ 794658 w 4287131"/>
              <a:gd name="connsiteY11" fmla="*/ 859971 h 1649330"/>
              <a:gd name="connsiteX12" fmla="*/ 805543 w 4287131"/>
              <a:gd name="connsiteY12" fmla="*/ 1132114 h 1649330"/>
              <a:gd name="connsiteX13" fmla="*/ 816429 w 4287131"/>
              <a:gd name="connsiteY13" fmla="*/ 1164771 h 1649330"/>
              <a:gd name="connsiteX14" fmla="*/ 827315 w 4287131"/>
              <a:gd name="connsiteY14" fmla="*/ 1208314 h 1649330"/>
              <a:gd name="connsiteX15" fmla="*/ 849086 w 4287131"/>
              <a:gd name="connsiteY15" fmla="*/ 1273628 h 1649330"/>
              <a:gd name="connsiteX16" fmla="*/ 881743 w 4287131"/>
              <a:gd name="connsiteY16" fmla="*/ 1338943 h 1649330"/>
              <a:gd name="connsiteX17" fmla="*/ 903515 w 4287131"/>
              <a:gd name="connsiteY17" fmla="*/ 1360714 h 1649330"/>
              <a:gd name="connsiteX18" fmla="*/ 914400 w 4287131"/>
              <a:gd name="connsiteY18" fmla="*/ 1393371 h 1649330"/>
              <a:gd name="connsiteX19" fmla="*/ 968829 w 4287131"/>
              <a:gd name="connsiteY19" fmla="*/ 1436914 h 1649330"/>
              <a:gd name="connsiteX20" fmla="*/ 990600 w 4287131"/>
              <a:gd name="connsiteY20" fmla="*/ 1458686 h 1649330"/>
              <a:gd name="connsiteX21" fmla="*/ 1034143 w 4287131"/>
              <a:gd name="connsiteY21" fmla="*/ 1469571 h 1649330"/>
              <a:gd name="connsiteX22" fmla="*/ 1099458 w 4287131"/>
              <a:gd name="connsiteY22" fmla="*/ 1491343 h 1649330"/>
              <a:gd name="connsiteX23" fmla="*/ 1175658 w 4287131"/>
              <a:gd name="connsiteY23" fmla="*/ 1524000 h 1649330"/>
              <a:gd name="connsiteX24" fmla="*/ 1230086 w 4287131"/>
              <a:gd name="connsiteY24" fmla="*/ 1534886 h 1649330"/>
              <a:gd name="connsiteX25" fmla="*/ 1273629 w 4287131"/>
              <a:gd name="connsiteY25" fmla="*/ 1545771 h 1649330"/>
              <a:gd name="connsiteX26" fmla="*/ 1545772 w 4287131"/>
              <a:gd name="connsiteY26" fmla="*/ 1556657 h 1649330"/>
              <a:gd name="connsiteX27" fmla="*/ 1578429 w 4287131"/>
              <a:gd name="connsiteY27" fmla="*/ 1567543 h 1649330"/>
              <a:gd name="connsiteX28" fmla="*/ 1828800 w 4287131"/>
              <a:gd name="connsiteY28" fmla="*/ 1589314 h 1649330"/>
              <a:gd name="connsiteX29" fmla="*/ 3113315 w 4287131"/>
              <a:gd name="connsiteY29" fmla="*/ 1589314 h 1649330"/>
              <a:gd name="connsiteX30" fmla="*/ 3494315 w 4287131"/>
              <a:gd name="connsiteY30" fmla="*/ 1578428 h 1649330"/>
              <a:gd name="connsiteX31" fmla="*/ 3570515 w 4287131"/>
              <a:gd name="connsiteY31" fmla="*/ 1567543 h 1649330"/>
              <a:gd name="connsiteX32" fmla="*/ 3722915 w 4287131"/>
              <a:gd name="connsiteY32" fmla="*/ 1545771 h 1649330"/>
              <a:gd name="connsiteX33" fmla="*/ 4027715 w 4287131"/>
              <a:gd name="connsiteY33" fmla="*/ 1534886 h 1649330"/>
              <a:gd name="connsiteX34" fmla="*/ 4245429 w 4287131"/>
              <a:gd name="connsiteY34" fmla="*/ 1524000 h 164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287131" h="1649330">
                <a:moveTo>
                  <a:pt x="0" y="0"/>
                </a:moveTo>
                <a:cubicBezTo>
                  <a:pt x="170543" y="3629"/>
                  <a:pt x="341354" y="670"/>
                  <a:pt x="511629" y="10886"/>
                </a:cubicBezTo>
                <a:cubicBezTo>
                  <a:pt x="524688" y="11670"/>
                  <a:pt x="532584" y="26806"/>
                  <a:pt x="544286" y="32657"/>
                </a:cubicBezTo>
                <a:cubicBezTo>
                  <a:pt x="634423" y="77725"/>
                  <a:pt x="516010" y="2922"/>
                  <a:pt x="609600" y="65314"/>
                </a:cubicBezTo>
                <a:cubicBezTo>
                  <a:pt x="616857" y="76200"/>
                  <a:pt x="626058" y="86016"/>
                  <a:pt x="631372" y="97971"/>
                </a:cubicBezTo>
                <a:cubicBezTo>
                  <a:pt x="671399" y="188033"/>
                  <a:pt x="630202" y="140346"/>
                  <a:pt x="674915" y="185057"/>
                </a:cubicBezTo>
                <a:lnTo>
                  <a:pt x="696686" y="250371"/>
                </a:lnTo>
                <a:lnTo>
                  <a:pt x="707572" y="283028"/>
                </a:lnTo>
                <a:cubicBezTo>
                  <a:pt x="710931" y="350216"/>
                  <a:pt x="713064" y="501008"/>
                  <a:pt x="729343" y="587828"/>
                </a:cubicBezTo>
                <a:cubicBezTo>
                  <a:pt x="769132" y="800038"/>
                  <a:pt x="735811" y="602814"/>
                  <a:pt x="762000" y="707571"/>
                </a:cubicBezTo>
                <a:cubicBezTo>
                  <a:pt x="781818" y="786847"/>
                  <a:pt x="764352" y="739928"/>
                  <a:pt x="783772" y="827314"/>
                </a:cubicBezTo>
                <a:cubicBezTo>
                  <a:pt x="786261" y="838515"/>
                  <a:pt x="791029" y="849085"/>
                  <a:pt x="794658" y="859971"/>
                </a:cubicBezTo>
                <a:cubicBezTo>
                  <a:pt x="798286" y="950685"/>
                  <a:pt x="799075" y="1041558"/>
                  <a:pt x="805543" y="1132114"/>
                </a:cubicBezTo>
                <a:cubicBezTo>
                  <a:pt x="806361" y="1143559"/>
                  <a:pt x="813277" y="1153738"/>
                  <a:pt x="816429" y="1164771"/>
                </a:cubicBezTo>
                <a:cubicBezTo>
                  <a:pt x="820539" y="1179156"/>
                  <a:pt x="823016" y="1193984"/>
                  <a:pt x="827315" y="1208314"/>
                </a:cubicBezTo>
                <a:cubicBezTo>
                  <a:pt x="833909" y="1230295"/>
                  <a:pt x="841829" y="1251857"/>
                  <a:pt x="849086" y="1273628"/>
                </a:cubicBezTo>
                <a:cubicBezTo>
                  <a:pt x="860583" y="1308119"/>
                  <a:pt x="857627" y="1308799"/>
                  <a:pt x="881743" y="1338943"/>
                </a:cubicBezTo>
                <a:cubicBezTo>
                  <a:pt x="888154" y="1346957"/>
                  <a:pt x="896258" y="1353457"/>
                  <a:pt x="903515" y="1360714"/>
                </a:cubicBezTo>
                <a:cubicBezTo>
                  <a:pt x="907143" y="1371600"/>
                  <a:pt x="908497" y="1383532"/>
                  <a:pt x="914400" y="1393371"/>
                </a:cubicBezTo>
                <a:cubicBezTo>
                  <a:pt x="926531" y="1413590"/>
                  <a:pt x="951713" y="1423221"/>
                  <a:pt x="968829" y="1436914"/>
                </a:cubicBezTo>
                <a:cubicBezTo>
                  <a:pt x="976843" y="1443325"/>
                  <a:pt x="981420" y="1454096"/>
                  <a:pt x="990600" y="1458686"/>
                </a:cubicBezTo>
                <a:cubicBezTo>
                  <a:pt x="1003981" y="1465377"/>
                  <a:pt x="1019813" y="1465272"/>
                  <a:pt x="1034143" y="1469571"/>
                </a:cubicBezTo>
                <a:cubicBezTo>
                  <a:pt x="1056125" y="1476165"/>
                  <a:pt x="1078931" y="1481080"/>
                  <a:pt x="1099458" y="1491343"/>
                </a:cubicBezTo>
                <a:cubicBezTo>
                  <a:pt x="1130613" y="1506921"/>
                  <a:pt x="1143622" y="1515991"/>
                  <a:pt x="1175658" y="1524000"/>
                </a:cubicBezTo>
                <a:cubicBezTo>
                  <a:pt x="1193608" y="1528487"/>
                  <a:pt x="1212025" y="1530872"/>
                  <a:pt x="1230086" y="1534886"/>
                </a:cubicBezTo>
                <a:cubicBezTo>
                  <a:pt x="1244691" y="1538131"/>
                  <a:pt x="1258703" y="1544742"/>
                  <a:pt x="1273629" y="1545771"/>
                </a:cubicBezTo>
                <a:cubicBezTo>
                  <a:pt x="1364201" y="1552017"/>
                  <a:pt x="1455058" y="1553028"/>
                  <a:pt x="1545772" y="1556657"/>
                </a:cubicBezTo>
                <a:cubicBezTo>
                  <a:pt x="1556658" y="1560286"/>
                  <a:pt x="1567297" y="1564760"/>
                  <a:pt x="1578429" y="1567543"/>
                </a:cubicBezTo>
                <a:cubicBezTo>
                  <a:pt x="1666506" y="1589562"/>
                  <a:pt x="1722206" y="1583392"/>
                  <a:pt x="1828800" y="1589314"/>
                </a:cubicBezTo>
                <a:cubicBezTo>
                  <a:pt x="2308917" y="1649330"/>
                  <a:pt x="1928192" y="1605661"/>
                  <a:pt x="3113315" y="1589314"/>
                </a:cubicBezTo>
                <a:cubicBezTo>
                  <a:pt x="3240355" y="1587562"/>
                  <a:pt x="3367315" y="1582057"/>
                  <a:pt x="3494315" y="1578428"/>
                </a:cubicBezTo>
                <a:lnTo>
                  <a:pt x="3570515" y="1567543"/>
                </a:lnTo>
                <a:cubicBezTo>
                  <a:pt x="3618877" y="1560103"/>
                  <a:pt x="3674645" y="1548453"/>
                  <a:pt x="3722915" y="1545771"/>
                </a:cubicBezTo>
                <a:cubicBezTo>
                  <a:pt x="3824423" y="1540132"/>
                  <a:pt x="3926155" y="1539502"/>
                  <a:pt x="4027715" y="1534886"/>
                </a:cubicBezTo>
                <a:cubicBezTo>
                  <a:pt x="4287131" y="1523095"/>
                  <a:pt x="4126060" y="1524000"/>
                  <a:pt x="4245429" y="1524000"/>
                </a:cubicBezTo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>
            <a:off x="3712029" y="1611086"/>
            <a:ext cx="3635828" cy="206828"/>
          </a:xfrm>
          <a:custGeom>
            <a:avLst/>
            <a:gdLst>
              <a:gd name="connsiteX0" fmla="*/ 0 w 3635828"/>
              <a:gd name="connsiteY0" fmla="*/ 141514 h 206828"/>
              <a:gd name="connsiteX1" fmla="*/ 65314 w 3635828"/>
              <a:gd name="connsiteY1" fmla="*/ 119743 h 206828"/>
              <a:gd name="connsiteX2" fmla="*/ 97971 w 3635828"/>
              <a:gd name="connsiteY2" fmla="*/ 97971 h 206828"/>
              <a:gd name="connsiteX3" fmla="*/ 185057 w 3635828"/>
              <a:gd name="connsiteY3" fmla="*/ 76200 h 206828"/>
              <a:gd name="connsiteX4" fmla="*/ 304800 w 3635828"/>
              <a:gd name="connsiteY4" fmla="*/ 54428 h 206828"/>
              <a:gd name="connsiteX5" fmla="*/ 1001485 w 3635828"/>
              <a:gd name="connsiteY5" fmla="*/ 43543 h 206828"/>
              <a:gd name="connsiteX6" fmla="*/ 1621971 w 3635828"/>
              <a:gd name="connsiteY6" fmla="*/ 32657 h 206828"/>
              <a:gd name="connsiteX7" fmla="*/ 2177142 w 3635828"/>
              <a:gd name="connsiteY7" fmla="*/ 0 h 206828"/>
              <a:gd name="connsiteX8" fmla="*/ 2971800 w 3635828"/>
              <a:gd name="connsiteY8" fmla="*/ 10885 h 206828"/>
              <a:gd name="connsiteX9" fmla="*/ 3058885 w 3635828"/>
              <a:gd name="connsiteY9" fmla="*/ 32657 h 206828"/>
              <a:gd name="connsiteX10" fmla="*/ 3113314 w 3635828"/>
              <a:gd name="connsiteY10" fmla="*/ 43543 h 206828"/>
              <a:gd name="connsiteX11" fmla="*/ 3156857 w 3635828"/>
              <a:gd name="connsiteY11" fmla="*/ 54428 h 206828"/>
              <a:gd name="connsiteX12" fmla="*/ 3189514 w 3635828"/>
              <a:gd name="connsiteY12" fmla="*/ 76200 h 206828"/>
              <a:gd name="connsiteX13" fmla="*/ 3298371 w 3635828"/>
              <a:gd name="connsiteY13" fmla="*/ 108857 h 206828"/>
              <a:gd name="connsiteX14" fmla="*/ 3429000 w 3635828"/>
              <a:gd name="connsiteY14" fmla="*/ 130628 h 206828"/>
              <a:gd name="connsiteX15" fmla="*/ 3461657 w 3635828"/>
              <a:gd name="connsiteY15" fmla="*/ 141514 h 206828"/>
              <a:gd name="connsiteX16" fmla="*/ 3505200 w 3635828"/>
              <a:gd name="connsiteY16" fmla="*/ 152400 h 206828"/>
              <a:gd name="connsiteX17" fmla="*/ 3570514 w 3635828"/>
              <a:gd name="connsiteY17" fmla="*/ 174171 h 206828"/>
              <a:gd name="connsiteX18" fmla="*/ 3603171 w 3635828"/>
              <a:gd name="connsiteY18" fmla="*/ 195943 h 206828"/>
              <a:gd name="connsiteX19" fmla="*/ 3635828 w 3635828"/>
              <a:gd name="connsiteY19" fmla="*/ 206828 h 20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35828" h="206828">
                <a:moveTo>
                  <a:pt x="0" y="141514"/>
                </a:moveTo>
                <a:cubicBezTo>
                  <a:pt x="21771" y="134257"/>
                  <a:pt x="46219" y="132473"/>
                  <a:pt x="65314" y="119743"/>
                </a:cubicBezTo>
                <a:cubicBezTo>
                  <a:pt x="76200" y="112486"/>
                  <a:pt x="85676" y="102442"/>
                  <a:pt x="97971" y="97971"/>
                </a:cubicBezTo>
                <a:cubicBezTo>
                  <a:pt x="126092" y="87745"/>
                  <a:pt x="155716" y="82068"/>
                  <a:pt x="185057" y="76200"/>
                </a:cubicBezTo>
                <a:cubicBezTo>
                  <a:pt x="204701" y="72271"/>
                  <a:pt x="288550" y="54892"/>
                  <a:pt x="304800" y="54428"/>
                </a:cubicBezTo>
                <a:cubicBezTo>
                  <a:pt x="536962" y="47795"/>
                  <a:pt x="769260" y="47381"/>
                  <a:pt x="1001485" y="43543"/>
                </a:cubicBezTo>
                <a:lnTo>
                  <a:pt x="1621971" y="32657"/>
                </a:lnTo>
                <a:cubicBezTo>
                  <a:pt x="1995519" y="3922"/>
                  <a:pt x="1810454" y="14667"/>
                  <a:pt x="2177142" y="0"/>
                </a:cubicBezTo>
                <a:lnTo>
                  <a:pt x="2971800" y="10885"/>
                </a:lnTo>
                <a:cubicBezTo>
                  <a:pt x="3016508" y="12031"/>
                  <a:pt x="3021682" y="23356"/>
                  <a:pt x="3058885" y="32657"/>
                </a:cubicBezTo>
                <a:cubicBezTo>
                  <a:pt x="3076835" y="37145"/>
                  <a:pt x="3095252" y="39529"/>
                  <a:pt x="3113314" y="43543"/>
                </a:cubicBezTo>
                <a:cubicBezTo>
                  <a:pt x="3127919" y="46788"/>
                  <a:pt x="3142343" y="50800"/>
                  <a:pt x="3156857" y="54428"/>
                </a:cubicBezTo>
                <a:cubicBezTo>
                  <a:pt x="3167743" y="61685"/>
                  <a:pt x="3177559" y="70886"/>
                  <a:pt x="3189514" y="76200"/>
                </a:cubicBezTo>
                <a:cubicBezTo>
                  <a:pt x="3210082" y="85341"/>
                  <a:pt x="3270988" y="103723"/>
                  <a:pt x="3298371" y="108857"/>
                </a:cubicBezTo>
                <a:cubicBezTo>
                  <a:pt x="3341759" y="116992"/>
                  <a:pt x="3429000" y="130628"/>
                  <a:pt x="3429000" y="130628"/>
                </a:cubicBezTo>
                <a:cubicBezTo>
                  <a:pt x="3439886" y="134257"/>
                  <a:pt x="3450624" y="138362"/>
                  <a:pt x="3461657" y="141514"/>
                </a:cubicBezTo>
                <a:cubicBezTo>
                  <a:pt x="3476042" y="145624"/>
                  <a:pt x="3490870" y="148101"/>
                  <a:pt x="3505200" y="152400"/>
                </a:cubicBezTo>
                <a:cubicBezTo>
                  <a:pt x="3527181" y="158994"/>
                  <a:pt x="3551419" y="161441"/>
                  <a:pt x="3570514" y="174171"/>
                </a:cubicBezTo>
                <a:cubicBezTo>
                  <a:pt x="3581400" y="181428"/>
                  <a:pt x="3591469" y="190092"/>
                  <a:pt x="3603171" y="195943"/>
                </a:cubicBezTo>
                <a:cubicBezTo>
                  <a:pt x="3613434" y="201075"/>
                  <a:pt x="3635828" y="206828"/>
                  <a:pt x="3635828" y="206828"/>
                </a:cubicBezTo>
              </a:path>
            </a:pathLst>
          </a:cu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5868144" y="1563638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860032" y="1923678"/>
            <a:ext cx="8640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5940152" y="2139702"/>
            <a:ext cx="11521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4932040" y="2499742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4932040" y="2787774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6084168" y="3075806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179512" y="771550"/>
          <a:ext cx="8856984" cy="382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Группа 3"/>
          <p:cNvGrpSpPr/>
          <p:nvPr/>
        </p:nvGrpSpPr>
        <p:grpSpPr>
          <a:xfrm rot="10800000">
            <a:off x="-9236" y="4707034"/>
            <a:ext cx="9145448" cy="436465"/>
            <a:chOff x="0" y="-9236"/>
            <a:chExt cx="9145448" cy="708778"/>
          </a:xfrm>
        </p:grpSpPr>
        <p:sp>
          <p:nvSpPr>
            <p:cNvPr id="5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0" y="-9236"/>
            <a:ext cx="9145448" cy="708778"/>
            <a:chOff x="0" y="-9236"/>
            <a:chExt cx="9145448" cy="708778"/>
          </a:xfrm>
        </p:grpSpPr>
        <p:sp>
          <p:nvSpPr>
            <p:cNvPr id="8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83519"/>
            <a:ext cx="663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5526"/>
            <a:ext cx="8229600" cy="857250"/>
          </a:xfrm>
        </p:spPr>
        <p:txBody>
          <a:bodyPr/>
          <a:lstStyle/>
          <a:p>
            <a:r>
              <a:rPr lang="en-US" dirty="0" smtClean="0"/>
              <a:t>Skiing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 rot="10800000">
            <a:off x="-1448" y="4707035"/>
            <a:ext cx="9145448" cy="436465"/>
            <a:chOff x="0" y="-9236"/>
            <a:chExt cx="9145448" cy="708778"/>
          </a:xfrm>
        </p:grpSpPr>
        <p:sp>
          <p:nvSpPr>
            <p:cNvPr id="5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0" y="-9236"/>
            <a:ext cx="9145448" cy="708778"/>
            <a:chOff x="0" y="-9236"/>
            <a:chExt cx="9145448" cy="708778"/>
          </a:xfrm>
        </p:grpSpPr>
        <p:sp>
          <p:nvSpPr>
            <p:cNvPr id="8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3519"/>
            <a:ext cx="663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s://lh5.googleusercontent.com/rCuppE8DOeEwgy_axDvML0Ny4MPzHLkf670Rn40V1BFFUzwTDsEaEGwt4DMdWEYxpeKiKkVPYNHKLr61yZPEEb17ixyDYKmDYSaVbmjWUc4rCPvbBVEdpmIH9PeFDLEi"/>
          <p:cNvPicPr>
            <a:picLocks noChangeAspect="1" noChangeArrowheads="1"/>
          </p:cNvPicPr>
          <p:nvPr/>
        </p:nvPicPr>
        <p:blipFill>
          <a:blip r:embed="rId3" cstate="print"/>
          <a:srcRect t="6361" r="1622" b="10059"/>
          <a:stretch>
            <a:fillRect/>
          </a:stretch>
        </p:blipFill>
        <p:spPr bwMode="auto">
          <a:xfrm>
            <a:off x="1691680" y="1313728"/>
            <a:ext cx="5688632" cy="3346254"/>
          </a:xfrm>
          <a:prstGeom prst="rect">
            <a:avLst/>
          </a:prstGeom>
          <a:noFill/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5724128" y="3075806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580112" y="1491630"/>
            <a:ext cx="165618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915816" y="1419622"/>
            <a:ext cx="237626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483768" y="2715766"/>
            <a:ext cx="187220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475656" y="3867894"/>
            <a:ext cx="86409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5292080" y="4155926"/>
            <a:ext cx="19442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99592" y="365187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596336" y="285978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poles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2699792" y="1995686"/>
            <a:ext cx="208823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75656" y="177966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 suit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7055768" y="77155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Ski run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08304" y="134761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goggles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907704" y="120359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hat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331640" y="249974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gloves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7380312" y="401191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 boots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3518"/>
            <a:ext cx="8229600" cy="857250"/>
          </a:xfrm>
        </p:spPr>
        <p:txBody>
          <a:bodyPr/>
          <a:lstStyle/>
          <a:p>
            <a:r>
              <a:rPr lang="en-US" dirty="0" smtClean="0"/>
              <a:t>Boxing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 rot="10800000">
            <a:off x="-9236" y="4707034"/>
            <a:ext cx="9145448" cy="436465"/>
            <a:chOff x="0" y="-9236"/>
            <a:chExt cx="9145448" cy="708778"/>
          </a:xfrm>
        </p:grpSpPr>
        <p:sp>
          <p:nvSpPr>
            <p:cNvPr id="5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0" y="-9236"/>
            <a:ext cx="9145448" cy="708778"/>
            <a:chOff x="0" y="-9236"/>
            <a:chExt cx="9145448" cy="708778"/>
          </a:xfrm>
        </p:grpSpPr>
        <p:sp>
          <p:nvSpPr>
            <p:cNvPr id="8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3519"/>
            <a:ext cx="663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s://dop.pskovedu.ru/file/download/dop/B9337D64B45A6B383B233A6E151CEC86"/>
          <p:cNvPicPr>
            <a:picLocks noChangeAspect="1" noChangeArrowheads="1"/>
          </p:cNvPicPr>
          <p:nvPr/>
        </p:nvPicPr>
        <p:blipFill>
          <a:blip r:embed="rId3" cstate="print"/>
          <a:srcRect t="11981" r="895"/>
          <a:stretch>
            <a:fillRect/>
          </a:stretch>
        </p:blipFill>
        <p:spPr bwMode="auto">
          <a:xfrm>
            <a:off x="1835696" y="1203598"/>
            <a:ext cx="5544616" cy="345320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524328" y="77155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Ring</a:t>
            </a:r>
            <a:r>
              <a:rPr lang="en-US" dirty="0" smtClean="0"/>
              <a:t> 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547664" y="1635646"/>
            <a:ext cx="180020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5076056" y="3003798"/>
            <a:ext cx="288032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259632" y="3723878"/>
            <a:ext cx="194421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5508104" y="3435846"/>
            <a:ext cx="244827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7544" y="149163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helmet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956376" y="300379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boxing gloves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79512" y="3867894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trainers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8028384" y="4299942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boxing shorts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3518"/>
            <a:ext cx="8229600" cy="857250"/>
          </a:xfrm>
        </p:spPr>
        <p:txBody>
          <a:bodyPr/>
          <a:lstStyle/>
          <a:p>
            <a:r>
              <a:rPr lang="en-US" dirty="0" smtClean="0"/>
              <a:t>Figure Skating</a:t>
            </a:r>
            <a:endParaRPr lang="ru-RU" dirty="0"/>
          </a:p>
        </p:txBody>
      </p:sp>
      <p:grpSp>
        <p:nvGrpSpPr>
          <p:cNvPr id="3" name="Группа 3"/>
          <p:cNvGrpSpPr/>
          <p:nvPr/>
        </p:nvGrpSpPr>
        <p:grpSpPr>
          <a:xfrm rot="10800000">
            <a:off x="-9236" y="4707034"/>
            <a:ext cx="9145448" cy="436465"/>
            <a:chOff x="0" y="-9236"/>
            <a:chExt cx="9145448" cy="708778"/>
          </a:xfrm>
        </p:grpSpPr>
        <p:sp>
          <p:nvSpPr>
            <p:cNvPr id="5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6"/>
          <p:cNvGrpSpPr/>
          <p:nvPr/>
        </p:nvGrpSpPr>
        <p:grpSpPr>
          <a:xfrm>
            <a:off x="0" y="-9236"/>
            <a:ext cx="9145448" cy="708778"/>
            <a:chOff x="0" y="-9236"/>
            <a:chExt cx="9145448" cy="708778"/>
          </a:xfrm>
        </p:grpSpPr>
        <p:sp>
          <p:nvSpPr>
            <p:cNvPr id="8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3519"/>
            <a:ext cx="663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s://mushordemchenko.ru/wp-content/uploads/2020/04/s1200-1-1024x747.jpg"/>
          <p:cNvPicPr>
            <a:picLocks noChangeAspect="1" noChangeArrowheads="1"/>
          </p:cNvPicPr>
          <p:nvPr/>
        </p:nvPicPr>
        <p:blipFill>
          <a:blip r:embed="rId3" cstate="print"/>
          <a:srcRect t="3838"/>
          <a:stretch>
            <a:fillRect/>
          </a:stretch>
        </p:blipFill>
        <p:spPr bwMode="auto">
          <a:xfrm>
            <a:off x="2123728" y="1203598"/>
            <a:ext cx="4927186" cy="3456383"/>
          </a:xfrm>
          <a:prstGeom prst="rect">
            <a:avLst/>
          </a:prstGeom>
          <a:noFill/>
        </p:spPr>
      </p:pic>
      <p:cxnSp>
        <p:nvCxnSpPr>
          <p:cNvPr id="14" name="Прямая со стрелкой 13"/>
          <p:cNvCxnSpPr/>
          <p:nvPr/>
        </p:nvCxnSpPr>
        <p:spPr>
          <a:xfrm>
            <a:off x="1763688" y="4155926"/>
            <a:ext cx="259228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691680" y="2283718"/>
            <a:ext cx="360040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92280" y="77155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Skating rink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568" y="401191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skates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99592" y="206769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suit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</TotalTime>
  <Words>428</Words>
  <Application>Microsoft Office PowerPoint</Application>
  <PresentationFormat>Экран (16:9)</PresentationFormat>
  <Paragraphs>156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Plan</vt:lpstr>
      <vt:lpstr>Слайд 3</vt:lpstr>
      <vt:lpstr>Exercise 1. Listen to the dialogue and underline words connected                                            with sports</vt:lpstr>
      <vt:lpstr>Exercise 2. Find the pictures of equipment that is need for tennis and match the words with the right transcription</vt:lpstr>
      <vt:lpstr>Слайд 6</vt:lpstr>
      <vt:lpstr>Skiing</vt:lpstr>
      <vt:lpstr>Boxing</vt:lpstr>
      <vt:lpstr>Figure Skating</vt:lpstr>
      <vt:lpstr>Tennis</vt:lpstr>
      <vt:lpstr>Biathlon</vt:lpstr>
      <vt:lpstr>Exercise 3. Write the name of sports near the definition</vt:lpstr>
      <vt:lpstr>Exercise 4. Fill in the table</vt:lpstr>
      <vt:lpstr>Exercise 5. Complete the text</vt:lpstr>
      <vt:lpstr>Thanks for your attention!  See you! Good Luck!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Irina Knyazeva</dc:creator>
  <cp:lastModifiedBy>Танюша</cp:lastModifiedBy>
  <cp:revision>213</cp:revision>
  <dcterms:created xsi:type="dcterms:W3CDTF">2020-07-08T13:10:34Z</dcterms:created>
  <dcterms:modified xsi:type="dcterms:W3CDTF">2021-02-23T17:09:06Z</dcterms:modified>
</cp:coreProperties>
</file>