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1" r:id="rId3"/>
    <p:sldId id="275" r:id="rId4"/>
    <p:sldId id="287" r:id="rId5"/>
    <p:sldId id="288" r:id="rId6"/>
    <p:sldId id="278" r:id="rId7"/>
    <p:sldId id="282" r:id="rId8"/>
    <p:sldId id="274" r:id="rId9"/>
    <p:sldId id="285" r:id="rId10"/>
    <p:sldId id="281" r:id="rId11"/>
    <p:sldId id="279" r:id="rId12"/>
    <p:sldId id="280" r:id="rId13"/>
    <p:sldId id="286" r:id="rId14"/>
    <p:sldId id="283" r:id="rId15"/>
    <p:sldId id="284" r:id="rId16"/>
    <p:sldId id="276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7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7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699CD-E6EE-42F4-AF06-E8E9B7F36B11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8C08F-8C2C-45B0-A59A-7E147A9D6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8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2819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u="sng" dirty="0" smtClean="0">
                <a:solidFill>
                  <a:schemeClr val="tx1"/>
                </a:solidFill>
              </a:rPr>
              <a:t>Профилактика употребления ПАВ несовершеннолетними</a:t>
            </a:r>
            <a:endParaRPr lang="ru-RU" sz="4800" dirty="0"/>
          </a:p>
        </p:txBody>
      </p:sp>
      <p:pic>
        <p:nvPicPr>
          <p:cNvPr id="3" name="Picture 2" descr="C:\Users\ПК404\Pictures\Без име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4725144" cy="4725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45940" y="6393047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Социальный педагог ГБОУ СОШ № 404 Черных Л.А.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59390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500" u="sng" dirty="0" smtClean="0"/>
              <a:t>МОЗГОВОЙ ШТУРМ «ПОЧЕМУ ЛЮДИ ПРИНИМАЮТ ПАВ?» (10 минут)</a:t>
            </a:r>
          </a:p>
          <a:p>
            <a:r>
              <a:rPr lang="ru-RU" sz="3500" dirty="0" smtClean="0"/>
              <a:t>Ведущий делит участников на группы, состоящие из 5 человек. Каждая группа получает лист А4 и ручку. </a:t>
            </a:r>
          </a:p>
          <a:p>
            <a:r>
              <a:rPr lang="ru-RU" sz="3500" dirty="0" smtClean="0"/>
              <a:t>Задача: обсудить и составить список возможных причин, побуждающих молодежь вовлекаться в потребление ПАВ. Списки могут включать в себя следующие факторы:</a:t>
            </a:r>
          </a:p>
          <a:p>
            <a:r>
              <a:rPr lang="ru-RU" sz="3500" dirty="0" smtClean="0"/>
              <a:t>Давление со стороны сверстников — некоторые люди имеют друзей, которые принимают ПАВ и поэтому, чтобы не отдаляться от своих друзей, они вынуждены тоже принимать ПАВ.</a:t>
            </a:r>
          </a:p>
          <a:p>
            <a:r>
              <a:rPr lang="ru-RU" sz="3500" dirty="0" smtClean="0"/>
              <a:t>Любопытство — многие люди любят экспериментировать. Например, им интересно, какой будет эффект от употребления ПАВ.</a:t>
            </a:r>
          </a:p>
          <a:p>
            <a:r>
              <a:rPr lang="ru-RU" sz="3500" dirty="0" smtClean="0"/>
              <a:t>Имитация — молодежь видит, как их родители, родственники, близкие друзья принимают ПАВ. Им кажется, что это совершенно нормальное поведение. Например, «Мои родители расслабляются, когда они выпивают алкогольные напитки, следовательно, я могу сделать тоже самое, чтобы расслабиться»</a:t>
            </a:r>
          </a:p>
          <a:p>
            <a:r>
              <a:rPr lang="ru-RU" sz="3500" dirty="0" smtClean="0"/>
              <a:t>Стратегия копирования поведения — если в семье произошло какое-либо трагическое событие (смерть родственника, развод, насилие), и ПАВ помогают справиться с неприятностями.</a:t>
            </a:r>
          </a:p>
          <a:p>
            <a:r>
              <a:rPr lang="ru-RU" sz="3500" dirty="0" smtClean="0"/>
              <a:t>Ради забавы — некоторые люди полагают, что ПАВ могут поднять настроение и создать забавные ситуации.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404\Pictures\slide-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64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20688"/>
          </a:xfrm>
        </p:spPr>
        <p:txBody>
          <a:bodyPr/>
          <a:lstStyle/>
          <a:p>
            <a:pPr algn="ctr">
              <a:buNone/>
            </a:pPr>
            <a:r>
              <a:rPr lang="ru-RU" sz="3000" dirty="0" smtClean="0"/>
              <a:t>Возрастные этапы профилактической работы</a:t>
            </a:r>
            <a:endParaRPr lang="ru-RU" sz="3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0" y="620688"/>
          <a:ext cx="9144000" cy="646605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15616"/>
                <a:gridCol w="8028384"/>
              </a:tblGrid>
              <a:tr h="888211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Профилактическая</a:t>
                      </a:r>
                      <a:r>
                        <a:rPr lang="ru-RU" baseline="0" dirty="0" smtClean="0"/>
                        <a:t> работа</a:t>
                      </a:r>
                      <a:endParaRPr lang="ru-RU" dirty="0"/>
                    </a:p>
                  </a:txBody>
                  <a:tcPr/>
                </a:tc>
              </a:tr>
              <a:tr h="138222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7-9 лет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представления о здоровье, его значении, об основах здорового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образа жизни; освоение навыков безопасного поведения (в том числе связанных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наркотизацией окружающих); развитие навыков самоконтроля.</a:t>
                      </a:r>
                      <a:endParaRPr lang="ru-RU" dirty="0"/>
                    </a:p>
                  </a:txBody>
                  <a:tcPr/>
                </a:tc>
              </a:tr>
              <a:tr h="112305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9-11 лет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комплексного представления о здоровье, расширение знаний о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негативном воздействии ПАВ на организм человека; формирование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устойчивости к негативному давлению среды.</a:t>
                      </a:r>
                      <a:endParaRPr lang="ru-RU" dirty="0"/>
                    </a:p>
                  </a:txBody>
                  <a:tcPr/>
                </a:tc>
              </a:tr>
              <a:tr h="164139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11-13 лет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Выработка специальных навыков высокой самооценки себя как личности;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необходимо заложить установку “не делай, как другие” по отношению к ПАВ;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расширение знаний о негативном воздействии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наркогенных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веществ на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организм (свойства, механизм действия, мифы о безопасности ПАВ).</a:t>
                      </a:r>
                      <a:endParaRPr lang="ru-RU" dirty="0"/>
                    </a:p>
                  </a:txBody>
                  <a:tcPr/>
                </a:tc>
              </a:tr>
              <a:tr h="112305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14-17 лет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Освоение навыков отказа и навыков пошагового общения в ситуациях,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связанных с ПАВ умения найти выход в конфликтной ситуации; “умей сказать –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НЕТ!”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502920" indent="-457200" algn="ctr">
              <a:buNone/>
            </a:pPr>
            <a:r>
              <a:rPr lang="ru-RU" sz="3400" b="1" u="sng" dirty="0" smtClean="0"/>
              <a:t>Работа с родителями: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800" dirty="0" smtClean="0"/>
              <a:t>Родительские собрания по вопросам совершенствования системы профилактической работы с несовершеннолетними и раннего выявления незаконного потребления ПАВ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800" dirty="0" smtClean="0"/>
              <a:t>Психолого-педагогическое консультирование родителей по вопросам употребления ПАВ</a:t>
            </a:r>
          </a:p>
          <a:p>
            <a:pPr marL="502920" indent="-457200" algn="ctr">
              <a:buNone/>
            </a:pPr>
            <a:r>
              <a:rPr lang="ru-RU" sz="3400" b="1" u="sng" dirty="0" smtClean="0"/>
              <a:t>Работа с педагогическим коллективом</a:t>
            </a:r>
          </a:p>
          <a:p>
            <a:pPr marL="560070" indent="-514350">
              <a:buAutoNum type="arabicPeriod"/>
            </a:pPr>
            <a:r>
              <a:rPr lang="ru-RU" sz="3200" dirty="0" smtClean="0"/>
              <a:t>Ознакомление с информацией по поводу ПАВ</a:t>
            </a:r>
          </a:p>
          <a:p>
            <a:pPr marL="560070" indent="-514350">
              <a:buAutoNum type="arabicPeriod"/>
            </a:pPr>
            <a:r>
              <a:rPr lang="ru-RU" sz="3200" dirty="0" smtClean="0"/>
              <a:t>Совещание педагогов школы по вопросам профилактики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u="sng" dirty="0" smtClean="0"/>
              <a:t>В школе можно выделить несколько форм неблагополучных семей: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 семьи, где родители уклоняются от выполнения родительских обязанностей </a:t>
            </a:r>
            <a:br>
              <a:rPr lang="ru-RU" sz="2800" dirty="0" smtClean="0"/>
            </a:br>
            <a:r>
              <a:rPr lang="ru-RU" sz="2800" dirty="0" smtClean="0"/>
              <a:t> бытовое пьянство родителей </a:t>
            </a:r>
            <a:br>
              <a:rPr lang="ru-RU" sz="2800" dirty="0" smtClean="0"/>
            </a:br>
            <a:r>
              <a:rPr lang="ru-RU" sz="2800" dirty="0" smtClean="0"/>
              <a:t> семьи, где родители страдают хроническим алкоголизмом или наркоманией;</a:t>
            </a:r>
            <a:br>
              <a:rPr lang="ru-RU" sz="2800" dirty="0" smtClean="0"/>
            </a:br>
            <a:r>
              <a:rPr lang="ru-RU" sz="2800" dirty="0" smtClean="0"/>
              <a:t> безработные родители или временно неработающие;</a:t>
            </a:r>
            <a:br>
              <a:rPr lang="ru-RU" sz="2800" dirty="0" smtClean="0"/>
            </a:br>
            <a:r>
              <a:rPr lang="ru-RU" sz="2800" dirty="0" smtClean="0"/>
              <a:t> «благополучные» семьи без тесных эмоциональных связей, где ребенок чувствует себя одиноким, нет прочных межличностных связей между взрослыми и детьми, потеря родителями авторитета перед ребенком;</a:t>
            </a:r>
            <a:br>
              <a:rPr lang="ru-RU" sz="2800" dirty="0" smtClean="0"/>
            </a:br>
            <a:r>
              <a:rPr lang="ru-RU" sz="2800" dirty="0" smtClean="0"/>
              <a:t> </a:t>
            </a:r>
            <a:r>
              <a:rPr lang="ru-RU" sz="2800" dirty="0" err="1" smtClean="0"/>
              <a:t>гипоопека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Профилактика </a:t>
            </a:r>
            <a:r>
              <a:rPr lang="ru-RU" sz="2800" dirty="0" err="1" smtClean="0"/>
              <a:t>дезатаптации</a:t>
            </a:r>
            <a:r>
              <a:rPr lang="ru-RU" sz="2800" dirty="0" smtClean="0"/>
              <a:t> детей и проблем детей “группы риска” в первую очередь заключается в раннем выявлении неблагополучных семей. </a:t>
            </a:r>
            <a:br>
              <a:rPr lang="ru-RU" sz="2800" dirty="0" smtClean="0"/>
            </a:br>
            <a:r>
              <a:rPr lang="ru-RU" sz="2800" b="1" u="sng" dirty="0" smtClean="0"/>
              <a:t>Для раннего выявления семей, находящихся в социально-опасном положении есть несколько источников: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 </a:t>
            </a:r>
            <a:r>
              <a:rPr lang="ru-RU" sz="2800" i="1" u="sng" dirty="0" smtClean="0"/>
              <a:t>родственники ребенка </a:t>
            </a:r>
            <a:r>
              <a:rPr lang="ru-RU" sz="2800" dirty="0" smtClean="0"/>
              <a:t>(когда приходят родственники, которые</a:t>
            </a:r>
            <a:br>
              <a:rPr lang="ru-RU" sz="2800" dirty="0" smtClean="0"/>
            </a:br>
            <a:r>
              <a:rPr lang="ru-RU" sz="2800" dirty="0" smtClean="0"/>
              <a:t>проявляют тревогу о несовершеннолетних детях, о тех проблемах, которые</a:t>
            </a:r>
            <a:br>
              <a:rPr lang="ru-RU" sz="2800" dirty="0" smtClean="0"/>
            </a:br>
            <a:r>
              <a:rPr lang="ru-RU" sz="2800" dirty="0" smtClean="0"/>
              <a:t>существуют в семьях их родственников);</a:t>
            </a:r>
            <a:br>
              <a:rPr lang="ru-RU" sz="2800" dirty="0" smtClean="0"/>
            </a:br>
            <a:r>
              <a:rPr lang="ru-RU" sz="2800" dirty="0" smtClean="0"/>
              <a:t> </a:t>
            </a:r>
            <a:r>
              <a:rPr lang="ru-RU" sz="2800" i="1" u="sng" dirty="0" smtClean="0"/>
              <a:t>отдел опеки и попечительства администрации, жильцы микрорайона, соседи;</a:t>
            </a:r>
            <a:br>
              <a:rPr lang="ru-RU" sz="2800" i="1" u="sng" dirty="0" smtClean="0"/>
            </a:br>
            <a:r>
              <a:rPr lang="ru-RU" sz="2800" i="1" u="sng" dirty="0" smtClean="0"/>
              <a:t> комиссия по делам несовершеннолетних;</a:t>
            </a:r>
            <a:br>
              <a:rPr lang="ru-RU" sz="2800" i="1" u="sng" dirty="0" smtClean="0"/>
            </a:br>
            <a:r>
              <a:rPr lang="ru-RU" sz="2800" i="1" u="sng" dirty="0" smtClean="0"/>
              <a:t> отдел по делам несовершеннолетних ПДН ОВД.</a:t>
            </a:r>
            <a:endParaRPr lang="ru-RU" sz="2800" i="1" u="sn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404\Pictures\ghBH5yRxn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89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404\Pictures\image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Типы </a:t>
            </a:r>
            <a:r>
              <a:rPr lang="ru-RU" dirty="0" err="1" smtClean="0"/>
              <a:t>психоактивных</a:t>
            </a:r>
            <a:r>
              <a:rPr lang="ru-RU" dirty="0" smtClean="0"/>
              <a:t> веществ.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ПК404\Pictures\dff4bb6697a85908400bd4d9ba8d414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75181"/>
            <a:ext cx="8532440" cy="5882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404\Pictures\slide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64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52736"/>
          </a:xfrm>
        </p:spPr>
        <p:txBody>
          <a:bodyPr/>
          <a:lstStyle/>
          <a:p>
            <a:pPr algn="ctr">
              <a:buNone/>
            </a:pPr>
            <a:r>
              <a:rPr lang="ru-RU" sz="3400" dirty="0" smtClean="0"/>
              <a:t>Задачи первичной профилактики употребления ПАВ: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9144000" cy="5661248"/>
          </a:xfrm>
        </p:spPr>
        <p:txBody>
          <a:bodyPr>
            <a:noAutofit/>
          </a:bodyPr>
          <a:lstStyle/>
          <a:p>
            <a:pPr marL="1440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u="sng" dirty="0" smtClean="0"/>
              <a:t>1. Развитие социальной и личностной компетентности: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 способствовать осознанию и усвоению детьми основных человеческих ценностей;</a:t>
            </a:r>
            <a:br>
              <a:rPr lang="ru-RU" sz="2100" dirty="0" smtClean="0"/>
            </a:br>
            <a:r>
              <a:rPr lang="ru-RU" sz="2100" dirty="0" smtClean="0"/>
              <a:t>- формировать психосоциальные навыки принятия решений, критического мышления;</a:t>
            </a:r>
            <a:br>
              <a:rPr lang="ru-RU" sz="2100" dirty="0" smtClean="0"/>
            </a:br>
            <a:r>
              <a:rPr lang="ru-RU" sz="2100" dirty="0" smtClean="0"/>
              <a:t>- повысить самооценку детей;</a:t>
            </a:r>
            <a:br>
              <a:rPr lang="ru-RU" sz="2100" dirty="0" smtClean="0"/>
            </a:br>
            <a:r>
              <a:rPr lang="ru-RU" sz="2100" dirty="0" smtClean="0"/>
              <a:t>- сформировать установку «ведение здорового образа жизни».</a:t>
            </a:r>
            <a:br>
              <a:rPr lang="ru-RU" sz="2100" dirty="0" smtClean="0"/>
            </a:br>
            <a:r>
              <a:rPr lang="ru-RU" sz="2100" u="sng" dirty="0" smtClean="0"/>
              <a:t>2. Выработка навыков самозащиты: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- формирование навыков сопротивления негативному влиянию сверстников, рекламы, поступающей через каналы СМИ;</a:t>
            </a:r>
            <a:br>
              <a:rPr lang="ru-RU" sz="2100" dirty="0" smtClean="0"/>
            </a:br>
            <a:r>
              <a:rPr lang="ru-RU" sz="2100" dirty="0" smtClean="0"/>
              <a:t>- информирование о </a:t>
            </a:r>
            <a:r>
              <a:rPr lang="ru-RU" sz="2100" dirty="0" err="1" smtClean="0"/>
              <a:t>психоэмоциональных</a:t>
            </a:r>
            <a:r>
              <a:rPr lang="ru-RU" sz="2100" dirty="0" smtClean="0"/>
              <a:t>, физиологических, соматических и социальных последствиях потребления ПАВ.</a:t>
            </a:r>
            <a:br>
              <a:rPr lang="ru-RU" sz="2100" dirty="0" smtClean="0"/>
            </a:br>
            <a:r>
              <a:rPr lang="ru-RU" sz="2100" u="sng" dirty="0" smtClean="0"/>
              <a:t>3. Предупреждение возникновения проблем общения и взаимоотношений: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- Обучить детей методам решения жизненных проблем и конфликтных ситуаций, навыкам эффективного общения, преодоления стресса и снятия напряжения без применения ПАВ;</a:t>
            </a:r>
            <a:br>
              <a:rPr lang="ru-RU" sz="2100" dirty="0" smtClean="0"/>
            </a:br>
            <a:r>
              <a:rPr lang="ru-RU" sz="2100" dirty="0" smtClean="0"/>
              <a:t>- Сформировать навыки регуляции эмоций</a:t>
            </a:r>
            <a:endParaRPr lang="ru-RU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Основные направления работы.</a:t>
            </a:r>
            <a:endParaRPr lang="ru-RU" sz="4400" dirty="0"/>
          </a:p>
        </p:txBody>
      </p:sp>
      <p:pic>
        <p:nvPicPr>
          <p:cNvPr id="2050" name="Picture 2" descr="C:\Users\ПК404\Pictures\pav_w500_h4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650" y="2276872"/>
            <a:ext cx="1587350" cy="15841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204864"/>
            <a:ext cx="8316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/>
              <a:t>2. Освоение знаний по проблеме профилактики ПАВ, интерактивных форм работы с участниками программы.</a:t>
            </a:r>
            <a:br>
              <a:rPr lang="ru-RU" sz="3000" dirty="0" smtClean="0"/>
            </a:br>
            <a:r>
              <a:rPr lang="ru-RU" sz="3000" dirty="0" smtClean="0"/>
              <a:t>3. Проведение творческих мероприятий по профилактики ПАВ.</a:t>
            </a:r>
            <a:br>
              <a:rPr lang="ru-RU" sz="3000" dirty="0" smtClean="0"/>
            </a:br>
            <a:r>
              <a:rPr lang="ru-RU" sz="3000" dirty="0" smtClean="0"/>
              <a:t>4. Формирование актива среди учеников, педагогов и родителей по пропаганде здорового образа жизни.</a:t>
            </a:r>
            <a:endParaRPr lang="ru-RU" sz="3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83671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/>
              <a:t>1. Информирование и просвещение обучающихся, их родителей и педагогического коллектива.</a:t>
            </a:r>
            <a:endParaRPr lang="ru-RU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404\Pictures\slide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64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321297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u="sng" dirty="0" smtClean="0"/>
              <a:t>Согласно положениям Концепции профилактики злоупотребления ПАВ </a:t>
            </a:r>
            <a:r>
              <a:rPr lang="ru-RU" sz="3300" dirty="0" smtClean="0"/>
              <a:t>в образовательной среде, утвержденной приказом Министерства образования России от 28.02.2000 </a:t>
            </a:r>
            <a:r>
              <a:rPr lang="ru-RU" sz="3300" dirty="0" err="1" smtClean="0"/>
              <a:t>No</a:t>
            </a:r>
            <a:r>
              <a:rPr lang="ru-RU" sz="3300" dirty="0" smtClean="0"/>
              <a:t> 619, </a:t>
            </a:r>
            <a:r>
              <a:rPr lang="ru-RU" sz="3300" u="sng" dirty="0" smtClean="0"/>
              <a:t>основными направлениями работы в школе по профилактике употребления ПАВ являются</a:t>
            </a:r>
            <a:r>
              <a:rPr lang="ru-RU" sz="3300" dirty="0" smtClean="0"/>
              <a:t>: профилактическая работа с родителями, педагогами и обучающимися.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ПК404\Pictures\Без имен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68960"/>
            <a:ext cx="5562990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Методы профилактики: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620688"/>
            <a:ext cx="9144000" cy="62373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000" b="1" u="sng" dirty="0" smtClean="0"/>
              <a:t>1.Лекции, фильмы</a:t>
            </a:r>
          </a:p>
          <a:p>
            <a:pPr>
              <a:buNone/>
            </a:pPr>
            <a:r>
              <a:rPr lang="ru-RU" sz="3000" b="1" u="sng" dirty="0" smtClean="0"/>
              <a:t>2.Пропаганда ЗОЖ</a:t>
            </a:r>
          </a:p>
          <a:p>
            <a:pPr>
              <a:buNone/>
            </a:pPr>
            <a:r>
              <a:rPr lang="ru-RU" sz="3000" b="1" u="sng" dirty="0" smtClean="0"/>
              <a:t>3.Организация внеурочной деятельности</a:t>
            </a:r>
          </a:p>
          <a:p>
            <a:pPr>
              <a:buNone/>
            </a:pPr>
            <a:r>
              <a:rPr lang="ru-RU" sz="3000" b="1" u="sng" dirty="0" smtClean="0"/>
              <a:t>4.Дискуссионные формы (мозговой штурм) и классные часы</a:t>
            </a:r>
          </a:p>
          <a:p>
            <a:pPr>
              <a:buNone/>
            </a:pPr>
            <a:r>
              <a:rPr lang="ru-RU" sz="3000" b="1" u="sng" dirty="0" smtClean="0"/>
              <a:t>5.Игры</a:t>
            </a:r>
          </a:p>
          <a:p>
            <a:pPr>
              <a:buNone/>
            </a:pPr>
            <a:r>
              <a:rPr lang="ru-RU" sz="3000" b="1" u="sng" dirty="0" smtClean="0"/>
              <a:t>6.Приглашение специалистов</a:t>
            </a:r>
          </a:p>
          <a:p>
            <a:pPr>
              <a:buNone/>
            </a:pPr>
            <a:r>
              <a:rPr lang="ru-RU" sz="3000" b="1" u="sng" dirty="0" smtClean="0"/>
              <a:t>7.Работа с родителями</a:t>
            </a:r>
          </a:p>
          <a:p>
            <a:pPr>
              <a:buNone/>
            </a:pPr>
            <a:r>
              <a:rPr lang="ru-RU" sz="3000" b="1" u="sng" dirty="0" smtClean="0"/>
              <a:t>8.Тренинг</a:t>
            </a:r>
          </a:p>
          <a:p>
            <a:pPr>
              <a:buNone/>
            </a:pPr>
            <a:r>
              <a:rPr lang="ru-RU" sz="3000" b="1" u="sng" dirty="0" smtClean="0"/>
              <a:t>9. Беседы по вопросам профилактики употребления ПАВ</a:t>
            </a:r>
            <a:endParaRPr lang="ru-RU" sz="3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Работа с обучающимися: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692696"/>
            <a:ext cx="9144000" cy="6165304"/>
          </a:xfrm>
        </p:spPr>
        <p:txBody>
          <a:bodyPr>
            <a:noAutofit/>
          </a:bodyPr>
          <a:lstStyle/>
          <a:p>
            <a:pPr marL="502920" indent="-457200">
              <a:buAutoNum type="arabicPeriod"/>
            </a:pPr>
            <a:r>
              <a:rPr lang="ru-RU" sz="3000" u="sng" dirty="0" smtClean="0"/>
              <a:t>Психологическая диагностика </a:t>
            </a:r>
          </a:p>
          <a:p>
            <a:pPr marL="502920" indent="-457200">
              <a:buAutoNum type="arabicPeriod"/>
            </a:pPr>
            <a:r>
              <a:rPr lang="ru-RU" sz="3000" u="sng" dirty="0" smtClean="0"/>
              <a:t>Контроль поведения детей, стоящих на учёте</a:t>
            </a:r>
          </a:p>
          <a:p>
            <a:pPr marL="502920" indent="-457200">
              <a:buAutoNum type="arabicPeriod"/>
            </a:pPr>
            <a:r>
              <a:rPr lang="ru-RU" sz="3000" u="sng" dirty="0" smtClean="0"/>
              <a:t>Классные часы по проблеме употребления ПАВ</a:t>
            </a:r>
          </a:p>
          <a:p>
            <a:pPr marL="502920" indent="-457200">
              <a:buAutoNum type="arabicPeriod"/>
            </a:pPr>
            <a:r>
              <a:rPr lang="ru-RU" sz="3000" u="sng" dirty="0" smtClean="0"/>
              <a:t>Беседы по вопросам профилактики употребления ПАВ</a:t>
            </a:r>
          </a:p>
          <a:p>
            <a:pPr marL="502920" indent="-457200">
              <a:buAutoNum type="arabicPeriod"/>
            </a:pPr>
            <a:r>
              <a:rPr lang="ru-RU" sz="3000" u="sng" dirty="0" smtClean="0"/>
              <a:t>Беседа по правам, обязанностям и ответственности человека и гражданина</a:t>
            </a:r>
          </a:p>
          <a:p>
            <a:pPr marL="502920" indent="-457200">
              <a:buAutoNum type="arabicPeriod"/>
            </a:pPr>
            <a:r>
              <a:rPr lang="ru-RU" sz="3000" u="sng" dirty="0" smtClean="0"/>
              <a:t>Приглашение инспекторов ОМВД по теме: «Юридическая ответственность несовершеннолетних»</a:t>
            </a:r>
          </a:p>
          <a:p>
            <a:pPr marL="502920" indent="-457200">
              <a:buAutoNum type="arabicPeriod"/>
            </a:pPr>
            <a:r>
              <a:rPr lang="ru-RU" sz="3000" u="sng" dirty="0" err="1" smtClean="0"/>
              <a:t>Тренинговые</a:t>
            </a:r>
            <a:r>
              <a:rPr lang="ru-RU" sz="3000" u="sng" dirty="0" smtClean="0"/>
              <a:t> занятия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1418</TotalTime>
  <Words>508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Профилактика употребления ПАВ несовершеннолетними</vt:lpstr>
      <vt:lpstr>Типы психоактивных веществ. </vt:lpstr>
      <vt:lpstr>Презентация PowerPoint</vt:lpstr>
      <vt:lpstr>Задачи первичной профилактики употребления ПАВ:</vt:lpstr>
      <vt:lpstr>Основные направления работы.</vt:lpstr>
      <vt:lpstr>Презентация PowerPoint</vt:lpstr>
      <vt:lpstr>Презентация PowerPoint</vt:lpstr>
      <vt:lpstr>Методы профилактики:</vt:lpstr>
      <vt:lpstr>Работа с обучающимися:</vt:lpstr>
      <vt:lpstr>Презентация PowerPoint</vt:lpstr>
      <vt:lpstr>Презентация PowerPoint</vt:lpstr>
      <vt:lpstr>Возрастные этапы профилактической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Вирус иммунодефицита человека (ВИЧ)</dc:title>
  <dc:creator>Анастасия</dc:creator>
  <cp:lastModifiedBy>Социальный педагог</cp:lastModifiedBy>
  <cp:revision>40</cp:revision>
  <dcterms:created xsi:type="dcterms:W3CDTF">2016-05-16T18:40:28Z</dcterms:created>
  <dcterms:modified xsi:type="dcterms:W3CDTF">2023-05-16T07:54:35Z</dcterms:modified>
</cp:coreProperties>
</file>