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6" r:id="rId3"/>
    <p:sldId id="276" r:id="rId4"/>
    <p:sldId id="272" r:id="rId5"/>
    <p:sldId id="274" r:id="rId6"/>
    <p:sldId id="280" r:id="rId7"/>
    <p:sldId id="271" r:id="rId8"/>
    <p:sldId id="316" r:id="rId9"/>
    <p:sldId id="312" r:id="rId10"/>
    <p:sldId id="257" r:id="rId11"/>
    <p:sldId id="275" r:id="rId12"/>
    <p:sldId id="281" r:id="rId13"/>
    <p:sldId id="258" r:id="rId14"/>
    <p:sldId id="259" r:id="rId15"/>
    <p:sldId id="261" r:id="rId16"/>
    <p:sldId id="260" r:id="rId17"/>
    <p:sldId id="282" r:id="rId18"/>
    <p:sldId id="283" r:id="rId19"/>
    <p:sldId id="264" r:id="rId20"/>
    <p:sldId id="284" r:id="rId21"/>
    <p:sldId id="265" r:id="rId22"/>
    <p:sldId id="262" r:id="rId23"/>
    <p:sldId id="286" r:id="rId24"/>
    <p:sldId id="285" r:id="rId25"/>
    <p:sldId id="267" r:id="rId26"/>
    <p:sldId id="268" r:id="rId27"/>
    <p:sldId id="266" r:id="rId28"/>
    <p:sldId id="269" r:id="rId29"/>
    <p:sldId id="270" r:id="rId30"/>
    <p:sldId id="289" r:id="rId31"/>
    <p:sldId id="287" r:id="rId32"/>
    <p:sldId id="313" r:id="rId33"/>
    <p:sldId id="288" r:id="rId34"/>
    <p:sldId id="290" r:id="rId35"/>
    <p:sldId id="293" r:id="rId36"/>
    <p:sldId id="303" r:id="rId37"/>
    <p:sldId id="297" r:id="rId38"/>
    <p:sldId id="299" r:id="rId39"/>
    <p:sldId id="298" r:id="rId40"/>
    <p:sldId id="302" r:id="rId41"/>
    <p:sldId id="305" r:id="rId42"/>
    <p:sldId id="301" r:id="rId43"/>
    <p:sldId id="300" r:id="rId44"/>
    <p:sldId id="306" r:id="rId45"/>
    <p:sldId id="292" r:id="rId46"/>
    <p:sldId id="309" r:id="rId47"/>
    <p:sldId id="318" r:id="rId48"/>
    <p:sldId id="310" r:id="rId49"/>
    <p:sldId id="295" r:id="rId50"/>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30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8E3BE52-1DA3-4E29-8B85-FFBF34D373FE}" type="datetimeFigureOut">
              <a:rPr lang="ru-RU"/>
              <a:pPr>
                <a:defRPr/>
              </a:pPr>
              <a:t>13.12.2023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A6C97CA-B055-40CC-AA2B-9E3D27BC3B47}" type="slidenum">
              <a:rPr lang="ru-RU" altLang="ru-RU"/>
              <a:pPr/>
              <a:t>‹#›</a:t>
            </a:fld>
            <a:endParaRPr lang="ru-RU" altLang="ru-RU"/>
          </a:p>
        </p:txBody>
      </p:sp>
    </p:spTree>
    <p:extLst>
      <p:ext uri="{BB962C8B-B14F-4D97-AF65-F5344CB8AC3E}">
        <p14:creationId xmlns:p14="http://schemas.microsoft.com/office/powerpoint/2010/main" val="332462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8A8001D-01AE-46A6-A608-A21EE5328A6A}" type="datetimeFigureOut">
              <a:rPr lang="ru-RU"/>
              <a:pPr>
                <a:defRPr/>
              </a:pPr>
              <a:t>13.12.2023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F1902C2-968E-42DC-9B20-63C422D933B1}" type="slidenum">
              <a:rPr lang="ru-RU" altLang="ru-RU"/>
              <a:pPr/>
              <a:t>‹#›</a:t>
            </a:fld>
            <a:endParaRPr lang="ru-RU" altLang="ru-RU"/>
          </a:p>
        </p:txBody>
      </p:sp>
    </p:spTree>
    <p:extLst>
      <p:ext uri="{BB962C8B-B14F-4D97-AF65-F5344CB8AC3E}">
        <p14:creationId xmlns:p14="http://schemas.microsoft.com/office/powerpoint/2010/main" val="203325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513C51C-9E13-433F-8FC5-08D1651C8FC7}" type="datetimeFigureOut">
              <a:rPr lang="ru-RU"/>
              <a:pPr>
                <a:defRPr/>
              </a:pPr>
              <a:t>13.12.2023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01AFC264-D150-420D-97FC-DDB9B7D01315}" type="slidenum">
              <a:rPr lang="ru-RU" altLang="ru-RU"/>
              <a:pPr/>
              <a:t>‹#›</a:t>
            </a:fld>
            <a:endParaRPr lang="ru-RU" altLang="ru-RU"/>
          </a:p>
        </p:txBody>
      </p:sp>
    </p:spTree>
    <p:extLst>
      <p:ext uri="{BB962C8B-B14F-4D97-AF65-F5344CB8AC3E}">
        <p14:creationId xmlns:p14="http://schemas.microsoft.com/office/powerpoint/2010/main" val="122010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500AE05-D678-4A71-B1AA-E4183469F7B6}" type="datetimeFigureOut">
              <a:rPr lang="ru-RU"/>
              <a:pPr>
                <a:defRPr/>
              </a:pPr>
              <a:t>13.12.2023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9BCD32F0-814B-4B1A-9BF5-5AAFD619EA75}" type="slidenum">
              <a:rPr lang="ru-RU" altLang="ru-RU"/>
              <a:pPr/>
              <a:t>‹#›</a:t>
            </a:fld>
            <a:endParaRPr lang="ru-RU" altLang="ru-RU"/>
          </a:p>
        </p:txBody>
      </p:sp>
    </p:spTree>
    <p:extLst>
      <p:ext uri="{BB962C8B-B14F-4D97-AF65-F5344CB8AC3E}">
        <p14:creationId xmlns:p14="http://schemas.microsoft.com/office/powerpoint/2010/main" val="334668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49AA247-8D27-4E4A-A5C5-9309EB714DAE}" type="datetimeFigureOut">
              <a:rPr lang="ru-RU"/>
              <a:pPr>
                <a:defRPr/>
              </a:pPr>
              <a:t>13.12.2023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EFD07AD0-E1D2-4584-819C-F6BCBB82439B}" type="slidenum">
              <a:rPr lang="ru-RU" altLang="ru-RU"/>
              <a:pPr/>
              <a:t>‹#›</a:t>
            </a:fld>
            <a:endParaRPr lang="ru-RU" altLang="ru-RU"/>
          </a:p>
        </p:txBody>
      </p:sp>
    </p:spTree>
    <p:extLst>
      <p:ext uri="{BB962C8B-B14F-4D97-AF65-F5344CB8AC3E}">
        <p14:creationId xmlns:p14="http://schemas.microsoft.com/office/powerpoint/2010/main" val="245307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946D0C1-F84B-46D0-BD64-8108C2FA6267}" type="datetimeFigureOut">
              <a:rPr lang="ru-RU"/>
              <a:pPr>
                <a:defRPr/>
              </a:pPr>
              <a:t>13.12.2023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D295A71B-4368-46A9-AD53-CFDD1C2C85D7}" type="slidenum">
              <a:rPr lang="ru-RU" altLang="ru-RU"/>
              <a:pPr/>
              <a:t>‹#›</a:t>
            </a:fld>
            <a:endParaRPr lang="ru-RU" altLang="ru-RU"/>
          </a:p>
        </p:txBody>
      </p:sp>
    </p:spTree>
    <p:extLst>
      <p:ext uri="{BB962C8B-B14F-4D97-AF65-F5344CB8AC3E}">
        <p14:creationId xmlns:p14="http://schemas.microsoft.com/office/powerpoint/2010/main" val="391279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8A3F8F3-67C2-4574-A97E-1C55297118B1}" type="datetimeFigureOut">
              <a:rPr lang="ru-RU"/>
              <a:pPr>
                <a:defRPr/>
              </a:pPr>
              <a:t>13.12.2023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6E6C81CC-C25A-46F9-B760-2C7979B0A4BA}" type="slidenum">
              <a:rPr lang="ru-RU" altLang="ru-RU"/>
              <a:pPr/>
              <a:t>‹#›</a:t>
            </a:fld>
            <a:endParaRPr lang="ru-RU" altLang="ru-RU"/>
          </a:p>
        </p:txBody>
      </p:sp>
    </p:spTree>
    <p:extLst>
      <p:ext uri="{BB962C8B-B14F-4D97-AF65-F5344CB8AC3E}">
        <p14:creationId xmlns:p14="http://schemas.microsoft.com/office/powerpoint/2010/main" val="154906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E20A0B5-92F9-43F8-8C76-145637B6BAB4}" type="datetimeFigureOut">
              <a:rPr lang="ru-RU"/>
              <a:pPr>
                <a:defRPr/>
              </a:pPr>
              <a:t>13.12.2023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C7538938-D91E-4545-8775-D8548D30BD8D}" type="slidenum">
              <a:rPr lang="ru-RU" altLang="ru-RU"/>
              <a:pPr/>
              <a:t>‹#›</a:t>
            </a:fld>
            <a:endParaRPr lang="ru-RU" altLang="ru-RU"/>
          </a:p>
        </p:txBody>
      </p:sp>
    </p:spTree>
    <p:extLst>
      <p:ext uri="{BB962C8B-B14F-4D97-AF65-F5344CB8AC3E}">
        <p14:creationId xmlns:p14="http://schemas.microsoft.com/office/powerpoint/2010/main" val="244943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F48ABA3-120B-4733-ABC3-B566199A5ECD}" type="datetimeFigureOut">
              <a:rPr lang="ru-RU"/>
              <a:pPr>
                <a:defRPr/>
              </a:pPr>
              <a:t>13.12.2023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533273D6-DAB6-4245-B34B-E57ED5E10625}" type="slidenum">
              <a:rPr lang="ru-RU" altLang="ru-RU"/>
              <a:pPr/>
              <a:t>‹#›</a:t>
            </a:fld>
            <a:endParaRPr lang="ru-RU" altLang="ru-RU"/>
          </a:p>
        </p:txBody>
      </p:sp>
    </p:spTree>
    <p:extLst>
      <p:ext uri="{BB962C8B-B14F-4D97-AF65-F5344CB8AC3E}">
        <p14:creationId xmlns:p14="http://schemas.microsoft.com/office/powerpoint/2010/main" val="402610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A1458A5-30B7-4A50-8B6E-528D5825D616}" type="datetimeFigureOut">
              <a:rPr lang="ru-RU"/>
              <a:pPr>
                <a:defRPr/>
              </a:pPr>
              <a:t>13.12.2023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5ECB1855-E3BC-4DE5-B323-E83A4E09F589}" type="slidenum">
              <a:rPr lang="ru-RU" altLang="ru-RU"/>
              <a:pPr/>
              <a:t>‹#›</a:t>
            </a:fld>
            <a:endParaRPr lang="ru-RU" altLang="ru-RU"/>
          </a:p>
        </p:txBody>
      </p:sp>
    </p:spTree>
    <p:extLst>
      <p:ext uri="{BB962C8B-B14F-4D97-AF65-F5344CB8AC3E}">
        <p14:creationId xmlns:p14="http://schemas.microsoft.com/office/powerpoint/2010/main" val="1356560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2E50B13-7837-42E4-BDC8-331FE8325FD5}" type="datetimeFigureOut">
              <a:rPr lang="ru-RU"/>
              <a:pPr>
                <a:defRPr/>
              </a:pPr>
              <a:t>13.12.2023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6DE6B5CD-C04E-4751-BF8E-E6EF9C2A6D57}" type="slidenum">
              <a:rPr lang="ru-RU" altLang="ru-RU"/>
              <a:pPr/>
              <a:t>‹#›</a:t>
            </a:fld>
            <a:endParaRPr lang="ru-RU" altLang="ru-RU"/>
          </a:p>
        </p:txBody>
      </p:sp>
    </p:spTree>
    <p:extLst>
      <p:ext uri="{BB962C8B-B14F-4D97-AF65-F5344CB8AC3E}">
        <p14:creationId xmlns:p14="http://schemas.microsoft.com/office/powerpoint/2010/main" val="24853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359B593-0057-4813-978C-1509FF3095F4}" type="datetimeFigureOut">
              <a:rPr lang="ru-RU"/>
              <a:pPr>
                <a:defRPr/>
              </a:pPr>
              <a:t>13.12.2023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CFD4145-5A7F-4EF6-8AA0-B50A6CB3D6CD}"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hyperlink" Target="&#1084;&#1077;&#1085;&#1096;&#1080;&#1082;&#1086;&#1074;%20&#1074;%20&#1073;&#1077;&#1088;&#1077;&#1079;&#1086;&#1074;&#1077;.jpg" TargetMode="External"/><Relationship Id="rId7" Type="http://schemas.openxmlformats.org/officeDocument/2006/relationships/hyperlink" Target="http://upload.wikimedia.org/wikipedia/commons/b/b6/Surikov_Pokoreniye_Sibiri_Yermakom.jpg" TargetMode="External"/><Relationship Id="rId12"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file:///C:\Documents%20and%20Settings\Admin\&#1052;&#1086;&#1080;%20&#1076;&#1086;&#1082;&#1091;&#1084;&#1077;&#1085;&#1090;&#1099;\&#1084;&#1080;&#1082;&#1088;&#1086;&#1092;&#1086;&#1085;\&#1042;%20&#1080;&#1089;&#1082;&#1091;&#1089;&#1089;&#1090;&#1074;&#1077;%20&#1080;%20&#1089;&#1091;&#1076;&#1100;&#1073;&#1077;.wav" TargetMode="External"/><Relationship Id="rId6" Type="http://schemas.openxmlformats.org/officeDocument/2006/relationships/image" Target="../media/image4.jpeg"/><Relationship Id="rId11" Type="http://schemas.openxmlformats.org/officeDocument/2006/relationships/image" Target="../media/image7.png"/><Relationship Id="rId5" Type="http://schemas.openxmlformats.org/officeDocument/2006/relationships/hyperlink" Target="http://upload.wikimedia.org/wikipedia/commons/9/99/Suvorov_crossing_the_alps.jpg" TargetMode="Externa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hyperlink" Target="http://upload.wikimedia.org/wikipedia/commons/c/c0/Surikov1906.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ic.pics.livejournal.com/pro100_mica/12814609/2380158/2380158_original.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2988" y="404813"/>
            <a:ext cx="6913562"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ru-RU" dirty="0">
                <a:solidFill>
                  <a:schemeClr val="accent2">
                    <a:lumMod val="50000"/>
                  </a:schemeClr>
                </a:solidFill>
              </a:rPr>
              <a:t>Свяжите слова по смыслу и определите тему сегодняшнего урока</a:t>
            </a:r>
          </a:p>
        </p:txBody>
      </p:sp>
      <p:sp>
        <p:nvSpPr>
          <p:cNvPr id="3" name="TextBox 2"/>
          <p:cNvSpPr txBox="1"/>
          <p:nvPr/>
        </p:nvSpPr>
        <p:spPr>
          <a:xfrm rot="20791392">
            <a:off x="750888" y="1573213"/>
            <a:ext cx="2952750" cy="7699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ru-RU" sz="4400" dirty="0"/>
              <a:t>тема</a:t>
            </a:r>
          </a:p>
        </p:txBody>
      </p:sp>
      <p:sp>
        <p:nvSpPr>
          <p:cNvPr id="4" name="TextBox 3"/>
          <p:cNvSpPr txBox="1"/>
          <p:nvPr/>
        </p:nvSpPr>
        <p:spPr>
          <a:xfrm rot="20858733">
            <a:off x="1376363" y="2881313"/>
            <a:ext cx="3240087" cy="7699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ru-RU" sz="4400" dirty="0"/>
              <a:t>Суриков</a:t>
            </a:r>
          </a:p>
        </p:txBody>
      </p:sp>
      <p:sp>
        <p:nvSpPr>
          <p:cNvPr id="5" name="TextBox 4"/>
          <p:cNvSpPr txBox="1"/>
          <p:nvPr/>
        </p:nvSpPr>
        <p:spPr>
          <a:xfrm rot="854441">
            <a:off x="930275" y="4941888"/>
            <a:ext cx="4608513" cy="830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ru-RU" sz="4800" dirty="0"/>
              <a:t>историческая</a:t>
            </a:r>
          </a:p>
        </p:txBody>
      </p:sp>
      <p:sp>
        <p:nvSpPr>
          <p:cNvPr id="6" name="TextBox 5"/>
          <p:cNvSpPr txBox="1"/>
          <p:nvPr/>
        </p:nvSpPr>
        <p:spPr>
          <a:xfrm rot="879207">
            <a:off x="4319588" y="1700213"/>
            <a:ext cx="3744912" cy="830262"/>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eaLnBrk="1" fontAlgn="auto" hangingPunct="1">
              <a:spcBef>
                <a:spcPts val="0"/>
              </a:spcBef>
              <a:spcAft>
                <a:spcPts val="0"/>
              </a:spcAft>
              <a:defRPr/>
            </a:pPr>
            <a:r>
              <a:rPr lang="ru-RU" sz="4800" dirty="0"/>
              <a:t>искусство</a:t>
            </a:r>
          </a:p>
        </p:txBody>
      </p:sp>
      <p:sp>
        <p:nvSpPr>
          <p:cNvPr id="7" name="TextBox 6"/>
          <p:cNvSpPr txBox="1"/>
          <p:nvPr/>
        </p:nvSpPr>
        <p:spPr>
          <a:xfrm rot="21346096">
            <a:off x="3995738" y="3573463"/>
            <a:ext cx="4392612" cy="8302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ru-RU" sz="4800" dirty="0"/>
              <a:t>творчество</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450" y="1557338"/>
            <a:ext cx="6697663" cy="2584450"/>
          </a:xfrm>
          <a:prstGeom prst="rect">
            <a:avLst/>
          </a:prstGeom>
          <a:noFill/>
        </p:spPr>
        <p:txBody>
          <a:bodyPr>
            <a:spAutoFit/>
          </a:bodyPr>
          <a:lstStyle/>
          <a:p>
            <a:pPr algn="ctr" eaLnBrk="1" fontAlgn="auto" hangingPunct="1">
              <a:spcBef>
                <a:spcPts val="0"/>
              </a:spcBef>
              <a:spcAft>
                <a:spcPts val="0"/>
              </a:spcAft>
              <a:defRPr/>
            </a:pPr>
            <a:r>
              <a:rPr lang="ru-RU" sz="5400" dirty="0">
                <a:solidFill>
                  <a:schemeClr val="accent3">
                    <a:lumMod val="50000"/>
                  </a:schemeClr>
                </a:solidFill>
                <a:latin typeface="+mn-lt"/>
                <a:cs typeface="+mn-cs"/>
              </a:rPr>
              <a:t>Какие картины Василия Сурикова вам известны?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eaLnBrk="1" hangingPunct="1"/>
            <a:r>
              <a:rPr lang="ru-RU" altLang="ru-RU" sz="2800" b="1" smtClean="0"/>
              <a:t>Картины Сурикова - это целая поэма о борьбе и страданиях, героизме и трагических испытаниях русского человека.</a:t>
            </a:r>
          </a:p>
        </p:txBody>
      </p:sp>
      <p:sp>
        <p:nvSpPr>
          <p:cNvPr id="12291" name="Содержимое 2"/>
          <p:cNvSpPr>
            <a:spLocks noGrp="1"/>
          </p:cNvSpPr>
          <p:nvPr>
            <p:ph idx="1"/>
          </p:nvPr>
        </p:nvSpPr>
        <p:spPr>
          <a:xfrm>
            <a:off x="428625" y="1857375"/>
            <a:ext cx="8229600" cy="4389438"/>
          </a:xfrm>
        </p:spPr>
        <p:txBody>
          <a:bodyPr/>
          <a:lstStyle/>
          <a:p>
            <a:pPr eaLnBrk="1" hangingPunct="1">
              <a:buFont typeface="Arial" charset="0"/>
              <a:buNone/>
            </a:pPr>
            <a:r>
              <a:rPr lang="ru-RU" altLang="ru-RU" smtClean="0"/>
              <a:t>	</a:t>
            </a:r>
          </a:p>
          <a:p>
            <a:pPr eaLnBrk="1" hangingPunct="1">
              <a:buFont typeface="Arial" charset="0"/>
              <a:buNone/>
            </a:pPr>
            <a:endParaRPr lang="ru-RU" altLang="ru-RU" smtClean="0"/>
          </a:p>
          <a:p>
            <a:pPr eaLnBrk="1" hangingPunct="1">
              <a:buFont typeface="Arial" charset="0"/>
              <a:buNone/>
            </a:pPr>
            <a:endParaRPr lang="ru-RU" altLang="ru-RU" smtClean="0"/>
          </a:p>
          <a:p>
            <a:pPr eaLnBrk="1" hangingPunct="1">
              <a:buFont typeface="Arial" charset="0"/>
              <a:buNone/>
            </a:pPr>
            <a:endParaRPr lang="ru-RU" altLang="ru-RU" smtClean="0"/>
          </a:p>
        </p:txBody>
      </p:sp>
      <p:pic>
        <p:nvPicPr>
          <p:cNvPr id="8" name="Рисунок 7" descr="C:\Documents and Settings\Любашка\Мои документы\Валентина\уроки рисования\7 класс\7-16\меншиков в березове.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4429125"/>
            <a:ext cx="22145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Файл:Suvorov crossing the alp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552825"/>
            <a:ext cx="210661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Файл:Surikov Pokoreniye Sibiri Yermakom.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88" y="4357688"/>
            <a:ext cx="404018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Файл:Surikov1906.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738313"/>
            <a:ext cx="40005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Прямоугольник 11"/>
          <p:cNvSpPr>
            <a:spLocks noChangeArrowheads="1"/>
          </p:cNvSpPr>
          <p:nvPr/>
        </p:nvSpPr>
        <p:spPr bwMode="auto">
          <a:xfrm>
            <a:off x="3714750" y="4071938"/>
            <a:ext cx="297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 </a:t>
            </a:r>
            <a:r>
              <a:rPr lang="ru-RU" altLang="ru-RU" sz="1800" i="1">
                <a:solidFill>
                  <a:schemeClr val="bg1"/>
                </a:solidFill>
              </a:rPr>
              <a:t>«Утро стрелецкой казни»</a:t>
            </a:r>
          </a:p>
        </p:txBody>
      </p:sp>
      <p:sp>
        <p:nvSpPr>
          <p:cNvPr id="13" name="Прямоугольник 12"/>
          <p:cNvSpPr>
            <a:spLocks noChangeArrowheads="1"/>
          </p:cNvSpPr>
          <p:nvPr/>
        </p:nvSpPr>
        <p:spPr bwMode="auto">
          <a:xfrm>
            <a:off x="4356100" y="5949950"/>
            <a:ext cx="2338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600" i="1">
                <a:solidFill>
                  <a:srgbClr val="FFFF00"/>
                </a:solidFill>
              </a:rPr>
              <a:t>«Меншиков в Березове»</a:t>
            </a:r>
          </a:p>
        </p:txBody>
      </p:sp>
      <p:sp>
        <p:nvSpPr>
          <p:cNvPr id="16" name="Прямоугольник 15"/>
          <p:cNvSpPr>
            <a:spLocks noChangeArrowheads="1"/>
          </p:cNvSpPr>
          <p:nvPr/>
        </p:nvSpPr>
        <p:spPr bwMode="auto">
          <a:xfrm>
            <a:off x="642938" y="5857875"/>
            <a:ext cx="333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i="1">
                <a:solidFill>
                  <a:srgbClr val="FFFF00"/>
                </a:solidFill>
              </a:rPr>
              <a:t>«Покорение Сибири Ермаком»</a:t>
            </a:r>
          </a:p>
        </p:txBody>
      </p:sp>
      <p:sp>
        <p:nvSpPr>
          <p:cNvPr id="17" name="Прямоугольник 16"/>
          <p:cNvSpPr>
            <a:spLocks noChangeArrowheads="1"/>
          </p:cNvSpPr>
          <p:nvPr/>
        </p:nvSpPr>
        <p:spPr bwMode="auto">
          <a:xfrm>
            <a:off x="6813550" y="5732463"/>
            <a:ext cx="2330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600" i="1">
                <a:solidFill>
                  <a:srgbClr val="FFFF00"/>
                </a:solidFill>
              </a:rPr>
              <a:t>«Переход </a:t>
            </a:r>
          </a:p>
          <a:p>
            <a:pPr eaLnBrk="1" hangingPunct="1">
              <a:spcBef>
                <a:spcPct val="0"/>
              </a:spcBef>
              <a:buFontTx/>
              <a:buNone/>
            </a:pPr>
            <a:r>
              <a:rPr lang="ru-RU" altLang="ru-RU" sz="1600" i="1">
                <a:solidFill>
                  <a:srgbClr val="FFFF00"/>
                </a:solidFill>
              </a:rPr>
              <a:t>Суворова через Альпы»</a:t>
            </a:r>
          </a:p>
        </p:txBody>
      </p:sp>
      <p:pic>
        <p:nvPicPr>
          <p:cNvPr id="12300" name="Рисунок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4138" y="1344613"/>
            <a:ext cx="38512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9" descr="https://sun9-24.userapi.com/impg/I26Hyncw7k6uJ6kQ9DDGP3QZSEbCrVJhTN1Ugg/110XuhTxCMk.jpg?size=604x361&amp;quality=96&amp;sign=df1d8faa56a4567ff1766e3a89fdfc89&amp;type=albu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9900" y="2528888"/>
            <a:ext cx="36337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a:spLocks noChangeArrowheads="1"/>
          </p:cNvSpPr>
          <p:nvPr/>
        </p:nvSpPr>
        <p:spPr bwMode="auto">
          <a:xfrm>
            <a:off x="387350" y="1857375"/>
            <a:ext cx="1925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i="1"/>
              <a:t>«Степан Разин»</a:t>
            </a:r>
          </a:p>
        </p:txBody>
      </p:sp>
      <p:sp>
        <p:nvSpPr>
          <p:cNvPr id="21" name="Прямоугольник 20"/>
          <p:cNvSpPr>
            <a:spLocks noChangeArrowheads="1"/>
          </p:cNvSpPr>
          <p:nvPr/>
        </p:nvSpPr>
        <p:spPr bwMode="auto">
          <a:xfrm>
            <a:off x="3429000" y="4214813"/>
            <a:ext cx="304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 </a:t>
            </a:r>
            <a:r>
              <a:rPr lang="ru-RU" altLang="ru-RU" sz="1800">
                <a:solidFill>
                  <a:srgbClr val="FFFF00"/>
                </a:solidFill>
              </a:rPr>
              <a:t>«</a:t>
            </a:r>
            <a:r>
              <a:rPr lang="ru-RU" altLang="ru-RU" sz="1800" i="1">
                <a:solidFill>
                  <a:srgbClr val="FFFF00"/>
                </a:solidFill>
              </a:rPr>
              <a:t>Утро стрелецкой казни»</a:t>
            </a:r>
          </a:p>
        </p:txBody>
      </p:sp>
      <p:pic>
        <p:nvPicPr>
          <p:cNvPr id="20" name="В искусстве и судьбе.wav">
            <a:hlinkClick r:id="" action="ppaction://media"/>
          </p:cNvPr>
          <p:cNvPicPr>
            <a:picLocks noRot="1" noChangeAspect="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831691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p:cNvSpPr>
            <a:spLocks noChangeArrowheads="1"/>
          </p:cNvSpPr>
          <p:nvPr/>
        </p:nvSpPr>
        <p:spPr bwMode="auto">
          <a:xfrm>
            <a:off x="5224463" y="1014413"/>
            <a:ext cx="2381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ru-RU" sz="1800" i="1" dirty="0" smtClean="0">
                <a:solidFill>
                  <a:schemeClr val="accent1">
                    <a:lumMod val="50000"/>
                  </a:schemeClr>
                </a:solidFill>
                <a:cs typeface="Arial" panose="020B0604020202020204" pitchFamily="34" charset="0"/>
              </a:rPr>
              <a:t>«Боярыня Морозова»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nodeType="afterGroup">
                            <p:stCondLst>
                              <p:cond delay="1"/>
                            </p:stCondLst>
                            <p:childTnLst>
                              <p:par>
                                <p:cTn id="8" presetID="1" presetClass="entr" presetSubtype="0" fill="hold" grpId="0"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nodeType="afterGroup">
                            <p:stCondLst>
                              <p:cond delay="501"/>
                            </p:stCondLst>
                            <p:childTnLst>
                              <p:par>
                                <p:cTn id="11" presetID="1" presetClass="entr" presetSubtype="0" fill="hold" nodeType="afterEffect">
                                  <p:stCondLst>
                                    <p:cond delay="0"/>
                                  </p:stCondLst>
                                  <p:childTnLst>
                                    <p:set>
                                      <p:cBhvr>
                                        <p:cTn id="12" dur="1" fill="hold">
                                          <p:stCondLst>
                                            <p:cond delay="499"/>
                                          </p:stCondLst>
                                        </p:cTn>
                                        <p:tgtEl>
                                          <p:spTgt spid="1033"/>
                                        </p:tgtEl>
                                        <p:attrNameLst>
                                          <p:attrName>style.visibility</p:attrName>
                                        </p:attrNameLst>
                                      </p:cBhvr>
                                      <p:to>
                                        <p:strVal val="visible"/>
                                      </p:to>
                                    </p:set>
                                  </p:childTnLst>
                                </p:cTn>
                              </p:par>
                            </p:childTnLst>
                          </p:cTn>
                        </p:par>
                        <p:par>
                          <p:cTn id="13" fill="hold" nodeType="afterGroup">
                            <p:stCondLst>
                              <p:cond delay="1001"/>
                            </p:stCondLst>
                            <p:childTnLst>
                              <p:par>
                                <p:cTn id="14" presetID="1" presetClass="entr" presetSubtype="0" fill="hold" grpId="0" nodeType="after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childTnLst>
                          </p:cTn>
                        </p:par>
                        <p:par>
                          <p:cTn id="16" fill="hold" nodeType="afterGroup">
                            <p:stCondLst>
                              <p:cond delay="1501"/>
                            </p:stCondLst>
                            <p:childTnLst>
                              <p:par>
                                <p:cTn id="17" presetID="1" presetClass="entr" presetSubtype="0" fill="hold" nodeType="afterEffect">
                                  <p:stCondLst>
                                    <p:cond delay="0"/>
                                  </p:stCondLst>
                                  <p:childTnLst>
                                    <p:set>
                                      <p:cBhvr>
                                        <p:cTn id="18" dur="1" fill="hold">
                                          <p:stCondLst>
                                            <p:cond delay="499"/>
                                          </p:stCondLst>
                                        </p:cTn>
                                        <p:tgtEl>
                                          <p:spTgt spid="1031"/>
                                        </p:tgtEl>
                                        <p:attrNameLst>
                                          <p:attrName>style.visibility</p:attrName>
                                        </p:attrNameLst>
                                      </p:cBhvr>
                                      <p:to>
                                        <p:strVal val="visible"/>
                                      </p:to>
                                    </p:set>
                                  </p:childTnLst>
                                </p:cTn>
                              </p:par>
                            </p:childTnLst>
                          </p:cTn>
                        </p:par>
                        <p:par>
                          <p:cTn id="19" fill="hold" nodeType="afterGroup">
                            <p:stCondLst>
                              <p:cond delay="2001"/>
                            </p:stCondLst>
                            <p:childTnLst>
                              <p:par>
                                <p:cTn id="20" presetID="1" presetClass="entr" presetSubtype="0" fill="hold" grpId="0" nodeType="afterEffect">
                                  <p:stCondLst>
                                    <p:cond delay="0"/>
                                  </p:stCondLst>
                                  <p:childTnLst>
                                    <p:set>
                                      <p:cBhvr>
                                        <p:cTn id="21" dur="1" fill="hold">
                                          <p:stCondLst>
                                            <p:cond delay="499"/>
                                          </p:stCondLst>
                                        </p:cTn>
                                        <p:tgtEl>
                                          <p:spTgt spid="16"/>
                                        </p:tgtEl>
                                        <p:attrNameLst>
                                          <p:attrName>style.visibility</p:attrName>
                                        </p:attrNameLst>
                                      </p:cBhvr>
                                      <p:to>
                                        <p:strVal val="visible"/>
                                      </p:to>
                                    </p:set>
                                  </p:childTnLst>
                                </p:cTn>
                              </p:par>
                            </p:childTnLst>
                          </p:cTn>
                        </p:par>
                        <p:par>
                          <p:cTn id="22" fill="hold" nodeType="afterGroup">
                            <p:stCondLst>
                              <p:cond delay="2501"/>
                            </p:stCondLst>
                            <p:childTnLst>
                              <p:par>
                                <p:cTn id="23" presetID="1" presetClass="entr" presetSubtype="0" fill="hold" nodeType="afterEffect">
                                  <p:stCondLst>
                                    <p:cond delay="0"/>
                                  </p:stCondLst>
                                  <p:childTnLst>
                                    <p:set>
                                      <p:cBhvr>
                                        <p:cTn id="24" dur="1" fill="hold">
                                          <p:stCondLst>
                                            <p:cond delay="499"/>
                                          </p:stCondLst>
                                        </p:cTn>
                                        <p:tgtEl>
                                          <p:spTgt spid="1029"/>
                                        </p:tgtEl>
                                        <p:attrNameLst>
                                          <p:attrName>style.visibility</p:attrName>
                                        </p:attrNameLst>
                                      </p:cBhvr>
                                      <p:to>
                                        <p:strVal val="visible"/>
                                      </p:to>
                                    </p:set>
                                  </p:childTnLst>
                                </p:cTn>
                              </p:par>
                            </p:childTnLst>
                          </p:cTn>
                        </p:par>
                        <p:par>
                          <p:cTn id="25" fill="hold" nodeType="afterGroup">
                            <p:stCondLst>
                              <p:cond delay="3001"/>
                            </p:stCondLst>
                            <p:childTnLst>
                              <p:par>
                                <p:cTn id="26" presetID="1" presetClass="entr" presetSubtype="0" fill="hold" grpId="0" nodeType="afterEffect">
                                  <p:stCondLst>
                                    <p:cond delay="0"/>
                                  </p:stCondLst>
                                  <p:childTnLst>
                                    <p:set>
                                      <p:cBhvr>
                                        <p:cTn id="27" dur="1" fill="hold">
                                          <p:stCondLst>
                                            <p:cond delay="499"/>
                                          </p:stCondLst>
                                        </p:cTn>
                                        <p:tgtEl>
                                          <p:spTgt spid="17"/>
                                        </p:tgtEl>
                                        <p:attrNameLst>
                                          <p:attrName>style.visibility</p:attrName>
                                        </p:attrNameLst>
                                      </p:cBhvr>
                                      <p:to>
                                        <p:strVal val="visible"/>
                                      </p:to>
                                    </p:set>
                                  </p:childTnLst>
                                </p:cTn>
                              </p:par>
                            </p:childTnLst>
                          </p:cTn>
                        </p:par>
                        <p:par>
                          <p:cTn id="28" fill="hold" nodeType="afterGroup">
                            <p:stCondLst>
                              <p:cond delay="3501"/>
                            </p:stCondLst>
                            <p:childTnLst>
                              <p:par>
                                <p:cTn id="29" presetID="1" presetClass="entr" presetSubtype="0" fill="hold" nodeType="after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par>
                          <p:cTn id="31" fill="hold" nodeType="afterGroup">
                            <p:stCondLst>
                              <p:cond delay="4001"/>
                            </p:stCondLst>
                            <p:childTnLst>
                              <p:par>
                                <p:cTn id="32" presetID="1" presetClass="entr" presetSubtype="0" fill="hold" grpId="0" nodeType="afterEffect">
                                  <p:stCondLst>
                                    <p:cond delay="0"/>
                                  </p:stCondLst>
                                  <p:childTnLst>
                                    <p:set>
                                      <p:cBhvr>
                                        <p:cTn id="33" dur="1" fill="hold">
                                          <p:stCondLst>
                                            <p:cond delay="499"/>
                                          </p:stCondLst>
                                        </p:cTn>
                                        <p:tgtEl>
                                          <p:spTgt spid="13"/>
                                        </p:tgtEl>
                                        <p:attrNameLst>
                                          <p:attrName>style.visibility</p:attrName>
                                        </p:attrNameLst>
                                      </p:cBhvr>
                                      <p:to>
                                        <p:strVal val="visible"/>
                                      </p:to>
                                    </p:set>
                                  </p:childTnLst>
                                </p:cTn>
                              </p:par>
                            </p:childTnLst>
                          </p:cTn>
                        </p:par>
                        <p:par>
                          <p:cTn id="34" fill="hold" nodeType="afterGroup">
                            <p:stCondLst>
                              <p:cond delay="4501"/>
                            </p:stCondLst>
                            <p:childTnLst>
                              <p:par>
                                <p:cTn id="35" presetID="1" presetClass="entr" presetSubtype="0" fill="hold" grpId="0" nodeType="afterEffect">
                                  <p:stCondLst>
                                    <p:cond delay="0"/>
                                  </p:stCondLst>
                                  <p:childTnLst>
                                    <p:set>
                                      <p:cBhvr>
                                        <p:cTn id="36" dur="1" fill="hold">
                                          <p:stCondLst>
                                            <p:cond delay="499"/>
                                          </p:stCondLst>
                                        </p:cTn>
                                        <p:tgtEl>
                                          <p:spTgt spid="21"/>
                                        </p:tgtEl>
                                        <p:attrNameLst>
                                          <p:attrName>style.visibility</p:attrName>
                                        </p:attrNameLst>
                                      </p:cBhvr>
                                      <p:to>
                                        <p:strVal val="visible"/>
                                      </p:to>
                                    </p:set>
                                  </p:childTnLst>
                                </p:cTn>
                              </p:par>
                            </p:childTnLst>
                          </p:cTn>
                        </p:par>
                        <p:par>
                          <p:cTn id="37" fill="hold" nodeType="afterGroup">
                            <p:stCondLst>
                              <p:cond delay="5001"/>
                            </p:stCondLst>
                            <p:childTnLst>
                              <p:par>
                                <p:cTn id="38" presetID="1" presetClass="entr" presetSubtype="0" fill="hold" grpId="0" nodeType="afterEffect">
                                  <p:stCondLst>
                                    <p:cond delay="0"/>
                                  </p:stCondLst>
                                  <p:childTnLst>
                                    <p:set>
                                      <p:cBhvr>
                                        <p:cTn id="39"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0"/>
                </p:tgtEl>
              </p:cMediaNode>
            </p:audio>
          </p:childTnLst>
        </p:cTn>
      </p:par>
    </p:tnLst>
    <p:bldLst>
      <p:bldP spid="2" grpId="0" autoUpdateAnimBg="0"/>
      <p:bldP spid="13" grpId="0" autoUpdateAnimBg="0"/>
      <p:bldP spid="16" grpId="0" autoUpdateAnimBg="0"/>
      <p:bldP spid="17" grpId="0" autoUpdateAnimBg="0"/>
      <p:bldP spid="18" grpId="0" autoUpdateAnimBg="0"/>
      <p:bldP spid="21" grpId="0" autoUpdateAnimBg="0"/>
      <p:bldP spid="2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468313" y="188913"/>
            <a:ext cx="838041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600"/>
              <a:t>     Василий Иванович Суриков родился 12 января (24 по новому стилю) 1848 года городе Красноярске  в казачьей семье . Тяга к рисованию проявилась у Сурикова с ранних лет. Мальчиком он вглядывался в окружающих: "как глаза расставлены", "как черты лица составляются", часами мог рассматривать старинные иконы , пытаясь передать увиденное на бумаге. В  21 год поступил в Академию художеств в Петербурге. </a:t>
            </a:r>
          </a:p>
          <a:p>
            <a:pPr eaLnBrk="1" hangingPunct="1">
              <a:spcBef>
                <a:spcPct val="0"/>
              </a:spcBef>
              <a:buFontTx/>
              <a:buNone/>
            </a:pPr>
            <a:r>
              <a:rPr lang="ru-RU" altLang="ru-RU" sz="1600"/>
              <a:t>          Суриков получил выгодный заказ на выполнение росписей для строящегося в Москве храма Христа Спасителя. Эта работа давала художнику материальную независимость. Переезд в Москву сыграл в судьбе художника решающую роль. По свидетельству самого Сурикова: "Началось здесь, в Москве, со мною что-то странное. Прежде всего почувствовал я себя здесь гораздо уютнее, чем в Петербурге. Было в Москве что-то гораздо больше напоминавшее мне Красноярск, особенно зимой…</a:t>
            </a:r>
          </a:p>
          <a:p>
            <a:pPr eaLnBrk="1" hangingPunct="1">
              <a:spcBef>
                <a:spcPct val="0"/>
              </a:spcBef>
              <a:buFontTx/>
              <a:buNone/>
            </a:pPr>
            <a:r>
              <a:rPr lang="ru-RU" altLang="ru-RU" sz="1600"/>
              <a:t>Но больше всего захватил меня Кремль с его стенами и башнями. Сам не знаю почему, но почувствовал я в них что-то удивительно мне близкое, точно давно и хорошо знакомое. Как только начинало темнеть, я ... отправлялся бродить по Москве и все больше к кремлевским стенам. Эти стены сделались любимым местом моих прогулок именно в сумерки. Спускавшаяся на землю темнота начинала скрадывать все очертания, все принимало какой-то незнакомый вид, и со мною стали твориться странные вещи. То вдруг покажется, что это не кусты растут около стены, а стоят какие-то люди в старинном русском одеянии, или почудится, что вот-вот из-за башни выйдут женщины в парчовых душегрейках ... Да так это ясно, что даже остановишься и ждешь: а вдруг и в самом деле выйдут...</a:t>
            </a:r>
          </a:p>
          <a:p>
            <a:pPr eaLnBrk="1" hangingPunct="1">
              <a:spcBef>
                <a:spcPct val="0"/>
              </a:spcBef>
              <a:buFontTx/>
              <a:buNone/>
            </a:pPr>
            <a:r>
              <a:rPr lang="ru-RU" altLang="ru-RU" sz="1600"/>
              <a:t>И вот однажды иду я по Красной площади, кругом ни души... И вдруг в воображении вспыхнула сцена стрелецкой казни, да так ясно, что даже сердце забилось. Почувствовал, что если напишу то, что мне представилось, то выйдет потрясающая картина".</a:t>
            </a:r>
          </a:p>
          <a:p>
            <a:pPr eaLnBrk="1" hangingPunct="1">
              <a:spcBef>
                <a:spcPct val="0"/>
              </a:spcBef>
              <a:buFontTx/>
              <a:buNone/>
            </a:pPr>
            <a:endParaRPr lang="ru-RU" altLang="ru-RU" sz="16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8888" y="2262188"/>
            <a:ext cx="6616700" cy="769937"/>
          </a:xfrm>
          <a:prstGeom prst="rect">
            <a:avLst/>
          </a:prstGeom>
        </p:spPr>
        <p:txBody>
          <a:bodyPr wrap="none">
            <a:spAutoFit/>
          </a:bodyPr>
          <a:lstStyle/>
          <a:p>
            <a:pPr eaLnBrk="1" fontAlgn="auto" hangingPunct="1">
              <a:spcBef>
                <a:spcPts val="0"/>
              </a:spcBef>
              <a:spcAft>
                <a:spcPts val="0"/>
              </a:spcAft>
              <a:defRPr/>
            </a:pPr>
            <a:r>
              <a:rPr lang="ru-RU" sz="4400" dirty="0">
                <a:solidFill>
                  <a:schemeClr val="accent3">
                    <a:lumMod val="50000"/>
                  </a:schemeClr>
                </a:solidFill>
                <a:latin typeface="+mn-lt"/>
                <a:cs typeface="+mn-cs"/>
              </a:rPr>
              <a:t>«</a:t>
            </a:r>
            <a:r>
              <a:rPr lang="ru-RU" sz="4400" i="1" dirty="0">
                <a:solidFill>
                  <a:schemeClr val="accent3">
                    <a:lumMod val="50000"/>
                  </a:schemeClr>
                </a:solidFill>
                <a:latin typeface="+mn-lt"/>
                <a:cs typeface="+mn-cs"/>
              </a:rPr>
              <a:t>Утро стрелецкой казни»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288" y="404813"/>
            <a:ext cx="4032250" cy="5324475"/>
          </a:xfrm>
          <a:prstGeom prst="rect">
            <a:avLst/>
          </a:prstGeom>
        </p:spPr>
        <p:txBody>
          <a:bodyPr>
            <a:spAutoFit/>
          </a:bodyPr>
          <a:lstStyle/>
          <a:p>
            <a:pPr eaLnBrk="1" fontAlgn="auto" hangingPunct="1">
              <a:spcBef>
                <a:spcPts val="0"/>
              </a:spcBef>
              <a:spcAft>
                <a:spcPts val="0"/>
              </a:spcAft>
              <a:defRPr/>
            </a:pPr>
            <a:r>
              <a:rPr lang="ru-RU" sz="2000" dirty="0">
                <a:solidFill>
                  <a:schemeClr val="accent2">
                    <a:lumMod val="50000"/>
                  </a:schemeClr>
                </a:solidFill>
                <a:latin typeface="+mn-lt"/>
                <a:cs typeface="+mn-cs"/>
              </a:rPr>
              <a:t>...Конец XVII в. в России - сложное, время. </a:t>
            </a:r>
          </a:p>
          <a:p>
            <a:pPr eaLnBrk="1" fontAlgn="auto" hangingPunct="1">
              <a:spcBef>
                <a:spcPts val="0"/>
              </a:spcBef>
              <a:spcAft>
                <a:spcPts val="0"/>
              </a:spcAft>
              <a:defRPr/>
            </a:pPr>
            <a:r>
              <a:rPr lang="ru-RU" sz="2000" dirty="0">
                <a:solidFill>
                  <a:schemeClr val="accent2">
                    <a:lumMod val="50000"/>
                  </a:schemeClr>
                </a:solidFill>
                <a:latin typeface="+mn-lt"/>
                <a:cs typeface="+mn-cs"/>
              </a:rPr>
              <a:t>Московское восстание 1682 г., стрелецкое восстание 1698 г. и жестокая расправа над их участниками стали трагической страницей русской истории. Стрельцы - старое допетровское войско, которое Петр заменил другой армией. Царевна Софья-сестра Петра, мечтавшая о  власти, чувствуя недовольство  стрельцов, возглавила мятеж. Их бунт расценивался как скрытый поединок между царевной Софьей и </a:t>
            </a:r>
            <a:r>
              <a:rPr lang="ru-RU" sz="2000" dirty="0" err="1">
                <a:solidFill>
                  <a:schemeClr val="accent2">
                    <a:lumMod val="50000"/>
                  </a:schemeClr>
                </a:solidFill>
                <a:latin typeface="+mn-lt"/>
                <a:cs typeface="+mn-cs"/>
              </a:rPr>
              <a:t>ПетромI</a:t>
            </a:r>
            <a:r>
              <a:rPr lang="ru-RU" sz="2000" dirty="0">
                <a:solidFill>
                  <a:schemeClr val="accent2">
                    <a:lumMod val="50000"/>
                  </a:schemeClr>
                </a:solidFill>
                <a:latin typeface="+mn-lt"/>
                <a:cs typeface="+mn-cs"/>
              </a:rPr>
              <a:t>, который обернулся казнью более 1000 стрельцов. </a:t>
            </a:r>
          </a:p>
        </p:txBody>
      </p:sp>
      <p:pic>
        <p:nvPicPr>
          <p:cNvPr id="2050" name="Picture 2" descr="http://img-fotki.yandex.ru/get/5606/bobirev.94/0_57ef7_8fa05fa7_XL"/>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572000" y="116632"/>
            <a:ext cx="4503812" cy="663820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6388" name="Прямоугольник 2"/>
          <p:cNvSpPr>
            <a:spLocks noChangeArrowheads="1"/>
          </p:cNvSpPr>
          <p:nvPr/>
        </p:nvSpPr>
        <p:spPr bwMode="auto">
          <a:xfrm>
            <a:off x="250825" y="6318250"/>
            <a:ext cx="5761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ru-RU" sz="1800" dirty="0" smtClean="0">
                <a:cs typeface="Arial" panose="020B0604020202020204" pitchFamily="34" charset="0"/>
              </a:rPr>
              <a:t>И.Е. Репин. Царевна Софья в Новодевичье</a:t>
            </a:r>
            <a:r>
              <a:rPr lang="ru-RU" sz="1800" dirty="0" smtClean="0">
                <a:solidFill>
                  <a:schemeClr val="bg1">
                    <a:lumMod val="65000"/>
                  </a:schemeClr>
                </a:solidFill>
                <a:cs typeface="Arial" panose="020B0604020202020204" pitchFamily="34" charset="0"/>
              </a:rPr>
              <a:t>м монастыре</a:t>
            </a:r>
            <a:r>
              <a:rPr lang="ru-RU" sz="1800" dirty="0" smtClean="0">
                <a:cs typeface="Arial" panose="020B0604020202020204" pitchFamily="34"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8175" y="1196975"/>
            <a:ext cx="5040313" cy="3416300"/>
          </a:xfrm>
          <a:prstGeom prst="rect">
            <a:avLst/>
          </a:prstGeom>
        </p:spPr>
        <p:txBody>
          <a:bodyPr>
            <a:spAutoFit/>
          </a:bodyPr>
          <a:lstStyle/>
          <a:p>
            <a:pPr algn="ctr" eaLnBrk="1" fontAlgn="auto" hangingPunct="1">
              <a:spcBef>
                <a:spcPts val="0"/>
              </a:spcBef>
              <a:spcAft>
                <a:spcPts val="0"/>
              </a:spcAft>
              <a:defRPr/>
            </a:pPr>
            <a:r>
              <a:rPr lang="ru-RU" sz="2400" dirty="0">
                <a:solidFill>
                  <a:schemeClr val="accent2">
                    <a:lumMod val="50000"/>
                  </a:schemeClr>
                </a:solidFill>
                <a:latin typeface="+mn-lt"/>
                <a:cs typeface="+mn-cs"/>
              </a:rPr>
              <a:t>Суриков изобразил место казни - Красную площадь около Лобного места. В глубине в утреннем  тумане высится громада Василия Блаженного. На площади стоят телеги, на них в белых рубахах - приговоренные к смерти стрельцы с зажженными свечами в руках и около каждого - матери, жены, дети.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rufact.org/media/attachments/wakawaka_wikipage/68/Surikov_strelt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15425"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7950" y="169863"/>
            <a:ext cx="5184775" cy="955675"/>
          </a:xfrm>
          <a:prstGeom prst="rect">
            <a:avLst/>
          </a:prstGeom>
        </p:spPr>
        <p:txBody>
          <a:bodyPr>
            <a:spAutoFit/>
          </a:bodyPr>
          <a:lstStyle/>
          <a:p>
            <a:pPr eaLnBrk="1" fontAlgn="auto" hangingPunct="1">
              <a:spcBef>
                <a:spcPts val="0"/>
              </a:spcBef>
              <a:spcAft>
                <a:spcPts val="0"/>
              </a:spcAft>
              <a:defRPr/>
            </a:pPr>
            <a:r>
              <a:rPr lang="ru-RU" sz="1400" dirty="0">
                <a:solidFill>
                  <a:schemeClr val="bg1">
                    <a:lumMod val="75000"/>
                  </a:schemeClr>
                </a:solidFill>
                <a:latin typeface="+mn-lt"/>
                <a:cs typeface="+mn-cs"/>
              </a:rPr>
              <a:t>Тревожный пейзаж холодного утра пронизан ожиданием трагедии. Огромная народная толпа заполнила площадь. Скоро начнется казнь. Суриков тонко передает душевное состояние приговоренных к смерти и свидетелей казни.</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7188" y="285750"/>
            <a:ext cx="8607425" cy="2586038"/>
          </a:xfrm>
          <a:prstGeom prst="rect">
            <a:avLst/>
          </a:prstGeom>
          <a:noFill/>
        </p:spPr>
        <p:txBody>
          <a:bodyPr>
            <a:spAutoFit/>
          </a:bodyPr>
          <a:lstStyle/>
          <a:p>
            <a:pPr eaLnBrk="1" fontAlgn="auto" hangingPunct="1">
              <a:spcBef>
                <a:spcPts val="0"/>
              </a:spcBef>
              <a:spcAft>
                <a:spcPts val="0"/>
              </a:spcAft>
              <a:defRPr/>
            </a:pPr>
            <a:r>
              <a:rPr lang="ru-RU" dirty="0">
                <a:latin typeface="+mn-lt"/>
                <a:cs typeface="+mn-cs"/>
              </a:rPr>
              <a:t>В центре картины - стрелец, стоящий на телеге. Он прощается с народом, низко кланяясь ему по старинному русскому обычаю.</a:t>
            </a:r>
          </a:p>
          <a:p>
            <a:pPr eaLnBrk="1" fontAlgn="auto" hangingPunct="1">
              <a:spcBef>
                <a:spcPts val="0"/>
              </a:spcBef>
              <a:spcAft>
                <a:spcPts val="0"/>
              </a:spcAft>
              <a:defRPr/>
            </a:pPr>
            <a:r>
              <a:rPr lang="ru-RU" dirty="0">
                <a:latin typeface="+mn-lt"/>
                <a:cs typeface="+mn-cs"/>
              </a:rPr>
              <a:t>			</a:t>
            </a:r>
          </a:p>
          <a:p>
            <a:pPr eaLnBrk="1" fontAlgn="auto" hangingPunct="1">
              <a:spcBef>
                <a:spcPts val="0"/>
              </a:spcBef>
              <a:spcAft>
                <a:spcPts val="0"/>
              </a:spcAft>
              <a:defRPr/>
            </a:pPr>
            <a:endParaRPr lang="ru-RU" dirty="0">
              <a:latin typeface="+mn-lt"/>
              <a:cs typeface="+mn-cs"/>
            </a:endParaRPr>
          </a:p>
          <a:p>
            <a:pPr eaLnBrk="1" fontAlgn="auto" hangingPunct="1">
              <a:spcBef>
                <a:spcPts val="0"/>
              </a:spcBef>
              <a:spcAft>
                <a:spcPts val="0"/>
              </a:spcAft>
              <a:defRPr/>
            </a:pPr>
            <a:endParaRPr lang="ru-RU" dirty="0">
              <a:latin typeface="+mn-lt"/>
              <a:cs typeface="+mn-cs"/>
            </a:endParaRPr>
          </a:p>
          <a:p>
            <a:pPr eaLnBrk="1" fontAlgn="auto" hangingPunct="1">
              <a:spcBef>
                <a:spcPts val="0"/>
              </a:spcBef>
              <a:spcAft>
                <a:spcPts val="0"/>
              </a:spcAft>
              <a:defRPr/>
            </a:pPr>
            <a:endParaRPr lang="ru-RU" dirty="0">
              <a:latin typeface="+mn-lt"/>
              <a:cs typeface="+mn-cs"/>
            </a:endParaRPr>
          </a:p>
          <a:p>
            <a:pPr eaLnBrk="1" fontAlgn="auto" hangingPunct="1">
              <a:spcBef>
                <a:spcPts val="0"/>
              </a:spcBef>
              <a:spcAft>
                <a:spcPts val="0"/>
              </a:spcAft>
              <a:defRPr/>
            </a:pPr>
            <a:endParaRPr lang="ru-RU" dirty="0">
              <a:latin typeface="+mn-lt"/>
              <a:cs typeface="+mn-cs"/>
            </a:endParaRPr>
          </a:p>
          <a:p>
            <a:pPr marL="285750" indent="-285750" eaLnBrk="1" fontAlgn="auto" hangingPunct="1">
              <a:spcBef>
                <a:spcPts val="0"/>
              </a:spcBef>
              <a:spcAft>
                <a:spcPts val="0"/>
              </a:spcAft>
              <a:buFont typeface="Arial" pitchFamily="34" charset="0"/>
              <a:buChar char="•"/>
              <a:defRPr/>
            </a:pPr>
            <a:r>
              <a:rPr lang="ru-RU" dirty="0">
                <a:latin typeface="+mn-lt"/>
                <a:cs typeface="+mn-cs"/>
              </a:rPr>
              <a:t> </a:t>
            </a:r>
          </a:p>
          <a:p>
            <a:pPr eaLnBrk="1" fontAlgn="auto" hangingPunct="1">
              <a:spcBef>
                <a:spcPts val="0"/>
              </a:spcBef>
              <a:spcAft>
                <a:spcPts val="0"/>
              </a:spcAft>
              <a:defRPr/>
            </a:pPr>
            <a:endParaRPr lang="ru-RU" dirty="0">
              <a:latin typeface="+mn-lt"/>
              <a:cs typeface="+mn-cs"/>
            </a:endParaRPr>
          </a:p>
        </p:txBody>
      </p:sp>
      <p:pic>
        <p:nvPicPr>
          <p:cNvPr id="18435" name="Picture 2" descr="http://pics.livejournal.com/pro100_mica/pic/00bzx2a2/s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341438"/>
            <a:ext cx="3619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Прямоугольник 5"/>
          <p:cNvSpPr>
            <a:spLocks noChangeArrowheads="1"/>
          </p:cNvSpPr>
          <p:nvPr/>
        </p:nvSpPr>
        <p:spPr bwMode="auto">
          <a:xfrm>
            <a:off x="250825" y="6103938"/>
            <a:ext cx="813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Погружен в горькие и гневные размышления чернобородый стрелец. Этот человек не сломлен. В нем нет ни страха, ни смирения. </a:t>
            </a:r>
          </a:p>
        </p:txBody>
      </p:sp>
      <p:pic>
        <p:nvPicPr>
          <p:cNvPr id="18437" name="Picture 2" descr="http://pics.livejournal.com/pro100_mica/pic/00bzsy1g/s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981075"/>
            <a:ext cx="40227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rufact.org/media/attachments/wakawaka_wikipage/68/Surikov_strelt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15425"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688" y="0"/>
            <a:ext cx="9145588" cy="646113"/>
          </a:xfrm>
          <a:prstGeom prst="rect">
            <a:avLst/>
          </a:prstGeom>
          <a:solidFill>
            <a:schemeClr val="bg1">
              <a:lumMod val="85000"/>
            </a:schemeClr>
          </a:solidFill>
        </p:spPr>
        <p:txBody>
          <a:bodyPr>
            <a:spAutoFit/>
          </a:bodyPr>
          <a:lstStyle/>
          <a:p>
            <a:pPr eaLnBrk="1" fontAlgn="auto" hangingPunct="1">
              <a:spcBef>
                <a:spcPts val="0"/>
              </a:spcBef>
              <a:spcAft>
                <a:spcPts val="0"/>
              </a:spcAft>
              <a:defRPr/>
            </a:pPr>
            <a:r>
              <a:rPr lang="ru-RU" dirty="0">
                <a:latin typeface="+mn-lt"/>
                <a:cs typeface="+mn-cs"/>
              </a:rPr>
              <a:t>Взгляды 2-х людей образуют диагональ, проходящую почти через всю картину. Найдите этих людей.</a:t>
            </a:r>
          </a:p>
        </p:txBody>
      </p:sp>
      <p:cxnSp>
        <p:nvCxnSpPr>
          <p:cNvPr id="5" name="Прямая соединительная линия 4"/>
          <p:cNvCxnSpPr/>
          <p:nvPr/>
        </p:nvCxnSpPr>
        <p:spPr>
          <a:xfrm flipV="1">
            <a:off x="1979613" y="2522538"/>
            <a:ext cx="5400675" cy="576262"/>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pics.livejournal.com/pro100_mica/pic/00bzypp2/s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309688"/>
            <a:ext cx="41783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http://pics.livejournal.com/pro100_mica/pic/00c006qg/s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9392"/>
            <a:ext cx="3779912" cy="587200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48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60350"/>
            <a:ext cx="4608513"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01833" y="3718109"/>
            <a:ext cx="4317178" cy="2554545"/>
          </a:xfrm>
          <a:prstGeom prst="rect">
            <a:avLst/>
          </a:prstGeom>
          <a:solidFill>
            <a:schemeClr val="bg2"/>
          </a:solidFill>
          <a:effectLst>
            <a:softEdge rad="317500"/>
          </a:effectLst>
        </p:spPr>
        <p:txBody>
          <a:bodyPr>
            <a:spAutoFit/>
          </a:bodyPr>
          <a:lstStyle/>
          <a:p>
            <a:pPr eaLnBrk="1" fontAlgn="auto" hangingPunct="1">
              <a:spcBef>
                <a:spcPts val="0"/>
              </a:spcBef>
              <a:spcAft>
                <a:spcPts val="0"/>
              </a:spcAft>
              <a:defRPr/>
            </a:pPr>
            <a:r>
              <a:rPr lang="ru-RU" sz="1600" dirty="0">
                <a:latin typeface="+mn-lt"/>
                <a:cs typeface="+mn-cs"/>
              </a:rPr>
              <a:t>«Рыжий </a:t>
            </a:r>
          </a:p>
          <a:p>
            <a:pPr eaLnBrk="1" fontAlgn="auto" hangingPunct="1">
              <a:spcBef>
                <a:spcPts val="0"/>
              </a:spcBef>
              <a:spcAft>
                <a:spcPts val="0"/>
              </a:spcAft>
              <a:defRPr/>
            </a:pPr>
            <a:r>
              <a:rPr lang="ru-RU" sz="1600" dirty="0">
                <a:latin typeface="+mn-lt"/>
                <a:cs typeface="+mn-cs"/>
              </a:rPr>
              <a:t>стрелец - это могильщик, на кладбище я его увидел, - рассказывал художник, - злой, непокорный тип». С ненавистью и внутренней </a:t>
            </a:r>
          </a:p>
          <a:p>
            <a:pPr eaLnBrk="1" fontAlgn="auto" hangingPunct="1">
              <a:spcBef>
                <a:spcPts val="0"/>
              </a:spcBef>
              <a:spcAft>
                <a:spcPts val="0"/>
              </a:spcAft>
              <a:defRPr/>
            </a:pPr>
            <a:r>
              <a:rPr lang="ru-RU" sz="1600" dirty="0">
                <a:latin typeface="+mn-lt"/>
                <a:cs typeface="+mn-cs"/>
              </a:rPr>
              <a:t>убежденностью смотрит рыжий </a:t>
            </a:r>
          </a:p>
          <a:p>
            <a:pPr eaLnBrk="1" fontAlgn="auto" hangingPunct="1">
              <a:spcBef>
                <a:spcPts val="0"/>
              </a:spcBef>
              <a:spcAft>
                <a:spcPts val="0"/>
              </a:spcAft>
              <a:defRPr/>
            </a:pPr>
            <a:r>
              <a:rPr lang="ru-RU" sz="1600" dirty="0">
                <a:latin typeface="+mn-lt"/>
                <a:cs typeface="+mn-cs"/>
              </a:rPr>
              <a:t>стрелец на своего врага - царя, а </a:t>
            </a:r>
          </a:p>
          <a:p>
            <a:pPr eaLnBrk="1" fontAlgn="auto" hangingPunct="1">
              <a:spcBef>
                <a:spcPts val="0"/>
              </a:spcBef>
              <a:spcAft>
                <a:spcPts val="0"/>
              </a:spcAft>
              <a:defRPr/>
            </a:pPr>
            <a:r>
              <a:rPr lang="ru-RU" sz="1600" dirty="0">
                <a:latin typeface="+mn-lt"/>
                <a:cs typeface="+mn-cs"/>
              </a:rPr>
              <a:t>тот словно отвечает ему </a:t>
            </a:r>
          </a:p>
          <a:p>
            <a:pPr eaLnBrk="1" fontAlgn="auto" hangingPunct="1">
              <a:spcBef>
                <a:spcPts val="0"/>
              </a:spcBef>
              <a:spcAft>
                <a:spcPts val="0"/>
              </a:spcAft>
              <a:defRPr/>
            </a:pPr>
            <a:r>
              <a:rPr lang="ru-RU" sz="1600" dirty="0">
                <a:latin typeface="+mn-lt"/>
                <a:cs typeface="+mn-cs"/>
              </a:rPr>
              <a:t>остекленевшим от ярости взглядом. </a:t>
            </a:r>
          </a:p>
          <a:p>
            <a:pPr eaLnBrk="1" fontAlgn="auto" hangingPunct="1">
              <a:spcBef>
                <a:spcPts val="0"/>
              </a:spcBef>
              <a:spcAft>
                <a:spcPts val="0"/>
              </a:spcAft>
              <a:defRPr/>
            </a:pPr>
            <a:r>
              <a:rPr lang="ru-RU" sz="1600" dirty="0">
                <a:latin typeface="+mn-lt"/>
                <a:cs typeface="+mn-cs"/>
              </a:rPr>
              <a:t>В пересечении их взглядов – </a:t>
            </a:r>
          </a:p>
          <a:p>
            <a:pPr eaLnBrk="1" fontAlgn="auto" hangingPunct="1">
              <a:spcBef>
                <a:spcPts val="0"/>
              </a:spcBef>
              <a:spcAft>
                <a:spcPts val="0"/>
              </a:spcAft>
              <a:defRPr/>
            </a:pPr>
            <a:r>
              <a:rPr lang="ru-RU" sz="1600" dirty="0">
                <a:latin typeface="+mn-lt"/>
                <a:cs typeface="+mn-cs"/>
              </a:rPr>
              <a:t>непримиримость столкнувшихся сил. </a:t>
            </a:r>
            <a:r>
              <a:rPr lang="en-US" sz="1600" dirty="0">
                <a:latin typeface="+mn-lt"/>
                <a:cs typeface="+mn-cs"/>
              </a:rPr>
              <a:t>  </a:t>
            </a:r>
            <a:endParaRPr lang="ru-RU" sz="1600" dirty="0">
              <a:latin typeface="+mn-lt"/>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rtlCol="0">
            <a:noAutofit/>
          </a:bodyPr>
          <a:lstStyle/>
          <a:p>
            <a:pPr eaLnBrk="1" fontAlgn="auto" hangingPunct="1">
              <a:spcAft>
                <a:spcPts val="0"/>
              </a:spcAft>
              <a:defRPr/>
            </a:pPr>
            <a:r>
              <a:rPr lang="ru-RU" sz="5400" dirty="0" smtClean="0">
                <a:solidFill>
                  <a:schemeClr val="accent3">
                    <a:lumMod val="50000"/>
                  </a:schemeClr>
                </a:solidFill>
              </a:rPr>
              <a:t>Историческая тема в искусстве. </a:t>
            </a:r>
            <a:br>
              <a:rPr lang="ru-RU" sz="5400" dirty="0" smtClean="0">
                <a:solidFill>
                  <a:schemeClr val="accent3">
                    <a:lumMod val="50000"/>
                  </a:schemeClr>
                </a:solidFill>
              </a:rPr>
            </a:br>
            <a:r>
              <a:rPr lang="ru-RU" sz="5400" dirty="0" smtClean="0"/>
              <a:t> </a:t>
            </a:r>
            <a:r>
              <a:rPr lang="ru-RU" sz="5400" b="1" dirty="0" smtClean="0">
                <a:solidFill>
                  <a:schemeClr val="accent2">
                    <a:lumMod val="50000"/>
                  </a:schemeClr>
                </a:solidFill>
              </a:rPr>
              <a:t>Творчество </a:t>
            </a:r>
            <a:br>
              <a:rPr lang="ru-RU" sz="5400" b="1" dirty="0" smtClean="0">
                <a:solidFill>
                  <a:schemeClr val="accent2">
                    <a:lumMod val="50000"/>
                  </a:schemeClr>
                </a:solidFill>
              </a:rPr>
            </a:br>
            <a:r>
              <a:rPr lang="ru-RU" sz="5400" b="1" dirty="0" smtClean="0">
                <a:solidFill>
                  <a:schemeClr val="accent2">
                    <a:lumMod val="50000"/>
                  </a:schemeClr>
                </a:solidFill>
              </a:rPr>
              <a:t>Василия Ивановича Сурикова.</a:t>
            </a:r>
          </a:p>
        </p:txBody>
      </p:sp>
      <p:sp>
        <p:nvSpPr>
          <p:cNvPr id="3" name="TextBox 2"/>
          <p:cNvSpPr txBox="1"/>
          <p:nvPr/>
        </p:nvSpPr>
        <p:spPr>
          <a:xfrm>
            <a:off x="107950" y="5445125"/>
            <a:ext cx="3816350" cy="1477963"/>
          </a:xfrm>
          <a:prstGeom prst="rect">
            <a:avLst/>
          </a:prstGeom>
          <a:noFill/>
        </p:spPr>
        <p:txBody>
          <a:bodyPr>
            <a:spAutoFit/>
          </a:bodyPr>
          <a:lstStyle/>
          <a:p>
            <a:pPr>
              <a:defRPr/>
            </a:pPr>
            <a:r>
              <a:rPr lang="ru-RU" dirty="0">
                <a:solidFill>
                  <a:schemeClr val="accent3">
                    <a:lumMod val="75000"/>
                  </a:schemeClr>
                </a:solidFill>
                <a:cs typeface="Arial" panose="020B0604020202020204" pitchFamily="34" charset="0"/>
              </a:rPr>
              <a:t>Подготовила:</a:t>
            </a:r>
          </a:p>
          <a:p>
            <a:pPr>
              <a:defRPr/>
            </a:pPr>
            <a:r>
              <a:rPr lang="ru-RU" dirty="0">
                <a:solidFill>
                  <a:schemeClr val="accent3">
                    <a:lumMod val="75000"/>
                  </a:schemeClr>
                </a:solidFill>
                <a:cs typeface="Arial" panose="020B0604020202020204" pitchFamily="34" charset="0"/>
              </a:rPr>
              <a:t> Учитель ИЗО </a:t>
            </a:r>
          </a:p>
          <a:p>
            <a:pPr>
              <a:defRPr/>
            </a:pPr>
            <a:r>
              <a:rPr lang="ru-RU" dirty="0">
                <a:solidFill>
                  <a:schemeClr val="accent3">
                    <a:lumMod val="75000"/>
                  </a:schemeClr>
                </a:solidFill>
                <a:cs typeface="Arial" panose="020B0604020202020204" pitchFamily="34" charset="0"/>
              </a:rPr>
              <a:t>ОЧУ СОШ «Потенциал» </a:t>
            </a:r>
            <a:r>
              <a:rPr lang="ru-RU" dirty="0" err="1">
                <a:solidFill>
                  <a:schemeClr val="accent3">
                    <a:lumMod val="75000"/>
                  </a:schemeClr>
                </a:solidFill>
                <a:cs typeface="Arial" panose="020B0604020202020204" pitchFamily="34" charset="0"/>
              </a:rPr>
              <a:t>г.Москва</a:t>
            </a:r>
            <a:endParaRPr lang="ru-RU" dirty="0">
              <a:solidFill>
                <a:schemeClr val="accent3">
                  <a:lumMod val="75000"/>
                </a:schemeClr>
              </a:solidFill>
              <a:cs typeface="Arial" panose="020B0604020202020204" pitchFamily="34" charset="0"/>
            </a:endParaRPr>
          </a:p>
          <a:p>
            <a:pPr>
              <a:defRPr/>
            </a:pPr>
            <a:r>
              <a:rPr lang="ru-RU" dirty="0" err="1">
                <a:solidFill>
                  <a:schemeClr val="accent3">
                    <a:lumMod val="75000"/>
                  </a:schemeClr>
                </a:solidFill>
                <a:cs typeface="Arial" panose="020B0604020202020204" pitchFamily="34" charset="0"/>
              </a:rPr>
              <a:t>Болячина</a:t>
            </a:r>
            <a:r>
              <a:rPr lang="ru-RU" dirty="0">
                <a:solidFill>
                  <a:schemeClr val="accent3">
                    <a:lumMod val="75000"/>
                  </a:schemeClr>
                </a:solidFill>
                <a:cs typeface="Arial" panose="020B0604020202020204" pitchFamily="34" charset="0"/>
              </a:rPr>
              <a:t> М.Ю. </a:t>
            </a:r>
          </a:p>
          <a:p>
            <a:pPr>
              <a:defRPr/>
            </a:pPr>
            <a:endParaRPr lang="ru-RU" dirty="0">
              <a:solidFill>
                <a:schemeClr val="accent3">
                  <a:lumMod val="75000"/>
                </a:schemeClr>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187450" y="6021388"/>
            <a:ext cx="755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000"/>
              <a:t>    Великолепен портрет молодого Петра, с пламенем в глазах, переполненным гневом…</a:t>
            </a:r>
          </a:p>
          <a:p>
            <a:pPr eaLnBrk="1" hangingPunct="1">
              <a:spcBef>
                <a:spcPct val="0"/>
              </a:spcBef>
              <a:buFontTx/>
              <a:buNone/>
            </a:pPr>
            <a:endParaRPr lang="ru-RU" altLang="ru-RU" sz="2000"/>
          </a:p>
        </p:txBody>
      </p:sp>
      <p:pic>
        <p:nvPicPr>
          <p:cNvPr id="10242" name="Picture 2" descr="http://www.anaharsis.ru/semiot/art_m/image/Surik02/s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23728" y="404664"/>
            <a:ext cx="4824536" cy="55097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naharsis.ru/semiot/art_m/image/Surik02/s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20444" y="76796"/>
            <a:ext cx="4392488" cy="633670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1209675" y="836613"/>
            <a:ext cx="20637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t>Иностранцы, пришедшие смотреть казнь, сочувствуют стрельцам, радуются  этой казни или…?</a:t>
            </a:r>
          </a:p>
        </p:txBody>
      </p:sp>
      <p:sp>
        <p:nvSpPr>
          <p:cNvPr id="3" name="TextBox 2"/>
          <p:cNvSpPr txBox="1">
            <a:spLocks noChangeArrowheads="1"/>
          </p:cNvSpPr>
          <p:nvPr/>
        </p:nvSpPr>
        <p:spPr bwMode="auto">
          <a:xfrm>
            <a:off x="323850" y="5213350"/>
            <a:ext cx="4110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t>Смотрят с любопытством, с некоторой отстраненностью от страшного события.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rufact.org/media/attachments/wakawaka_wikipage/68/Surikov_strelt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15425"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75" y="0"/>
            <a:ext cx="5472113" cy="646113"/>
          </a:xfrm>
          <a:prstGeom prst="rect">
            <a:avLst/>
          </a:prstGeom>
          <a:solidFill>
            <a:schemeClr val="bg1">
              <a:lumMod val="85000"/>
            </a:schemeClr>
          </a:solidFill>
        </p:spPr>
        <p:txBody>
          <a:bodyPr>
            <a:spAutoFit/>
          </a:bodyPr>
          <a:lstStyle/>
          <a:p>
            <a:pPr eaLnBrk="1" fontAlgn="auto" hangingPunct="1">
              <a:spcBef>
                <a:spcPts val="0"/>
              </a:spcBef>
              <a:spcAft>
                <a:spcPts val="0"/>
              </a:spcAft>
              <a:defRPr/>
            </a:pPr>
            <a:r>
              <a:rPr lang="ru-RU" dirty="0">
                <a:latin typeface="+mn-lt"/>
                <a:cs typeface="+mn-cs"/>
              </a:rPr>
              <a:t>В картине есть стрелец ,которого, кажется, не волнует скорая смерть. Найдите его.</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rufact.org/media/attachments/wakawaka_wikipage/68/Surikov_streltsi.jpg"/>
          <p:cNvPicPr>
            <a:picLocks noChangeAspect="1" noChangeArrowheads="1"/>
          </p:cNvPicPr>
          <p:nvPr/>
        </p:nvPicPr>
        <p:blipFill>
          <a:blip r:embed="rId2">
            <a:extLst>
              <a:ext uri="{28A0092B-C50C-407E-A947-70E740481C1C}">
                <a14:useLocalDpi xmlns:a14="http://schemas.microsoft.com/office/drawing/2010/main" val="0"/>
              </a:ext>
            </a:extLst>
          </a:blip>
          <a:srcRect l="-249821" b="-65662"/>
          <a:stretch>
            <a:fillRect/>
          </a:stretch>
        </p:blipFill>
        <p:spPr bwMode="auto">
          <a:xfrm>
            <a:off x="-11701463" y="0"/>
            <a:ext cx="21015326" cy="156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79388" y="476250"/>
            <a:ext cx="3097212"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800"/>
              <a:t>Хотя мы не видим выражения его лица, художнику удалось показать бесстрашие перед лицом смерти через позу, небрежно накинутый синий кафтан, беспечно свисающую серьгу в ухе.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c.pics.livejournal.com/pro100_mica/12814609/2380158/2380158_6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5888"/>
            <a:ext cx="6113462"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p:cNvSpPr txBox="1">
            <a:spLocks noChangeArrowheads="1"/>
          </p:cNvSpPr>
          <p:nvPr/>
        </p:nvSpPr>
        <p:spPr bwMode="auto">
          <a:xfrm>
            <a:off x="26988" y="333375"/>
            <a:ext cx="26638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800"/>
              <a:t>Лица этой женщины мы тоже не видим, но легко можем понять что она испытывает…</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013" y="2287588"/>
            <a:ext cx="5688012" cy="708025"/>
          </a:xfrm>
          <a:prstGeom prst="rect">
            <a:avLst/>
          </a:prstGeom>
          <a:noFill/>
        </p:spPr>
        <p:txBody>
          <a:bodyPr>
            <a:spAutoFit/>
          </a:bodyPr>
          <a:lstStyle/>
          <a:p>
            <a:pPr algn="ctr" eaLnBrk="1" fontAlgn="auto" hangingPunct="1">
              <a:spcBef>
                <a:spcPts val="0"/>
              </a:spcBef>
              <a:spcAft>
                <a:spcPts val="0"/>
              </a:spcAft>
              <a:defRPr/>
            </a:pPr>
            <a:r>
              <a:rPr lang="ru-RU" sz="4000" dirty="0">
                <a:solidFill>
                  <a:schemeClr val="accent2">
                    <a:lumMod val="50000"/>
                  </a:schemeClr>
                </a:solidFill>
                <a:latin typeface="+mn-lt"/>
                <a:cs typeface="+mn-cs"/>
              </a:rPr>
              <a:t>«БОЯРЫНЯ МОРОЗОВА»</a:t>
            </a:r>
          </a:p>
        </p:txBody>
      </p:sp>
      <p:sp>
        <p:nvSpPr>
          <p:cNvPr id="3" name="TextBox 2"/>
          <p:cNvSpPr txBox="1"/>
          <p:nvPr/>
        </p:nvSpPr>
        <p:spPr>
          <a:xfrm>
            <a:off x="850900" y="3860800"/>
            <a:ext cx="7488238" cy="523875"/>
          </a:xfrm>
          <a:prstGeom prst="rect">
            <a:avLst/>
          </a:prstGeom>
          <a:noFill/>
        </p:spPr>
        <p:txBody>
          <a:bodyPr>
            <a:spAutoFit/>
          </a:bodyPr>
          <a:lstStyle/>
          <a:p>
            <a:pPr algn="ctr" eaLnBrk="1" fontAlgn="auto" hangingPunct="1">
              <a:spcBef>
                <a:spcPts val="0"/>
              </a:spcBef>
              <a:spcAft>
                <a:spcPts val="0"/>
              </a:spcAft>
              <a:defRPr/>
            </a:pPr>
            <a:r>
              <a:rPr lang="ru-RU" sz="2800" dirty="0">
                <a:solidFill>
                  <a:schemeClr val="accent3">
                    <a:lumMod val="50000"/>
                  </a:schemeClr>
                </a:solidFill>
                <a:latin typeface="+mn-lt"/>
                <a:cs typeface="+mn-cs"/>
              </a:rPr>
              <a:t>Что вы знаете об этой картине?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Прямоугольник 1"/>
          <p:cNvSpPr>
            <a:spLocks noChangeArrowheads="1"/>
          </p:cNvSpPr>
          <p:nvPr/>
        </p:nvSpPr>
        <p:spPr bwMode="auto">
          <a:xfrm>
            <a:off x="107950" y="333375"/>
            <a:ext cx="44592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Тема  эта жила в душе художника уже давно. Мальчиком слышал он от своей крестной  рассказ о раскольнице боярыне Морозовой, которая, отстаивая старую веру, пошла против самого царя и патриарха Никона, за что была подвергнута страшным мучениям и заточена заживо в земляную тюрьму в Боровске. </a:t>
            </a:r>
          </a:p>
        </p:txBody>
      </p:sp>
      <p:pic>
        <p:nvPicPr>
          <p:cNvPr id="3" name="Picture 2" descr="C:\Documents and Settings\Любашка\Мои документы\Валентина\уроки рисования\7 класс\7-16\боярыня Морозова\голова боярыни Морозовой 18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163" y="80963"/>
            <a:ext cx="42418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Прямоугольник 3"/>
          <p:cNvSpPr>
            <a:spLocks noChangeArrowheads="1"/>
          </p:cNvSpPr>
          <p:nvPr/>
        </p:nvSpPr>
        <p:spPr bwMode="auto">
          <a:xfrm>
            <a:off x="141288" y="3573463"/>
            <a:ext cx="43926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Движение раскольников в XVII веке - явление сложное. Суть его заключается не только в непризнании церковной реформы патриарха Никона 1653-1656 гг., в отстаивании старого обряда (например, защите двуперстного крещения).Раскол был  формой протеста против  гнета и закрепощения крестьян. К движению раскольников примкнуло большое количество простых людей.</a:t>
            </a:r>
          </a:p>
        </p:txBody>
      </p:sp>
      <p:sp>
        <p:nvSpPr>
          <p:cNvPr id="27653" name="Прямоугольник 4"/>
          <p:cNvSpPr>
            <a:spLocks noChangeArrowheads="1"/>
          </p:cNvSpPr>
          <p:nvPr/>
        </p:nvSpPr>
        <p:spPr bwMode="auto">
          <a:xfrm>
            <a:off x="4878388" y="5413375"/>
            <a:ext cx="39449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 Боярыня погибает, не предав своих убеждений. В глазах народа она была героиней-мученицей, отдавшей жизнь за правое дело.</a:t>
            </a:r>
          </a:p>
          <a:p>
            <a:pPr eaLnBrk="1" hangingPunct="1">
              <a:spcBef>
                <a:spcPct val="0"/>
              </a:spcBef>
              <a:buFontTx/>
              <a:buNone/>
            </a:pPr>
            <a:endParaRPr lang="ru-RU" altLang="ru-RU"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652"/>
                                        </p:tgtEl>
                                        <p:attrNameLst>
                                          <p:attrName>style.visibility</p:attrName>
                                        </p:attrNameLst>
                                      </p:cBhvr>
                                      <p:to>
                                        <p:strVal val="visible"/>
                                      </p:to>
                                    </p:set>
                                    <p:animEffect transition="in" filter="fade">
                                      <p:cBhvr>
                                        <p:cTn id="15" dur="1000"/>
                                        <p:tgtEl>
                                          <p:spTgt spid="27652"/>
                                        </p:tgtEl>
                                      </p:cBhvr>
                                    </p:animEffect>
                                    <p:anim calcmode="lin" valueType="num">
                                      <p:cBhvr>
                                        <p:cTn id="16" dur="1000" fill="hold"/>
                                        <p:tgtEl>
                                          <p:spTgt spid="27652"/>
                                        </p:tgtEl>
                                        <p:attrNameLst>
                                          <p:attrName>ppt_x</p:attrName>
                                        </p:attrNameLst>
                                      </p:cBhvr>
                                      <p:tavLst>
                                        <p:tav tm="0">
                                          <p:val>
                                            <p:strVal val="#ppt_x"/>
                                          </p:val>
                                        </p:tav>
                                        <p:tav tm="100000">
                                          <p:val>
                                            <p:strVal val="#ppt_x"/>
                                          </p:val>
                                        </p:tav>
                                      </p:tavLst>
                                    </p:anim>
                                    <p:anim calcmode="lin" valueType="num">
                                      <p:cBhvr>
                                        <p:cTn id="17"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fade">
                                      <p:cBhvr>
                                        <p:cTn id="22" dur="1000"/>
                                        <p:tgtEl>
                                          <p:spTgt spid="27653"/>
                                        </p:tgtEl>
                                      </p:cBhvr>
                                    </p:animEffect>
                                    <p:anim calcmode="lin" valueType="num">
                                      <p:cBhvr>
                                        <p:cTn id="23" dur="1000" fill="hold"/>
                                        <p:tgtEl>
                                          <p:spTgt spid="27653"/>
                                        </p:tgtEl>
                                        <p:attrNameLst>
                                          <p:attrName>ppt_x</p:attrName>
                                        </p:attrNameLst>
                                      </p:cBhvr>
                                      <p:tavLst>
                                        <p:tav tm="0">
                                          <p:val>
                                            <p:strVal val="#ppt_x"/>
                                          </p:val>
                                        </p:tav>
                                        <p:tav tm="100000">
                                          <p:val>
                                            <p:strVal val="#ppt_x"/>
                                          </p:val>
                                        </p:tav>
                                      </p:tavLst>
                                    </p:anim>
                                    <p:anim calcmode="lin" valueType="num">
                                      <p:cBhvr>
                                        <p:cTn id="24" dur="1000" fill="hold"/>
                                        <p:tgtEl>
                                          <p:spTgt spid="276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upload.wikimedia.org/wikipedia/commons/9/99/Surikov_moroz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92150"/>
            <a:ext cx="9288463"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0"/>
            <a:ext cx="58769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Прямоугольник 2"/>
          <p:cNvSpPr>
            <a:spLocks noChangeArrowheads="1"/>
          </p:cNvSpPr>
          <p:nvPr/>
        </p:nvSpPr>
        <p:spPr bwMode="auto">
          <a:xfrm>
            <a:off x="125413" y="5781675"/>
            <a:ext cx="8929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600"/>
              <a:t>Темой картины Суриков избрал момент, когда боярыню Морозову, состоявшую в родстве с самим царем, измученную, закованную в кандалы, увозят в Пафнутьево-Боровский монастырь, в земляной тюрьме которого она и окончила свои дни. Убогая телега медленно движется сквозь густую толпу людей.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Прямоугольник 1"/>
          <p:cNvSpPr>
            <a:spLocks noChangeArrowheads="1"/>
          </p:cNvSpPr>
          <p:nvPr/>
        </p:nvSpPr>
        <p:spPr bwMode="auto">
          <a:xfrm>
            <a:off x="115888" y="260350"/>
            <a:ext cx="232886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a:t>Образ боярыни, высоко поднявшей тонкую белую руку, сложенную в двуперстном крестном знамении - символ исконной веры, потрясает своей силой и выразительностью. </a:t>
            </a:r>
          </a:p>
        </p:txBody>
      </p:sp>
      <p:sp>
        <p:nvSpPr>
          <p:cNvPr id="3" name="TextBox 2"/>
          <p:cNvSpPr txBox="1"/>
          <p:nvPr/>
        </p:nvSpPr>
        <p:spPr>
          <a:xfrm>
            <a:off x="-34925" y="5516563"/>
            <a:ext cx="2568575" cy="1200150"/>
          </a:xfrm>
          <a:prstGeom prst="rect">
            <a:avLst/>
          </a:prstGeom>
          <a:noFill/>
        </p:spPr>
        <p:txBody>
          <a:bodyPr>
            <a:spAutoFit/>
          </a:bodyPr>
          <a:lstStyle/>
          <a:p>
            <a:pPr eaLnBrk="1" fontAlgn="auto" hangingPunct="1">
              <a:spcBef>
                <a:spcPts val="0"/>
              </a:spcBef>
              <a:spcAft>
                <a:spcPts val="0"/>
              </a:spcAft>
              <a:defRPr/>
            </a:pPr>
            <a:r>
              <a:rPr lang="ru-RU" dirty="0">
                <a:solidFill>
                  <a:schemeClr val="accent1">
                    <a:lumMod val="50000"/>
                  </a:schemeClr>
                </a:solidFill>
                <a:latin typeface="+mn-lt"/>
                <a:cs typeface="+mn-cs"/>
              </a:rPr>
              <a:t>Для усиления выразительности образа какие контрасты  автор использовал?</a:t>
            </a:r>
          </a:p>
        </p:txBody>
      </p:sp>
      <p:pic>
        <p:nvPicPr>
          <p:cNvPr id="29700" name="Picture 4" descr="http://www.smr.ru/centre/images/pics/pic0251/fr0251_01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8" y="0"/>
            <a:ext cx="668496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rtlib.ru/objects/gallery_54/artlib_gallery-27320-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171450"/>
            <a:ext cx="9310688"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0" y="5948363"/>
            <a:ext cx="9144000" cy="923925"/>
          </a:xfrm>
          <a:prstGeom prst="rect">
            <a:avLst/>
          </a:prstGeom>
        </p:spPr>
        <p:txBody>
          <a:bodyPr>
            <a:spAutoFit/>
          </a:bodyPr>
          <a:lstStyle/>
          <a:p>
            <a:pPr eaLnBrk="1" fontAlgn="auto" hangingPunct="1">
              <a:spcBef>
                <a:spcPts val="0"/>
              </a:spcBef>
              <a:spcAft>
                <a:spcPts val="0"/>
              </a:spcAft>
              <a:defRPr/>
            </a:pPr>
            <a:r>
              <a:rPr lang="ru-RU" dirty="0">
                <a:solidFill>
                  <a:schemeClr val="accent1">
                    <a:lumMod val="50000"/>
                  </a:schemeClr>
                </a:solidFill>
                <a:latin typeface="+mn-lt"/>
                <a:cs typeface="+mn-cs"/>
              </a:rPr>
              <a:t>      Склонившаяся боярыня в золотистом платке и голубой шубке стала одним из проникновенных образов в картине. В нем воплотились идеалы женской красоты и поэтичности допетровского времени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70100" y="1430338"/>
            <a:ext cx="4572000" cy="2124075"/>
          </a:xfrm>
          <a:prstGeom prst="rect">
            <a:avLst/>
          </a:prstGeom>
        </p:spPr>
        <p:txBody>
          <a:bodyPr>
            <a:spAutoFit/>
          </a:bodyPr>
          <a:lstStyle/>
          <a:p>
            <a:pPr algn="ctr" eaLnBrk="1" fontAlgn="auto" hangingPunct="1">
              <a:spcBef>
                <a:spcPts val="0"/>
              </a:spcBef>
              <a:spcAft>
                <a:spcPts val="0"/>
              </a:spcAft>
              <a:defRPr/>
            </a:pPr>
            <a:r>
              <a:rPr lang="ru-RU" sz="4400" dirty="0">
                <a:solidFill>
                  <a:schemeClr val="accent3">
                    <a:lumMod val="50000"/>
                  </a:schemeClr>
                </a:solidFill>
                <a:latin typeface="+mn-lt"/>
                <a:cs typeface="+mn-cs"/>
              </a:rPr>
              <a:t> Сформулируйте цели и задачи нашего урока</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2763" y="-106363"/>
            <a:ext cx="8229600" cy="793751"/>
          </a:xfrm>
        </p:spPr>
        <p:txBody>
          <a:bodyPr/>
          <a:lstStyle/>
          <a:p>
            <a:pPr eaLnBrk="1" hangingPunct="1"/>
            <a:r>
              <a:rPr lang="ru-RU" altLang="ru-RU" smtClean="0"/>
              <a:t>«Боярыня Морозова»</a:t>
            </a:r>
          </a:p>
        </p:txBody>
      </p:sp>
      <p:pic>
        <p:nvPicPr>
          <p:cNvPr id="37889" name="Picture 1" descr="C:\Documents and Settings\Любашка\Мои документы\Валентина\уроки рисования\7 класс\7-16\боярыня Морозова\юродивый 18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655638"/>
            <a:ext cx="4737100" cy="6227762"/>
          </a:xfrm>
        </p:spPr>
      </p:pic>
      <p:sp>
        <p:nvSpPr>
          <p:cNvPr id="5" name="TextBox 4"/>
          <p:cNvSpPr txBox="1">
            <a:spLocks noChangeArrowheads="1"/>
          </p:cNvSpPr>
          <p:nvPr/>
        </p:nvSpPr>
        <p:spPr bwMode="auto">
          <a:xfrm>
            <a:off x="4859338" y="1085850"/>
            <a:ext cx="421481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t>Среди сочувствующих Морозовой лишь юродивый открыто отвечает двуперстием на ее призыв. В нем сильно горение веры, которое заставляет забывать о физических страданиях. «Я его на снегу писал... на снегу все пропитано светом... если бы я ад писал, то в огне позировать бы заставил бы и сам в огне сидел»,- говорил художник.</a:t>
            </a:r>
          </a:p>
        </p:txBody>
      </p:sp>
      <p:sp>
        <p:nvSpPr>
          <p:cNvPr id="31749" name="TextBox 2"/>
          <p:cNvSpPr txBox="1">
            <a:spLocks noChangeArrowheads="1"/>
          </p:cNvSpPr>
          <p:nvPr/>
        </p:nvSpPr>
        <p:spPr bwMode="auto">
          <a:xfrm>
            <a:off x="5148263" y="6308725"/>
            <a:ext cx="194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Этюд к картине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nodeType="afterGroup">
                            <p:stCondLst>
                              <p:cond delay="1000"/>
                            </p:stCondLst>
                            <p:childTnLst>
                              <p:par>
                                <p:cTn id="11" presetID="34" presetClass="entr" presetSubtype="0" fill="hold" nodeType="afterEffect">
                                  <p:stCondLst>
                                    <p:cond delay="0"/>
                                  </p:stCondLst>
                                  <p:childTnLst>
                                    <p:set>
                                      <p:cBhvr>
                                        <p:cTn id="12" dur="1" fill="hold">
                                          <p:stCondLst>
                                            <p:cond delay="0"/>
                                          </p:stCondLst>
                                        </p:cTn>
                                        <p:tgtEl>
                                          <p:spTgt spid="37889"/>
                                        </p:tgtEl>
                                        <p:attrNameLst>
                                          <p:attrName>style.visibility</p:attrName>
                                        </p:attrNameLst>
                                      </p:cBhvr>
                                      <p:to>
                                        <p:strVal val="visible"/>
                                      </p:to>
                                    </p:set>
                                    <p:anim from="(-#ppt_w/2)" to="(#ppt_x)" calcmode="lin" valueType="num">
                                      <p:cBhvr>
                                        <p:cTn id="13" dur="600" fill="hold">
                                          <p:stCondLst>
                                            <p:cond delay="0"/>
                                          </p:stCondLst>
                                        </p:cTn>
                                        <p:tgtEl>
                                          <p:spTgt spid="37889"/>
                                        </p:tgtEl>
                                        <p:attrNameLst>
                                          <p:attrName>ppt_x</p:attrName>
                                        </p:attrNameLst>
                                      </p:cBhvr>
                                    </p:anim>
                                    <p:anim from="0" to="-1.0" calcmode="lin" valueType="num">
                                      <p:cBhvr>
                                        <p:cTn id="14" dur="200" decel="50000" autoRev="1" fill="hold">
                                          <p:stCondLst>
                                            <p:cond delay="600"/>
                                          </p:stCondLst>
                                        </p:cTn>
                                        <p:tgtEl>
                                          <p:spTgt spid="37889"/>
                                        </p:tgtEl>
                                        <p:attrNameLst>
                                          <p:attrName>xshear</p:attrName>
                                        </p:attrNameLst>
                                      </p:cBhvr>
                                    </p:anim>
                                    <p:animScale>
                                      <p:cBhvr>
                                        <p:cTn id="15" dur="200" decel="100000" autoRev="1" fill="hold">
                                          <p:stCondLst>
                                            <p:cond delay="600"/>
                                          </p:stCondLst>
                                        </p:cTn>
                                        <p:tgtEl>
                                          <p:spTgt spid="37889"/>
                                        </p:tgtEl>
                                      </p:cBhvr>
                                      <p:from x="100000" y="100000"/>
                                      <p:to x="80000" y="100000"/>
                                    </p:animScale>
                                    <p:anim by="(#ppt_h/3+#ppt_w*0.1)" calcmode="lin" valueType="num">
                                      <p:cBhvr additive="sum">
                                        <p:cTn id="16" dur="200" decel="100000" autoRev="1" fill="hold">
                                          <p:stCondLst>
                                            <p:cond delay="600"/>
                                          </p:stCondLst>
                                        </p:cTn>
                                        <p:tgtEl>
                                          <p:spTgt spid="37889"/>
                                        </p:tgtEl>
                                        <p:attrNameLst>
                                          <p:attrName>ppt_x</p:attrName>
                                        </p:attrNameLst>
                                      </p:cBhvr>
                                    </p:anim>
                                  </p:childTnLst>
                                </p:cTn>
                              </p:par>
                            </p:childTnLst>
                          </p:cTn>
                        </p:par>
                        <p:par>
                          <p:cTn id="17" fill="hold" nodeType="afterGroup">
                            <p:stCondLst>
                              <p:cond delay="2000"/>
                            </p:stCondLst>
                            <p:childTnLst>
                              <p:par>
                                <p:cTn id="18" presetID="7"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0" fill="hold"/>
                                        <p:tgtEl>
                                          <p:spTgt spid="5"/>
                                        </p:tgtEl>
                                        <p:attrNameLst>
                                          <p:attrName>ppt_x</p:attrName>
                                        </p:attrNameLst>
                                      </p:cBhvr>
                                      <p:tavLst>
                                        <p:tav tm="0">
                                          <p:val>
                                            <p:strVal val="#ppt_x"/>
                                          </p:val>
                                        </p:tav>
                                        <p:tav tm="100000">
                                          <p:val>
                                            <p:strVal val="#ppt_x"/>
                                          </p:val>
                                        </p:tav>
                                      </p:tavLst>
                                    </p:anim>
                                    <p:anim calcmode="lin" valueType="num">
                                      <p:cBhvr additive="base">
                                        <p:cTn id="21"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9/99/Surikov_morozova.jpg"/>
          <p:cNvPicPr>
            <a:picLocks noChangeAspect="1" noChangeArrowheads="1"/>
          </p:cNvPicPr>
          <p:nvPr/>
        </p:nvPicPr>
        <p:blipFill>
          <a:blip r:embed="rId2">
            <a:extLst>
              <a:ext uri="{28A0092B-C50C-407E-A947-70E740481C1C}">
                <a14:useLocalDpi xmlns:a14="http://schemas.microsoft.com/office/drawing/2010/main" val="0"/>
              </a:ext>
            </a:extLst>
          </a:blip>
          <a:srcRect t="-9177"/>
          <a:stretch>
            <a:fillRect/>
          </a:stretch>
        </p:blipFill>
        <p:spPr bwMode="auto">
          <a:xfrm>
            <a:off x="1460500" y="-509588"/>
            <a:ext cx="5862638" cy="658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42988" y="6092825"/>
            <a:ext cx="6696075" cy="368300"/>
          </a:xfrm>
          <a:prstGeom prst="rect">
            <a:avLst/>
          </a:prstGeom>
          <a:solidFill>
            <a:schemeClr val="bg2">
              <a:lumMod val="90000"/>
            </a:schemeClr>
          </a:solidFill>
        </p:spPr>
        <p:txBody>
          <a:bodyPr>
            <a:spAutoFit/>
          </a:bodyPr>
          <a:lstStyle/>
          <a:p>
            <a:pPr eaLnBrk="1" hangingPunct="1">
              <a:defRPr/>
            </a:pPr>
            <a:r>
              <a:rPr lang="ru-RU" dirty="0"/>
              <a:t>Сравните этюд и готовый образ. В чем существенная  разница?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Любашка\Мои документы\Валентина\уроки рисования\7 класс\7-16\боярыня Морозова\юродивый 18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95054"/>
            <a:ext cx="4608512" cy="62926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http://upload.wikimedia.org/wikipedia/commons/9/99/Surikov_moroz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2700"/>
            <a:ext cx="4932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71550" y="6219825"/>
            <a:ext cx="6696075" cy="368300"/>
          </a:xfrm>
          <a:prstGeom prst="rect">
            <a:avLst/>
          </a:prstGeom>
          <a:solidFill>
            <a:schemeClr val="bg2">
              <a:lumMod val="90000"/>
            </a:schemeClr>
          </a:solidFill>
        </p:spPr>
        <p:txBody>
          <a:bodyPr>
            <a:spAutoFit/>
          </a:bodyPr>
          <a:lstStyle/>
          <a:p>
            <a:pPr eaLnBrk="1" hangingPunct="1">
              <a:defRPr/>
            </a:pPr>
            <a:r>
              <a:rPr lang="ru-RU" dirty="0"/>
              <a:t>Сравните этюд и готовый образ. В чем существенная  разница?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1"/>
          <p:cNvSpPr>
            <a:spLocks noChangeArrowheads="1"/>
          </p:cNvSpPr>
          <p:nvPr/>
        </p:nvSpPr>
        <p:spPr bwMode="auto">
          <a:xfrm>
            <a:off x="0" y="5526088"/>
            <a:ext cx="9259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600"/>
              <a:t> Слева от саней, увозящих Морозову,-недруги, равнодушные наблюдатели и сочувствующие горожане. Различно отношение к раскольнице: здесь и злобно смеющийся поп в лисьей шубе, веселящийся со своим соседом,богатым купцом, и потрясенные бояре.</a:t>
            </a:r>
          </a:p>
          <a:p>
            <a:pPr eaLnBrk="1" hangingPunct="1">
              <a:spcBef>
                <a:spcPct val="0"/>
              </a:spcBef>
              <a:buFontTx/>
              <a:buNone/>
            </a:pPr>
            <a:r>
              <a:rPr lang="ru-RU" altLang="ru-RU" sz="1600"/>
              <a:t>Толпа справа от саней объединяет многих единомышленников раскольницы: юродивый,странник, меднолицый татарин, старуха мамка,боярышни, сестра Морозовой Евдокия Урусова,идущая за санями.</a:t>
            </a:r>
          </a:p>
        </p:txBody>
      </p:sp>
      <p:pic>
        <p:nvPicPr>
          <p:cNvPr id="34819" name="Picture 2" descr="http://upload.wikimedia.org/wikipedia/commons/9/99/Surikov_moroz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88938"/>
            <a:ext cx="91344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331913" y="20638"/>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Где больше сочувствующих раскольнице, слева или справа?</a:t>
            </a:r>
          </a:p>
        </p:txBody>
      </p:sp>
      <p:pic>
        <p:nvPicPr>
          <p:cNvPr id="5" name="Picture 2" descr="http://upload.wikimedia.org/wikipedia/commons/9/99/Surikov_moroz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684338"/>
            <a:ext cx="7050087" cy="86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upload.wikimedia.org/wikipedia/commons/9/99/Surikov_morozo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1355725"/>
            <a:ext cx="9099550" cy="832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1000"/>
                                        <p:tgtEl>
                                          <p:spTgt spid="33794"/>
                                        </p:tgtEl>
                                      </p:cBhvr>
                                    </p:animEffect>
                                    <p:anim calcmode="lin" valueType="num">
                                      <p:cBhvr>
                                        <p:cTn id="8" dur="1000" fill="hold"/>
                                        <p:tgtEl>
                                          <p:spTgt spid="33794"/>
                                        </p:tgtEl>
                                        <p:attrNameLst>
                                          <p:attrName>ppt_x</p:attrName>
                                        </p:attrNameLst>
                                      </p:cBhvr>
                                      <p:tavLst>
                                        <p:tav tm="0">
                                          <p:val>
                                            <p:strVal val="#ppt_x"/>
                                          </p:val>
                                        </p:tav>
                                        <p:tav tm="100000">
                                          <p:val>
                                            <p:strVal val="#ppt_x"/>
                                          </p:val>
                                        </p:tav>
                                      </p:tavLst>
                                    </p:anim>
                                    <p:anim calcmode="lin" valueType="num">
                                      <p:cBhvr>
                                        <p:cTn id="9"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art-portrets.ru/art/surik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325" y="0"/>
            <a:ext cx="51196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Прямоугольник 1"/>
          <p:cNvSpPr>
            <a:spLocks noChangeArrowheads="1"/>
          </p:cNvSpPr>
          <p:nvPr/>
        </p:nvSpPr>
        <p:spPr bwMode="auto">
          <a:xfrm>
            <a:off x="179388" y="260350"/>
            <a:ext cx="30972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t>В исторической картине всегда, так или иначе , просматривается авторская позиция. Не случайно раздумывающий над смыслом происходящего странник с посохом похож на самого автора.</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upload.wikimedia.org/wikipedia/commons/9/99/Surikov_moroz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80513"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23850" y="333375"/>
            <a:ext cx="7488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Есть ли у вас ощущение что сани едут?</a:t>
            </a:r>
          </a:p>
        </p:txBody>
      </p:sp>
      <p:sp>
        <p:nvSpPr>
          <p:cNvPr id="4" name="TextBox 3"/>
          <p:cNvSpPr txBox="1">
            <a:spLocks noChangeArrowheads="1"/>
          </p:cNvSpPr>
          <p:nvPr/>
        </p:nvSpPr>
        <p:spPr bwMode="auto">
          <a:xfrm>
            <a:off x="4356100" y="333375"/>
            <a:ext cx="439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Какими приемами автор добился этого?</a:t>
            </a:r>
          </a:p>
        </p:txBody>
      </p:sp>
      <p:sp>
        <p:nvSpPr>
          <p:cNvPr id="5" name="Прямоугольник 4"/>
          <p:cNvSpPr/>
          <p:nvPr/>
        </p:nvSpPr>
        <p:spPr>
          <a:xfrm>
            <a:off x="3175" y="5065713"/>
            <a:ext cx="9177338" cy="10080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6" name="TextBox 5"/>
          <p:cNvSpPr txBox="1">
            <a:spLocks noChangeArrowheads="1"/>
          </p:cNvSpPr>
          <p:nvPr/>
        </p:nvSpPr>
        <p:spPr bwMode="auto">
          <a:xfrm>
            <a:off x="611188" y="5876925"/>
            <a:ext cx="813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1800"/>
              <a:t>Расстояние правильное от саней до нижнего края картины, бегущий мальчик, диагональные линии саней и борозд в снегу.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50" y="2781300"/>
            <a:ext cx="7561263" cy="830263"/>
          </a:xfrm>
          <a:prstGeom prst="rect">
            <a:avLst/>
          </a:prstGeom>
          <a:noFill/>
        </p:spPr>
        <p:txBody>
          <a:bodyPr>
            <a:spAutoFit/>
          </a:bodyPr>
          <a:lstStyle/>
          <a:p>
            <a:pPr algn="ctr" eaLnBrk="1" hangingPunct="1">
              <a:defRPr/>
            </a:pPr>
            <a:r>
              <a:rPr lang="ru-RU" sz="4800" dirty="0">
                <a:solidFill>
                  <a:schemeClr val="accent3">
                    <a:lumMod val="50000"/>
                  </a:schemeClr>
                </a:solidFill>
              </a:rPr>
              <a:t>«Меншиков в Березове»</a:t>
            </a:r>
          </a:p>
        </p:txBody>
      </p:sp>
      <p:sp>
        <p:nvSpPr>
          <p:cNvPr id="37891" name="Прямоугольник 3"/>
          <p:cNvSpPr>
            <a:spLocks noChangeArrowheads="1"/>
          </p:cNvSpPr>
          <p:nvPr/>
        </p:nvSpPr>
        <p:spPr bwMode="auto">
          <a:xfrm>
            <a:off x="989013" y="476250"/>
            <a:ext cx="6840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1800"/>
              <a:t>А теперь обратимся к третьей картине художника. Она очень похожа на семейный портрет, но какие исторические события скрываются за образами ее персонажей?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395288" y="1341438"/>
            <a:ext cx="511333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1800"/>
              <a:t>Алекса́ндр Дани́лович Ме́ншиков (6 (16) ноября 1673, Москва — 12 (23) ноября 1729, Берёзов) — российский государственный и военный деятель, сподвижник и фаворит Петра I Великого, после его смерти — фактический правитель России. Имел титулы Светлейшего князя Российской империи, Священной Римской империи и герцога Ижорского, первый член Верховного Тайного Совета Российской империи, президент Военной коллегии, первый генерал-губернатор Санкт-Петербурга , первый российский сенатор, полный адмирал (1726). Генерал-фельдмаршал , при Петре Втором — генералиссимус морских и сухопутных войск .</a:t>
            </a:r>
          </a:p>
        </p:txBody>
      </p:sp>
      <p:sp>
        <p:nvSpPr>
          <p:cNvPr id="4" name="TextBox 3"/>
          <p:cNvSpPr txBox="1"/>
          <p:nvPr/>
        </p:nvSpPr>
        <p:spPr>
          <a:xfrm>
            <a:off x="395288" y="265113"/>
            <a:ext cx="5616575" cy="708025"/>
          </a:xfrm>
          <a:prstGeom prst="rect">
            <a:avLst/>
          </a:prstGeom>
          <a:noFill/>
        </p:spPr>
        <p:txBody>
          <a:bodyPr>
            <a:spAutoFit/>
          </a:bodyPr>
          <a:lstStyle/>
          <a:p>
            <a:pPr algn="ctr" eaLnBrk="1" hangingPunct="1">
              <a:defRPr/>
            </a:pPr>
            <a:r>
              <a:rPr lang="ru-RU" sz="4000" dirty="0">
                <a:solidFill>
                  <a:schemeClr val="accent3">
                    <a:lumMod val="50000"/>
                  </a:schemeClr>
                </a:solidFill>
              </a:rPr>
              <a:t>Немного истории…</a:t>
            </a:r>
          </a:p>
        </p:txBody>
      </p:sp>
      <p:sp>
        <p:nvSpPr>
          <p:cNvPr id="6" name="TextBox 5"/>
          <p:cNvSpPr txBox="1"/>
          <p:nvPr/>
        </p:nvSpPr>
        <p:spPr>
          <a:xfrm>
            <a:off x="550863" y="5805488"/>
            <a:ext cx="7775575" cy="646112"/>
          </a:xfrm>
          <a:prstGeom prst="rect">
            <a:avLst/>
          </a:prstGeom>
          <a:noFill/>
        </p:spPr>
        <p:txBody>
          <a:bodyPr>
            <a:spAutoFit/>
          </a:bodyPr>
          <a:lstStyle/>
          <a:p>
            <a:pPr eaLnBrk="1" hangingPunct="1">
              <a:defRPr/>
            </a:pPr>
            <a:r>
              <a:rPr lang="ru-RU" dirty="0">
                <a:solidFill>
                  <a:schemeClr val="accent2">
                    <a:lumMod val="50000"/>
                  </a:schemeClr>
                </a:solidFill>
              </a:rPr>
              <a:t>Как вы думаете  почему Суриков поместил такого значительного человека и 3-х его детей в тесную темную избенку? Что с ним могло случиться?</a:t>
            </a:r>
          </a:p>
        </p:txBody>
      </p:sp>
      <p:pic>
        <p:nvPicPr>
          <p:cNvPr id="43010" name="Picture 2" descr="https://upload.wikimedia.org/wikipedia/commons/1/1f/Portrait_of_Alexander_Danilovich_Menshikov1.jpg?uselang=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046" y="618485"/>
            <a:ext cx="3349749" cy="4023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mmsk.ru/objectdata/CatalogUnitImpl/28764/Menshikov_22_Menshikov_v_Berezove_1883_M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050" y="115888"/>
            <a:ext cx="8848725" cy="831850"/>
          </a:xfrm>
          <a:prstGeom prst="rect">
            <a:avLst/>
          </a:prstGeom>
        </p:spPr>
        <p:txBody>
          <a:bodyPr>
            <a:spAutoFit/>
          </a:bodyPr>
          <a:lstStyle/>
          <a:p>
            <a:pPr algn="ctr" eaLnBrk="1" hangingPunct="1">
              <a:defRPr/>
            </a:pPr>
            <a:r>
              <a:rPr lang="ru-RU" sz="1600" dirty="0">
                <a:solidFill>
                  <a:schemeClr val="accent4">
                    <a:lumMod val="40000"/>
                    <a:lumOff val="60000"/>
                  </a:schemeClr>
                </a:solidFill>
              </a:rPr>
              <a:t>Сподвижник Петра I светлейший князь Александр Данилович Меншиков, фактический правитель Российского государства при Екатерине I, попал в опалу при императоре Петре II, был лишен всех своих должностей, чинов и сослан в сибирское селение Березов.</a:t>
            </a:r>
          </a:p>
        </p:txBody>
      </p:sp>
      <p:sp>
        <p:nvSpPr>
          <p:cNvPr id="4" name="Прямоугольник 3"/>
          <p:cNvSpPr>
            <a:spLocks noChangeArrowheads="1"/>
          </p:cNvSpPr>
          <p:nvPr/>
        </p:nvSpPr>
        <p:spPr bwMode="auto">
          <a:xfrm>
            <a:off x="495300" y="5767388"/>
            <a:ext cx="7993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ru-RU" sz="1800" dirty="0" smtClean="0">
                <a:solidFill>
                  <a:schemeClr val="accent4">
                    <a:lumMod val="60000"/>
                    <a:lumOff val="40000"/>
                  </a:schemeClr>
                </a:solidFill>
                <a:cs typeface="Arial" panose="020B0604020202020204" pitchFamily="34" charset="0"/>
              </a:rPr>
              <a:t>На картине “Меншиков в Березове” изображена тесная, с низким потолком комната в холодной избе. За простым деревенским столом сидят четыре человека - Меншиков и его дети, последовавшие за ним в ссылку.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6350"/>
            <a:ext cx="8229600" cy="793750"/>
          </a:xfrm>
        </p:spPr>
        <p:txBody>
          <a:bodyPr rtlCol="0">
            <a:noAutofit/>
          </a:bodyPr>
          <a:lstStyle/>
          <a:p>
            <a:pPr eaLnBrk="1" fontAlgn="auto" hangingPunct="1">
              <a:spcAft>
                <a:spcPts val="0"/>
              </a:spcAft>
              <a:defRPr/>
            </a:pPr>
            <a:r>
              <a:rPr lang="ru-RU" sz="6000" dirty="0" smtClean="0">
                <a:solidFill>
                  <a:schemeClr val="accent3">
                    <a:lumMod val="50000"/>
                  </a:schemeClr>
                </a:solidFill>
              </a:rPr>
              <a:t>Цели и задачи:</a:t>
            </a:r>
            <a:endParaRPr lang="ru-RU" sz="6000" dirty="0">
              <a:solidFill>
                <a:schemeClr val="accent3">
                  <a:lumMod val="50000"/>
                </a:schemeClr>
              </a:solidFill>
            </a:endParaRPr>
          </a:p>
        </p:txBody>
      </p:sp>
      <p:sp>
        <p:nvSpPr>
          <p:cNvPr id="3" name="Содержимое 2"/>
          <p:cNvSpPr>
            <a:spLocks noGrp="1"/>
          </p:cNvSpPr>
          <p:nvPr>
            <p:ph idx="1"/>
          </p:nvPr>
        </p:nvSpPr>
        <p:spPr>
          <a:xfrm>
            <a:off x="325438" y="1196975"/>
            <a:ext cx="8229600" cy="1781175"/>
          </a:xfrm>
        </p:spPr>
        <p:txBody>
          <a:bodyPr rtlCol="0">
            <a:noAutofit/>
          </a:bodyPr>
          <a:lstStyle/>
          <a:p>
            <a:pPr marL="0" indent="0" eaLnBrk="1" fontAlgn="auto" hangingPunct="1">
              <a:spcAft>
                <a:spcPts val="0"/>
              </a:spcAft>
              <a:buFont typeface="Arial" panose="020B0604020202020204" pitchFamily="34" charset="0"/>
              <a:buNone/>
              <a:defRPr/>
            </a:pPr>
            <a:r>
              <a:rPr lang="ru-RU" sz="2800" dirty="0" smtClean="0"/>
              <a:t>1.  Познакомиться  с творчеством великого русского художника В. И. Сурикова.</a:t>
            </a:r>
          </a:p>
          <a:p>
            <a:pPr eaLnBrk="1" fontAlgn="auto" hangingPunct="1">
              <a:spcAft>
                <a:spcPts val="0"/>
              </a:spcAft>
              <a:buFont typeface="Arial" panose="020B0604020202020204" pitchFamily="34" charset="0"/>
              <a:buChar char="•"/>
              <a:defRPr/>
            </a:pPr>
            <a:endParaRPr lang="ru-RU" sz="2800" dirty="0" smtClean="0"/>
          </a:p>
          <a:p>
            <a:pPr marL="0" indent="0" eaLnBrk="1" fontAlgn="auto" hangingPunct="1">
              <a:spcAft>
                <a:spcPts val="0"/>
              </a:spcAft>
              <a:buFont typeface="Arial" panose="020B0604020202020204" pitchFamily="34" charset="0"/>
              <a:buNone/>
              <a:defRPr/>
            </a:pPr>
            <a:r>
              <a:rPr lang="ru-RU" sz="2800" dirty="0" smtClean="0"/>
              <a:t>2.  Сформировать представление об историческом жанре в живописи.</a:t>
            </a:r>
          </a:p>
          <a:p>
            <a:pPr marL="0" indent="0" eaLnBrk="1" fontAlgn="auto" hangingPunct="1">
              <a:spcAft>
                <a:spcPts val="0"/>
              </a:spcAft>
              <a:buFont typeface="Arial" panose="020B0604020202020204" pitchFamily="34" charset="0"/>
              <a:buNone/>
              <a:defRPr/>
            </a:pPr>
            <a:endParaRPr lang="ru-RU" sz="2800" dirty="0" smtClean="0"/>
          </a:p>
          <a:p>
            <a:pPr marL="0" indent="0" eaLnBrk="1" fontAlgn="auto" hangingPunct="1">
              <a:spcAft>
                <a:spcPts val="0"/>
              </a:spcAft>
              <a:buFont typeface="Arial" panose="020B0604020202020204" pitchFamily="34" charset="0"/>
              <a:buNone/>
              <a:defRPr/>
            </a:pPr>
            <a:r>
              <a:rPr lang="ru-RU" sz="2800" dirty="0" smtClean="0"/>
              <a:t>3.  Развивать способности анализировать произведения искусства</a:t>
            </a:r>
          </a:p>
          <a:p>
            <a:pPr eaLnBrk="1" fontAlgn="auto" hangingPunct="1">
              <a:spcAft>
                <a:spcPts val="0"/>
              </a:spcAft>
              <a:buFont typeface="Arial" panose="020B0604020202020204" pitchFamily="34" charset="0"/>
              <a:buChar char="•"/>
              <a:defRPr/>
            </a:pPr>
            <a:endParaRPr lang="ru-RU" sz="2800" dirty="0" smtClean="0"/>
          </a:p>
          <a:p>
            <a:pPr marL="0" indent="0" eaLnBrk="1" fontAlgn="auto" hangingPunct="1">
              <a:spcAft>
                <a:spcPts val="0"/>
              </a:spcAft>
              <a:buFont typeface="Arial" panose="020B0604020202020204" pitchFamily="34" charset="0"/>
              <a:buNone/>
              <a:defRPr/>
            </a:pPr>
            <a:r>
              <a:rPr lang="ru-RU" sz="2800" dirty="0" smtClean="0"/>
              <a:t>4.  Воспитывать интерес к искусству, познавательную активность. </a:t>
            </a:r>
          </a:p>
          <a:p>
            <a:pPr eaLnBrk="1" fontAlgn="auto" hangingPunct="1">
              <a:spcAft>
                <a:spcPts val="0"/>
              </a:spcAft>
              <a:buFont typeface="Arial" panose="020B0604020202020204" pitchFamily="34" charset="0"/>
              <a:buNone/>
              <a:defRPr/>
            </a:pPr>
            <a:endParaRPr lang="ru-RU" sz="2800" dirty="0"/>
          </a:p>
        </p:txBody>
      </p:sp>
      <p:sp>
        <p:nvSpPr>
          <p:cNvPr id="5" name="Заголовок 1"/>
          <p:cNvSpPr txBox="1">
            <a:spLocks/>
          </p:cNvSpPr>
          <p:nvPr/>
        </p:nvSpPr>
        <p:spPr>
          <a:xfrm>
            <a:off x="323850" y="3068638"/>
            <a:ext cx="2519363" cy="711200"/>
          </a:xfrm>
          <a:prstGeom prst="rect">
            <a:avLst/>
          </a:prstGeom>
        </p:spPr>
        <p:txBody>
          <a:bodyPr lIns="0" rIns="0" bIns="0" anchor="b">
            <a:normAutofit fontScale="92500" lnSpcReduction="10000"/>
          </a:bodyPr>
          <a:lstStyle/>
          <a:p>
            <a:pPr eaLnBrk="1" fontAlgn="auto" hangingPunct="1">
              <a:spcAft>
                <a:spcPts val="0"/>
              </a:spcAft>
              <a:defRPr/>
            </a:pPr>
            <a:endParaRPr lang="ru-RU" sz="5000" dirty="0">
              <a:solidFill>
                <a:schemeClr val="accent3">
                  <a:lumMod val="50000"/>
                </a:schemeClr>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425" y="69850"/>
            <a:ext cx="5122863" cy="1143000"/>
          </a:xfrm>
        </p:spPr>
        <p:txBody>
          <a:bodyPr/>
          <a:lstStyle/>
          <a:p>
            <a:pPr eaLnBrk="1" hangingPunct="1"/>
            <a:r>
              <a:rPr lang="ru-RU" altLang="ru-RU" smtClean="0"/>
              <a:t>Образ Меншикова</a:t>
            </a:r>
          </a:p>
        </p:txBody>
      </p:sp>
      <p:pic>
        <p:nvPicPr>
          <p:cNvPr id="40963" name="Picture 6" descr="http://www.russianculture.ru/Culture_img/13-63-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15875"/>
            <a:ext cx="3952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Прямоугольник 3"/>
          <p:cNvSpPr>
            <a:spLocks noChangeArrowheads="1"/>
          </p:cNvSpPr>
          <p:nvPr/>
        </p:nvSpPr>
        <p:spPr bwMode="auto">
          <a:xfrm>
            <a:off x="701675" y="1844675"/>
            <a:ext cx="3262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400"/>
              <a:t>Образ Меншикова убеждает своей жизненностью и духовной силой. </a:t>
            </a:r>
          </a:p>
        </p:txBody>
      </p:sp>
      <p:sp>
        <p:nvSpPr>
          <p:cNvPr id="40965" name="Прямоугольник 5"/>
          <p:cNvSpPr>
            <a:spLocks noChangeArrowheads="1"/>
          </p:cNvSpPr>
          <p:nvPr/>
        </p:nvSpPr>
        <p:spPr bwMode="auto">
          <a:xfrm>
            <a:off x="250825" y="4810125"/>
            <a:ext cx="86629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000"/>
              <a:t>    Суриков долго искал его прообраз. И вот как-то “Раз по Пречистенскому бульвару идет, вижу, Меншиков,- рассказывал Суриков.— Я за ним: квартиру запомнить. Учителем был математики Первой гимназии. В отставке. В первый раз и не пустил меня совсем. А во второй раз пустил. Позволил рисовать. В халате, перстень у него на руке, небритый - совсем Меншиков”.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mmsk.ru/objectdata/CatalogUnitImpl/28764/Menshikov_22_Menshikov_v_Berezove_1883_M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a:spLocks noChangeArrowheads="1"/>
          </p:cNvSpPr>
          <p:nvPr/>
        </p:nvSpPr>
        <p:spPr bwMode="auto">
          <a:xfrm>
            <a:off x="173038" y="153988"/>
            <a:ext cx="6127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solidFill>
                  <a:schemeClr val="bg1"/>
                </a:solidFill>
              </a:rPr>
              <a:t>Каждый погружен в свои мысли, живет своей “отдельной ” жизнью, почти не замечая других.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115888"/>
            <a:ext cx="8229600" cy="723900"/>
          </a:xfrm>
        </p:spPr>
        <p:txBody>
          <a:bodyPr rtlCol="0">
            <a:normAutofit fontScale="90000"/>
          </a:bodyPr>
          <a:lstStyle/>
          <a:p>
            <a:pPr eaLnBrk="1" fontAlgn="auto" hangingPunct="1">
              <a:spcAft>
                <a:spcPts val="0"/>
              </a:spcAft>
              <a:defRPr/>
            </a:pPr>
            <a:r>
              <a:rPr lang="ru-RU" dirty="0" smtClean="0"/>
              <a:t>«Меншиков в Березове»</a:t>
            </a:r>
            <a:endParaRPr lang="ru-RU" dirty="0"/>
          </a:p>
        </p:txBody>
      </p:sp>
      <p:pic>
        <p:nvPicPr>
          <p:cNvPr id="28673" name="Picture 1" descr="C:\Documents and Settings\Любашка\Мои документы\Валентина\уроки рисования\7 класс\7-16\меншиков в березове\13-64-1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21188" y="752908"/>
            <a:ext cx="4322564" cy="5192572"/>
          </a:xfrm>
          <a:effectLst>
            <a:softEdge rad="112500"/>
          </a:effectLst>
        </p:spPr>
      </p:pic>
      <p:sp>
        <p:nvSpPr>
          <p:cNvPr id="8" name="TextBox 7"/>
          <p:cNvSpPr txBox="1">
            <a:spLocks noChangeArrowheads="1"/>
          </p:cNvSpPr>
          <p:nvPr/>
        </p:nvSpPr>
        <p:spPr bwMode="auto">
          <a:xfrm>
            <a:off x="395288" y="1196975"/>
            <a:ext cx="36004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a:t>К князю прижалась старшая дочь, Мария, - бывшая невеста императора. Ее огромные, грустные глаза притягивают внимание. Она не вынесла тяжести ссылки и через полгода умерла.</a:t>
            </a:r>
          </a:p>
          <a:p>
            <a:pPr algn="ctr" eaLnBrk="1" hangingPunct="1">
              <a:spcBef>
                <a:spcPct val="0"/>
              </a:spcBef>
              <a:buFontTx/>
              <a:buNone/>
            </a:pPr>
            <a:endParaRPr lang="ru-RU" altLang="ru-RU" sz="2000"/>
          </a:p>
        </p:txBody>
      </p:sp>
      <p:sp>
        <p:nvSpPr>
          <p:cNvPr id="3" name="Прямоугольник 2"/>
          <p:cNvSpPr/>
          <p:nvPr/>
        </p:nvSpPr>
        <p:spPr>
          <a:xfrm>
            <a:off x="1979613" y="5880100"/>
            <a:ext cx="6985000" cy="646113"/>
          </a:xfrm>
          <a:prstGeom prst="rect">
            <a:avLst/>
          </a:prstGeom>
        </p:spPr>
        <p:txBody>
          <a:bodyPr>
            <a:spAutoFit/>
          </a:bodyPr>
          <a:lstStyle/>
          <a:p>
            <a:pPr algn="ctr" eaLnBrk="1" hangingPunct="1">
              <a:defRPr/>
            </a:pPr>
            <a:r>
              <a:rPr lang="ru-RU" dirty="0">
                <a:solidFill>
                  <a:schemeClr val="accent2">
                    <a:lumMod val="75000"/>
                  </a:schemeClr>
                </a:solidFill>
              </a:rPr>
              <a:t>Это </a:t>
            </a:r>
            <a:r>
              <a:rPr lang="ru-RU" b="1" dirty="0">
                <a:solidFill>
                  <a:schemeClr val="accent2">
                    <a:lumMod val="75000"/>
                  </a:schemeClr>
                </a:solidFill>
              </a:rPr>
              <a:t> лицо Суриков писал со своей жены во время ее длительной тяжёлой болезни</a:t>
            </a:r>
            <a:r>
              <a:rPr lang="ru-RU" dirty="0">
                <a:solidFill>
                  <a:schemeClr val="accent2">
                    <a:lumMod val="7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ntr" presetSubtype="32" fill="hold" nodeType="afterEffect">
                                  <p:stCondLst>
                                    <p:cond delay="0"/>
                                  </p:stCondLst>
                                  <p:childTnLst>
                                    <p:set>
                                      <p:cBhvr>
                                        <p:cTn id="11" dur="1" fill="hold">
                                          <p:stCondLst>
                                            <p:cond delay="0"/>
                                          </p:stCondLst>
                                        </p:cTn>
                                        <p:tgtEl>
                                          <p:spTgt spid="28673"/>
                                        </p:tgtEl>
                                        <p:attrNameLst>
                                          <p:attrName>style.visibility</p:attrName>
                                        </p:attrNameLst>
                                      </p:cBhvr>
                                      <p:to>
                                        <p:strVal val="visible"/>
                                      </p:to>
                                    </p:set>
                                    <p:animEffect transition="in" filter="diamond(out)">
                                      <p:cBhvr>
                                        <p:cTn id="12" dur="2000"/>
                                        <p:tgtEl>
                                          <p:spTgt spid="28673"/>
                                        </p:tgtEl>
                                      </p:cBhvr>
                                    </p:animEffect>
                                  </p:childTnLst>
                                </p:cTn>
                              </p:par>
                            </p:childTnLst>
                          </p:cTn>
                        </p:par>
                        <p:par>
                          <p:cTn id="13" fill="hold" nodeType="afterGroup">
                            <p:stCondLst>
                              <p:cond delay="5000"/>
                            </p:stCondLst>
                            <p:childTnLst>
                              <p:par>
                                <p:cTn id="14" presetID="7" presetClass="entr" presetSubtype="4"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6"/>
          <p:cNvSpPr>
            <a:spLocks noGrp="1"/>
          </p:cNvSpPr>
          <p:nvPr>
            <p:ph type="title"/>
          </p:nvPr>
        </p:nvSpPr>
        <p:spPr>
          <a:xfrm>
            <a:off x="179388" y="-315913"/>
            <a:ext cx="8229600" cy="1143001"/>
          </a:xfrm>
        </p:spPr>
        <p:txBody>
          <a:bodyPr/>
          <a:lstStyle/>
          <a:p>
            <a:pPr eaLnBrk="1" hangingPunct="1"/>
            <a:r>
              <a:rPr lang="ru-RU" altLang="ru-RU" smtClean="0"/>
              <a:t>«Меншиков в Березове»</a:t>
            </a:r>
          </a:p>
        </p:txBody>
      </p:sp>
      <p:pic>
        <p:nvPicPr>
          <p:cNvPr id="44035" name="Picture 2" descr="C:\Documents and Settings\Любашка\Мои документы\Валентина\уроки рисования\7 класс\7-16\меншиков в березове\фрагмент.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81425" y="666750"/>
            <a:ext cx="5327650" cy="6164263"/>
          </a:xfrm>
        </p:spPr>
      </p:pic>
      <p:sp>
        <p:nvSpPr>
          <p:cNvPr id="44036" name="Прямоугольник 1"/>
          <p:cNvSpPr>
            <a:spLocks noChangeArrowheads="1"/>
          </p:cNvSpPr>
          <p:nvPr/>
        </p:nvSpPr>
        <p:spPr bwMode="auto">
          <a:xfrm>
            <a:off x="179388" y="1052513"/>
            <a:ext cx="32750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1800"/>
              <a:t>В глубине, в центре — сын Александр. Лицо этого тринадцатилетнего подростка  серьёзно и печально. Голова его опирается на правую руку. Другой он механически снимает с подсвечника воск. В этой позе и жесте чувствуются уныние и беспомощность, ещё больше подчеркивающие скрытую силу в фигуре самого Меншикова.</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mmsk.ru/objectdata/CatalogUnitImpl/28764/Menshikov_22_Menshikov_v_Berezove_1883_Md.jpg"/>
          <p:cNvPicPr>
            <a:picLocks noChangeAspect="1" noChangeArrowheads="1"/>
          </p:cNvPicPr>
          <p:nvPr/>
        </p:nvPicPr>
        <p:blipFill>
          <a:blip r:embed="rId2">
            <a:extLst>
              <a:ext uri="{28A0092B-C50C-407E-A947-70E740481C1C}">
                <a14:useLocalDpi xmlns:a14="http://schemas.microsoft.com/office/drawing/2010/main" val="0"/>
              </a:ext>
            </a:extLst>
          </a:blip>
          <a:srcRect l="10625" t="7935" r="19289" b="21257"/>
          <a:stretch>
            <a:fillRect/>
          </a:stretch>
        </p:blipFill>
        <p:spPr bwMode="auto">
          <a:xfrm>
            <a:off x="0" y="-46038"/>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7950" y="6092825"/>
            <a:ext cx="6840538" cy="646113"/>
          </a:xfrm>
          <a:prstGeom prst="rect">
            <a:avLst/>
          </a:prstGeom>
          <a:noFill/>
        </p:spPr>
        <p:txBody>
          <a:bodyPr>
            <a:spAutoFit/>
          </a:bodyPr>
          <a:lstStyle/>
          <a:p>
            <a:pPr eaLnBrk="1" hangingPunct="1">
              <a:defRPr/>
            </a:pPr>
            <a:r>
              <a:rPr lang="ru-RU" dirty="0">
                <a:solidFill>
                  <a:schemeClr val="accent4">
                    <a:lumMod val="20000"/>
                    <a:lumOff val="80000"/>
                  </a:schemeClr>
                </a:solidFill>
              </a:rPr>
              <a:t>Есть ли в картине персонаж, состояние которого не соответствует общей мрачной атмосфере ?</a:t>
            </a:r>
          </a:p>
        </p:txBody>
      </p:sp>
      <p:sp>
        <p:nvSpPr>
          <p:cNvPr id="4" name="Прямоугольник 3"/>
          <p:cNvSpPr/>
          <p:nvPr/>
        </p:nvSpPr>
        <p:spPr>
          <a:xfrm>
            <a:off x="1116013" y="549275"/>
            <a:ext cx="3097212" cy="3970338"/>
          </a:xfrm>
          <a:prstGeom prst="rect">
            <a:avLst/>
          </a:prstGeom>
          <a:solidFill>
            <a:schemeClr val="bg1">
              <a:lumMod val="95000"/>
            </a:schemeClr>
          </a:solidFill>
        </p:spPr>
        <p:txBody>
          <a:bodyPr>
            <a:spAutoFit/>
          </a:bodyPr>
          <a:lstStyle/>
          <a:p>
            <a:pPr algn="ctr" eaLnBrk="1" hangingPunct="1">
              <a:defRPr/>
            </a:pPr>
            <a:r>
              <a:rPr lang="ru-RU" dirty="0">
                <a:solidFill>
                  <a:schemeClr val="accent3">
                    <a:lumMod val="50000"/>
                  </a:schemeClr>
                </a:solidFill>
              </a:rPr>
              <a:t>   Младшая дочь, Александра, читает книгу и, видимо, поглощена ее содержанием. На округлом, почти детском лице играет румянец. Чувствуется, что девушка как бы забыла на время об окружающей ее обстановке. Одета Александра наряднее всех. Золотистые волосы причудливо причесаны. </a:t>
            </a:r>
          </a:p>
          <a:p>
            <a:pPr algn="ctr" eaLnBrk="1" hangingPunct="1">
              <a:defRPr/>
            </a:pPr>
            <a:r>
              <a:rPr lang="ru-RU" dirty="0">
                <a:solidFill>
                  <a:schemeClr val="accent3">
                    <a:lumMod val="50000"/>
                  </a:schemeClr>
                </a:solidFill>
              </a:rPr>
              <a:t>Вместе с братом ее вернут из ссылки…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68313" y="333375"/>
            <a:ext cx="8229600" cy="793750"/>
          </a:xfrm>
        </p:spPr>
        <p:txBody>
          <a:bodyPr/>
          <a:lstStyle/>
          <a:p>
            <a:pPr eaLnBrk="1" hangingPunct="1">
              <a:defRPr/>
            </a:pPr>
            <a:r>
              <a:rPr lang="ru-RU" dirty="0" smtClean="0">
                <a:solidFill>
                  <a:schemeClr val="accent3">
                    <a:lumMod val="50000"/>
                  </a:schemeClr>
                </a:solidFill>
              </a:rPr>
              <a:t>Закрепление материала</a:t>
            </a:r>
          </a:p>
        </p:txBody>
      </p:sp>
      <p:sp>
        <p:nvSpPr>
          <p:cNvPr id="40963" name="Содержимое 2"/>
          <p:cNvSpPr>
            <a:spLocks noGrp="1"/>
          </p:cNvSpPr>
          <p:nvPr>
            <p:ph idx="1"/>
          </p:nvPr>
        </p:nvSpPr>
        <p:spPr>
          <a:xfrm>
            <a:off x="539750" y="1916113"/>
            <a:ext cx="8496300" cy="4389437"/>
          </a:xfrm>
        </p:spPr>
        <p:txBody>
          <a:bodyPr/>
          <a:lstStyle/>
          <a:p>
            <a:pPr eaLnBrk="1" hangingPunct="1"/>
            <a:r>
              <a:rPr lang="ru-RU" altLang="ru-RU" smtClean="0"/>
              <a:t>Дайте определение понятию «Исторический жанр».</a:t>
            </a:r>
          </a:p>
          <a:p>
            <a:pPr eaLnBrk="1" hangingPunct="1"/>
            <a:r>
              <a:rPr lang="en-US" altLang="ru-RU" smtClean="0"/>
              <a:t>C </a:t>
            </a:r>
            <a:r>
              <a:rPr lang="ru-RU" altLang="ru-RU" smtClean="0"/>
              <a:t>творчеством какого художника вы познакомились на уроке? </a:t>
            </a:r>
          </a:p>
          <a:p>
            <a:pPr eaLnBrk="1" hangingPunct="1">
              <a:buFont typeface="Arial" charset="0"/>
              <a:buNone/>
            </a:pPr>
            <a:endParaRPr lang="ru-RU" altLang="ru-RU" smtClean="0"/>
          </a:p>
          <a:p>
            <a:pPr eaLnBrk="1" hangingPunct="1"/>
            <a:endParaRPr lang="ru-RU" altLang="ru-RU"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1000"/>
                                        <p:tgtEl>
                                          <p:spTgt spid="40963">
                                            <p:txEl>
                                              <p:pRg st="0" end="0"/>
                                            </p:txEl>
                                          </p:spTgt>
                                        </p:tgtEl>
                                      </p:cBhvr>
                                    </p:animEffect>
                                    <p:anim calcmode="lin" valueType="num">
                                      <p:cBhvr>
                                        <p:cTn id="8" dur="10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0963">
                                            <p:txEl>
                                              <p:pRg st="1" end="1"/>
                                            </p:txEl>
                                          </p:spTgt>
                                        </p:tgtEl>
                                        <p:attrNameLst>
                                          <p:attrName>style.visibility</p:attrName>
                                        </p:attrNameLst>
                                      </p:cBhvr>
                                      <p:to>
                                        <p:strVal val="visible"/>
                                      </p:to>
                                    </p:set>
                                    <p:animEffect transition="in" filter="fade">
                                      <p:cBhvr>
                                        <p:cTn id="14" dur="1000"/>
                                        <p:tgtEl>
                                          <p:spTgt spid="40963">
                                            <p:txEl>
                                              <p:pRg st="1" end="1"/>
                                            </p:txEl>
                                          </p:spTgt>
                                        </p:tgtEl>
                                      </p:cBhvr>
                                    </p:animEffect>
                                    <p:anim calcmode="lin" valueType="num">
                                      <p:cBhvr>
                                        <p:cTn id="15" dur="10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09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813" y="1989138"/>
            <a:ext cx="6192837" cy="1570037"/>
          </a:xfrm>
          <a:prstGeom prst="rect">
            <a:avLst/>
          </a:prstGeom>
          <a:noFill/>
        </p:spPr>
        <p:txBody>
          <a:bodyPr>
            <a:spAutoFit/>
          </a:bodyPr>
          <a:lstStyle/>
          <a:p>
            <a:pPr algn="ctr" eaLnBrk="1" hangingPunct="1">
              <a:defRPr/>
            </a:pPr>
            <a:r>
              <a:rPr lang="ru-RU" sz="3200" dirty="0">
                <a:solidFill>
                  <a:schemeClr val="accent3">
                    <a:lumMod val="50000"/>
                  </a:schemeClr>
                </a:solidFill>
              </a:rPr>
              <a:t>Какая картина показалась интересной? Что произвело наибольшее впечатление?</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1619250" y="692150"/>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ru-RU" altLang="ru-RU" sz="2400"/>
              <a:t>По фрагменту и этюдам назвать картину.</a:t>
            </a:r>
          </a:p>
        </p:txBody>
      </p:sp>
      <p:pic>
        <p:nvPicPr>
          <p:cNvPr id="48131"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484313"/>
            <a:ext cx="417671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1188" y="1484313"/>
            <a:ext cx="431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1</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335088"/>
            <a:ext cx="336708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1188" y="1484313"/>
            <a:ext cx="431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2</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1320800"/>
            <a:ext cx="38211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1188" y="1481138"/>
            <a:ext cx="431800" cy="5222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3</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rcRect l="17654" r="18768"/>
          <a:stretch>
            <a:fillRect/>
          </a:stretch>
        </p:blipFill>
        <p:spPr bwMode="auto">
          <a:xfrm>
            <a:off x="2303463" y="1443038"/>
            <a:ext cx="3960812"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1188" y="1489075"/>
            <a:ext cx="431800" cy="5222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4</a:t>
            </a:r>
          </a:p>
        </p:txBody>
      </p:sp>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0" y="1431925"/>
            <a:ext cx="3551238"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5950" y="1489075"/>
            <a:ext cx="431800" cy="5222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5</a:t>
            </a:r>
          </a:p>
        </p:txBody>
      </p:sp>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03463" y="1501775"/>
            <a:ext cx="400685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23888" y="1465263"/>
            <a:ext cx="433387"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6</a:t>
            </a:r>
          </a:p>
        </p:txBody>
      </p:sp>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95488" y="1595438"/>
            <a:ext cx="51562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38175" y="1484313"/>
            <a:ext cx="431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7</a:t>
            </a:r>
          </a:p>
        </p:txBody>
      </p:sp>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05063" y="1339850"/>
            <a:ext cx="413067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38175" y="1481138"/>
            <a:ext cx="431800" cy="5222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8</a:t>
            </a:r>
          </a:p>
        </p:txBody>
      </p:sp>
      <p:pic>
        <p:nvPicPr>
          <p:cNvPr id="22" name="Рисунок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98663" y="1379538"/>
            <a:ext cx="506095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27063" y="1481138"/>
            <a:ext cx="431800" cy="5222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9</a:t>
            </a:r>
          </a:p>
        </p:txBody>
      </p:sp>
      <p:pic>
        <p:nvPicPr>
          <p:cNvPr id="24" name="Рисунок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57463" y="1220788"/>
            <a:ext cx="418147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568325" y="1473200"/>
            <a:ext cx="569913"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2800" dirty="0"/>
              <a:t>10</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500" fill="hold"/>
                                        <p:tgtEl>
                                          <p:spTgt spid="24"/>
                                        </p:tgtEl>
                                        <p:attrNameLst>
                                          <p:attrName>ppt_x</p:attrName>
                                        </p:attrNameLst>
                                      </p:cBhvr>
                                      <p:tavLst>
                                        <p:tav tm="0">
                                          <p:val>
                                            <p:strVal val="#ppt_x"/>
                                          </p:val>
                                        </p:tav>
                                        <p:tav tm="100000">
                                          <p:val>
                                            <p:strVal val="#ppt_x"/>
                                          </p:val>
                                        </p:tav>
                                      </p:tavLst>
                                    </p:anim>
                                    <p:anim calcmode="lin" valueType="num">
                                      <p:cBhvr additive="base">
                                        <p:cTn id="9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barn(inVertical)">
                                      <p:cBhvr>
                                        <p:cTn id="10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5" grpId="0" animBg="1"/>
      <p:bldP spid="17" grpId="0" animBg="1"/>
      <p:bldP spid="18" grpId="0" animBg="1"/>
      <p:bldP spid="23"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4365104"/>
            <a:ext cx="6840760" cy="1569660"/>
          </a:xfrm>
          <a:prstGeom prst="rect">
            <a:avLst/>
          </a:prstGeom>
          <a:noFill/>
        </p:spPr>
        <p:txBody>
          <a:bodyPr>
            <a:spAutoFit/>
          </a:bodyPr>
          <a:lstStyle/>
          <a:p>
            <a:pPr algn="ctr" eaLnBrk="1" hangingPunct="1">
              <a:defRPr/>
            </a:pPr>
            <a:r>
              <a:rPr 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Выполнили ли мы цели урока?</a:t>
            </a:r>
          </a:p>
        </p:txBody>
      </p:sp>
      <p:sp>
        <p:nvSpPr>
          <p:cNvPr id="49155" name="Прямоугольник 2"/>
          <p:cNvSpPr>
            <a:spLocks noChangeArrowheads="1"/>
          </p:cNvSpPr>
          <p:nvPr/>
        </p:nvSpPr>
        <p:spPr bwMode="auto">
          <a:xfrm>
            <a:off x="555625" y="836613"/>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ru-RU" altLang="ru-RU" sz="1800"/>
              <a:t>1.  Познакомиться  с творчеством великого русского художника В. И. Сурикова.</a:t>
            </a:r>
          </a:p>
          <a:p>
            <a:pPr eaLnBrk="1" hangingPunct="1">
              <a:spcBef>
                <a:spcPct val="0"/>
              </a:spcBef>
            </a:pPr>
            <a:endParaRPr lang="ru-RU" altLang="ru-RU" sz="1800"/>
          </a:p>
          <a:p>
            <a:pPr eaLnBrk="1" hangingPunct="1">
              <a:spcBef>
                <a:spcPct val="0"/>
              </a:spcBef>
            </a:pPr>
            <a:r>
              <a:rPr lang="ru-RU" altLang="ru-RU" sz="1800"/>
              <a:t>2.  Сформировать представление об историческом жанре в живописи.</a:t>
            </a:r>
          </a:p>
          <a:p>
            <a:pPr eaLnBrk="1" hangingPunct="1">
              <a:spcBef>
                <a:spcPct val="0"/>
              </a:spcBef>
              <a:buFont typeface="Arial" charset="0"/>
              <a:buNone/>
            </a:pPr>
            <a:endParaRPr lang="ru-RU" altLang="ru-RU" sz="1800"/>
          </a:p>
          <a:p>
            <a:pPr eaLnBrk="1" hangingPunct="1">
              <a:spcBef>
                <a:spcPct val="0"/>
              </a:spcBef>
            </a:pPr>
            <a:r>
              <a:rPr lang="ru-RU" altLang="ru-RU" sz="1800"/>
              <a:t>3.  Развивать способности анализировать произведения искусства</a:t>
            </a:r>
          </a:p>
          <a:p>
            <a:pPr eaLnBrk="1" hangingPunct="1">
              <a:spcBef>
                <a:spcPct val="0"/>
              </a:spcBef>
            </a:pPr>
            <a:endParaRPr lang="ru-RU" altLang="ru-RU" sz="1800"/>
          </a:p>
          <a:p>
            <a:pPr eaLnBrk="1" hangingPunct="1">
              <a:spcBef>
                <a:spcPct val="0"/>
              </a:spcBef>
            </a:pPr>
            <a:r>
              <a:rPr lang="ru-RU" altLang="ru-RU" sz="1800"/>
              <a:t>4.  Воспитывать интерес к искусству, познавательную активность. </a:t>
            </a:r>
          </a:p>
        </p:txBody>
      </p:sp>
      <p:sp>
        <p:nvSpPr>
          <p:cNvPr id="4" name="Прямоугольник 3"/>
          <p:cNvSpPr/>
          <p:nvPr/>
        </p:nvSpPr>
        <p:spPr>
          <a:xfrm>
            <a:off x="1509713" y="333375"/>
            <a:ext cx="1658937" cy="369888"/>
          </a:xfrm>
          <a:prstGeom prst="rect">
            <a:avLst/>
          </a:prstGeom>
        </p:spPr>
        <p:txBody>
          <a:bodyPr wrap="none">
            <a:spAutoFit/>
          </a:bodyPr>
          <a:lstStyle/>
          <a:p>
            <a:pPr eaLnBrk="1" hangingPunct="1">
              <a:defRPr/>
            </a:pPr>
            <a:r>
              <a:rPr lang="ru-RU" dirty="0">
                <a:solidFill>
                  <a:schemeClr val="accent3">
                    <a:lumMod val="50000"/>
                  </a:schemeClr>
                </a:solidFill>
              </a:rPr>
              <a:t>Цели и задачи: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lstStyle/>
          <a:p>
            <a:pPr eaLnBrk="1" hangingPunct="1"/>
            <a:r>
              <a:rPr lang="ru-RU" altLang="ru-RU" smtClean="0"/>
              <a:t>Рефлексия</a:t>
            </a:r>
          </a:p>
        </p:txBody>
      </p:sp>
      <p:sp>
        <p:nvSpPr>
          <p:cNvPr id="4" name="Сердце 3"/>
          <p:cNvSpPr/>
          <p:nvPr/>
        </p:nvSpPr>
        <p:spPr>
          <a:xfrm>
            <a:off x="611188" y="2205038"/>
            <a:ext cx="1928812" cy="121443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 name="Сердце 4"/>
          <p:cNvSpPr/>
          <p:nvPr/>
        </p:nvSpPr>
        <p:spPr>
          <a:xfrm>
            <a:off x="3348038" y="2276475"/>
            <a:ext cx="1928812" cy="107156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6" name="Сердце 5"/>
          <p:cNvSpPr/>
          <p:nvPr/>
        </p:nvSpPr>
        <p:spPr>
          <a:xfrm>
            <a:off x="6084888" y="2281238"/>
            <a:ext cx="1928812" cy="1071562"/>
          </a:xfrm>
          <a:prstGeom prst="hear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0182" name="TextBox 6"/>
          <p:cNvSpPr txBox="1">
            <a:spLocks noChangeArrowheads="1"/>
          </p:cNvSpPr>
          <p:nvPr/>
        </p:nvSpPr>
        <p:spPr bwMode="auto">
          <a:xfrm>
            <a:off x="468313" y="3652838"/>
            <a:ext cx="237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ПОНРАВИЛСЯ УРОК</a:t>
            </a:r>
          </a:p>
        </p:txBody>
      </p:sp>
      <p:sp>
        <p:nvSpPr>
          <p:cNvPr id="50183" name="TextBox 8"/>
          <p:cNvSpPr txBox="1">
            <a:spLocks noChangeArrowheads="1"/>
          </p:cNvSpPr>
          <p:nvPr/>
        </p:nvSpPr>
        <p:spPr bwMode="auto">
          <a:xfrm>
            <a:off x="3073400" y="3644900"/>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НЕ ПОНРАВИЛСЯ УРОК</a:t>
            </a:r>
          </a:p>
        </p:txBody>
      </p:sp>
      <p:sp>
        <p:nvSpPr>
          <p:cNvPr id="50184" name="TextBox 9"/>
          <p:cNvSpPr txBox="1">
            <a:spLocks noChangeArrowheads="1"/>
          </p:cNvSpPr>
          <p:nvPr/>
        </p:nvSpPr>
        <p:spPr bwMode="auto">
          <a:xfrm>
            <a:off x="5867400" y="3644900"/>
            <a:ext cx="358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ОСТАЛСЯ РАВНОДУШЕН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88913"/>
            <a:ext cx="8229600" cy="703262"/>
          </a:xfrm>
        </p:spPr>
        <p:txBody>
          <a:bodyPr rtlCol="0">
            <a:normAutofit fontScale="90000"/>
          </a:bodyPr>
          <a:lstStyle/>
          <a:p>
            <a:pPr eaLnBrk="1" fontAlgn="auto" hangingPunct="1">
              <a:spcAft>
                <a:spcPts val="0"/>
              </a:spcAft>
              <a:defRPr/>
            </a:pPr>
            <a:r>
              <a:rPr lang="ru-RU" dirty="0" smtClean="0"/>
              <a:t>Исторический жанр</a:t>
            </a:r>
            <a:endParaRPr lang="ru-RU" dirty="0"/>
          </a:p>
        </p:txBody>
      </p:sp>
      <p:sp>
        <p:nvSpPr>
          <p:cNvPr id="6147" name="Содержимое 2"/>
          <p:cNvSpPr>
            <a:spLocks noGrp="1"/>
          </p:cNvSpPr>
          <p:nvPr>
            <p:ph idx="1"/>
          </p:nvPr>
        </p:nvSpPr>
        <p:spPr>
          <a:xfrm>
            <a:off x="401638" y="1700213"/>
            <a:ext cx="8715375" cy="5500687"/>
          </a:xfrm>
        </p:spPr>
        <p:txBody>
          <a:bodyPr/>
          <a:lstStyle/>
          <a:p>
            <a:pPr eaLnBrk="1" hangingPunct="1"/>
            <a:r>
              <a:rPr lang="ru-RU" altLang="ru-RU" b="1" smtClean="0"/>
              <a:t>ИСТОРИЧЕСКИЙ ЖАНР</a:t>
            </a:r>
            <a:r>
              <a:rPr lang="ru-RU" altLang="ru-RU" smtClean="0"/>
              <a:t>  — </a:t>
            </a:r>
            <a:br>
              <a:rPr lang="ru-RU" altLang="ru-RU" smtClean="0"/>
            </a:br>
            <a:r>
              <a:rPr lang="ru-RU" altLang="ru-RU" smtClean="0"/>
              <a:t/>
            </a:r>
            <a:br>
              <a:rPr lang="ru-RU" altLang="ru-RU" smtClean="0"/>
            </a:br>
            <a:r>
              <a:rPr lang="ru-RU" altLang="ru-RU" smtClean="0"/>
              <a:t>один из основных жанров изобразительного искусства, посвященный историческим событиям и деятелям, героям прошлого. </a:t>
            </a:r>
          </a:p>
          <a:p>
            <a:pPr eaLnBrk="1" hangingPunct="1"/>
            <a:endParaRPr lang="ru-RU" altLang="ru-RU" smtClean="0"/>
          </a:p>
          <a:p>
            <a:pPr eaLnBrk="1" hangingPunct="1">
              <a:buFont typeface="Arial" charset="0"/>
              <a:buNone/>
            </a:pPr>
            <a:endParaRPr lang="ru-RU" altLang="ru-RU"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813" y="549275"/>
            <a:ext cx="5832475" cy="10763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ru-RU" sz="3200" dirty="0"/>
              <a:t>Исторический жанр - один из самых трудных в живописи.</a:t>
            </a:r>
          </a:p>
        </p:txBody>
      </p:sp>
      <p:sp>
        <p:nvSpPr>
          <p:cNvPr id="3" name="TextBox 2"/>
          <p:cNvSpPr txBox="1"/>
          <p:nvPr/>
        </p:nvSpPr>
        <p:spPr>
          <a:xfrm>
            <a:off x="1601788" y="2006600"/>
            <a:ext cx="5832475" cy="522288"/>
          </a:xfrm>
          <a:prstGeom prst="rect">
            <a:avLst/>
          </a:prstGeom>
          <a:noFill/>
        </p:spPr>
        <p:txBody>
          <a:bodyPr>
            <a:spAutoFit/>
          </a:bodyPr>
          <a:lstStyle/>
          <a:p>
            <a:pPr algn="ctr" eaLnBrk="1" fontAlgn="auto" hangingPunct="1">
              <a:spcBef>
                <a:spcPts val="0"/>
              </a:spcBef>
              <a:spcAft>
                <a:spcPts val="0"/>
              </a:spcAft>
              <a:defRPr/>
            </a:pPr>
            <a:r>
              <a:rPr lang="ru-RU" sz="2800" dirty="0">
                <a:solidFill>
                  <a:schemeClr val="accent3">
                    <a:lumMod val="50000"/>
                  </a:schemeClr>
                </a:solidFill>
                <a:latin typeface="+mn-lt"/>
                <a:cs typeface="+mn-cs"/>
              </a:rPr>
              <a:t>Верно или нет это утверждение?</a:t>
            </a:r>
          </a:p>
        </p:txBody>
      </p:sp>
      <p:sp>
        <p:nvSpPr>
          <p:cNvPr id="4" name="Прямоугольник 3"/>
          <p:cNvSpPr>
            <a:spLocks noChangeArrowheads="1"/>
          </p:cNvSpPr>
          <p:nvPr/>
        </p:nvSpPr>
        <p:spPr bwMode="auto">
          <a:xfrm>
            <a:off x="1293813" y="2832100"/>
            <a:ext cx="6635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800"/>
              <a:t>Исторический живописец должен знать… </a:t>
            </a:r>
          </a:p>
        </p:txBody>
      </p:sp>
      <p:sp>
        <p:nvSpPr>
          <p:cNvPr id="5" name="TextBox 4"/>
          <p:cNvSpPr txBox="1">
            <a:spLocks noChangeArrowheads="1"/>
          </p:cNvSpPr>
          <p:nvPr/>
        </p:nvSpPr>
        <p:spPr bwMode="auto">
          <a:xfrm>
            <a:off x="1136650" y="3302000"/>
            <a:ext cx="6985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ru-RU" sz="2800" b="1" dirty="0" smtClean="0">
                <a:solidFill>
                  <a:schemeClr val="accent3">
                    <a:lumMod val="75000"/>
                  </a:schemeClr>
                </a:solidFill>
                <a:cs typeface="Arial" panose="020B0604020202020204" pitchFamily="34" charset="0"/>
              </a:rPr>
              <a:t>ИСТОРИЮ</a:t>
            </a:r>
            <a:r>
              <a:rPr lang="ru-RU" sz="2800" dirty="0" smtClean="0">
                <a:solidFill>
                  <a:schemeClr val="accent3">
                    <a:lumMod val="75000"/>
                  </a:schemeClr>
                </a:solidFill>
                <a:cs typeface="Arial" panose="020B0604020202020204" pitchFamily="34" charset="0"/>
              </a:rPr>
              <a:t>, </a:t>
            </a:r>
            <a:r>
              <a:rPr lang="ru-RU" sz="2800" b="1" dirty="0" smtClean="0">
                <a:solidFill>
                  <a:schemeClr val="accent3">
                    <a:lumMod val="75000"/>
                  </a:schemeClr>
                </a:solidFill>
                <a:cs typeface="Arial" panose="020B0604020202020204" pitchFamily="34" charset="0"/>
              </a:rPr>
              <a:t>АРХЕОЛОГИЮ</a:t>
            </a:r>
            <a:r>
              <a:rPr lang="ru-RU" sz="2800" dirty="0" smtClean="0">
                <a:cs typeface="Arial" panose="020B0604020202020204" pitchFamily="34" charset="0"/>
              </a:rPr>
              <a:t>, ПОДРОБНОСТИ БЫТА  НУЖНОЙ ЕМУ ЭПОХИ. ОН ДОЛЖЕН ОБЛАДАТЬ </a:t>
            </a:r>
            <a:r>
              <a:rPr lang="ru-RU" sz="2800" b="1" dirty="0" smtClean="0">
                <a:solidFill>
                  <a:schemeClr val="accent3">
                    <a:lumMod val="75000"/>
                  </a:schemeClr>
                </a:solidFill>
                <a:cs typeface="Arial" panose="020B0604020202020204" pitchFamily="34" charset="0"/>
              </a:rPr>
              <a:t>БОГАТОЙ ТВОРЧЕСКОЙ ФАНТАЗИЕЙ</a:t>
            </a:r>
            <a:r>
              <a:rPr lang="ru-RU" sz="2800" dirty="0" smtClean="0">
                <a:cs typeface="Arial" panose="020B0604020202020204" pitchFamily="34" charset="0"/>
              </a:rPr>
              <a:t>, ЧТОБЫ СИЛОЙ ВООБРАЖЕНИЯ УБЕДИТЕЛЬНО И ДОСТОВЕРНО ВОССОЗДАТЬ ИСТОРИЧЕСКОЕ СОБЫТИЕ НА ПОЛОТНЕ.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8" y="476250"/>
            <a:ext cx="8229600" cy="1143000"/>
          </a:xfrm>
        </p:spPr>
        <p:txBody>
          <a:bodyPr rtlCol="0">
            <a:normAutofit fontScale="90000"/>
          </a:bodyPr>
          <a:lstStyle/>
          <a:p>
            <a:pPr eaLnBrk="1" fontAlgn="auto" hangingPunct="1">
              <a:spcAft>
                <a:spcPts val="0"/>
              </a:spcAft>
              <a:defRPr/>
            </a:pPr>
            <a:r>
              <a:rPr lang="ru-RU" b="1" dirty="0" smtClean="0"/>
              <a:t>Василий Иванович Суриков</a:t>
            </a:r>
            <a:br>
              <a:rPr lang="ru-RU" b="1" dirty="0" smtClean="0"/>
            </a:br>
            <a:r>
              <a:rPr lang="ru-RU" dirty="0" smtClean="0"/>
              <a:t> 1848</a:t>
            </a:r>
            <a:r>
              <a:rPr lang="ru-RU" sz="3600" dirty="0" smtClean="0"/>
              <a:t>- </a:t>
            </a:r>
            <a:r>
              <a:rPr lang="ru-RU" dirty="0" smtClean="0"/>
              <a:t>191</a:t>
            </a:r>
            <a:r>
              <a:rPr lang="en-US" dirty="0" smtClean="0"/>
              <a:t>6</a:t>
            </a:r>
            <a:endParaRPr lang="ru-RU" sz="3600" dirty="0"/>
          </a:p>
        </p:txBody>
      </p:sp>
      <p:pic>
        <p:nvPicPr>
          <p:cNvPr id="4" name="Рисунок 3" descr="Василий Суриков"/>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773238"/>
            <a:ext cx="31559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Прямоугольник 4"/>
          <p:cNvSpPr>
            <a:spLocks noChangeArrowheads="1"/>
          </p:cNvSpPr>
          <p:nvPr/>
        </p:nvSpPr>
        <p:spPr bwMode="auto">
          <a:xfrm>
            <a:off x="4054475" y="22050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800"/>
              <a:t>«Тут, в Петербурге живут одни чиновники, бюрократы. Живых людей и живого дела нет. Дело делают другие люди, и эти только бумажки пишут. Вот и в Академии: соберутся и начнут говорить и говорить без конца, а потом еще заговорят "по существу", как будто раньше разговор шел без всякого существа. А в искусстве делает, как раз тот, кто ничего и не говорит-то»</a:t>
            </a:r>
            <a:br>
              <a:rPr lang="ru-RU" altLang="ru-RU" sz="1800"/>
            </a:br>
            <a:endParaRPr lang="ru-RU" altLang="ru-RU"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8"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913" y="1341438"/>
            <a:ext cx="6246812"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ru-RU" dirty="0"/>
              <a:t>Его работы украшали храм Христа Спасителя в Москве.</a:t>
            </a:r>
          </a:p>
        </p:txBody>
      </p:sp>
      <p:sp>
        <p:nvSpPr>
          <p:cNvPr id="9219" name="TextBox 2"/>
          <p:cNvSpPr txBox="1">
            <a:spLocks noChangeArrowheads="1"/>
          </p:cNvSpPr>
          <p:nvPr/>
        </p:nvSpPr>
        <p:spPr bwMode="auto">
          <a:xfrm>
            <a:off x="684213" y="260350"/>
            <a:ext cx="77041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ru-RU" altLang="ru-RU" sz="4800"/>
              <a:t>Интересные факты</a:t>
            </a:r>
          </a:p>
        </p:txBody>
      </p:sp>
      <p:sp>
        <p:nvSpPr>
          <p:cNvPr id="4" name="Прямоугольник 3"/>
          <p:cNvSpPr/>
          <p:nvPr/>
        </p:nvSpPr>
        <p:spPr>
          <a:xfrm>
            <a:off x="539750" y="2349500"/>
            <a:ext cx="7705725" cy="6667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ru-RU" dirty="0" smtClean="0">
                <a:solidFill>
                  <a:srgbClr val="000000"/>
                </a:solidFill>
              </a:rPr>
              <a:t>Правнуки Василия Сурикова: Никита Михалков и Андрей Кончаловский. </a:t>
            </a:r>
          </a:p>
        </p:txBody>
      </p:sp>
      <p:sp>
        <p:nvSpPr>
          <p:cNvPr id="5" name="Прямоугольник 4"/>
          <p:cNvSpPr/>
          <p:nvPr/>
        </p:nvSpPr>
        <p:spPr>
          <a:xfrm>
            <a:off x="1116013" y="3500438"/>
            <a:ext cx="6678612" cy="14906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r>
              <a:rPr lang="ru-RU" dirty="0"/>
              <a:t>«Утро стрелецкой казни» было выставлено Суриковым на выставке передвижников в1881 году. Картина сразу же стала сенсацией. Картину прямо с выставки приобрел Третьяков, как и два следующих полотна Сурикова — «Меншиков в Березове» и «Боярыня Морозова».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49275"/>
            <a:ext cx="58324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1427</TotalTime>
  <Words>2117</Words>
  <Application>Microsoft Office PowerPoint</Application>
  <PresentationFormat>Экран (4:3)</PresentationFormat>
  <Paragraphs>145</Paragraphs>
  <Slides>49</Slides>
  <Notes>0</Notes>
  <HiddenSlides>0</HiddenSlides>
  <MMClips>1</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49</vt:i4>
      </vt:variant>
    </vt:vector>
  </HeadingPairs>
  <TitlesOfParts>
    <vt:vector size="52" baseType="lpstr">
      <vt:lpstr>Calibri</vt:lpstr>
      <vt:lpstr>Arial</vt:lpstr>
      <vt:lpstr>Тема Office</vt:lpstr>
      <vt:lpstr>Презентация PowerPoint</vt:lpstr>
      <vt:lpstr>Историческая тема в искусстве.   Творчество  Василия Ивановича Сурикова.</vt:lpstr>
      <vt:lpstr>Презентация PowerPoint</vt:lpstr>
      <vt:lpstr>Цели и задачи:</vt:lpstr>
      <vt:lpstr>Исторический жанр</vt:lpstr>
      <vt:lpstr>Презентация PowerPoint</vt:lpstr>
      <vt:lpstr>Василий Иванович Суриков  1848- 1916</vt:lpstr>
      <vt:lpstr>Презентация PowerPoint</vt:lpstr>
      <vt:lpstr>Презентация PowerPoint</vt:lpstr>
      <vt:lpstr>Презентация PowerPoint</vt:lpstr>
      <vt:lpstr>Картины Сурикова - это целая поэма о борьбе и страданиях, героизме и трагических испытаниях русского человека.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«Боярыня Морозова»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Образ Меншикова</vt:lpstr>
      <vt:lpstr>Презентация PowerPoint</vt:lpstr>
      <vt:lpstr>«Меншиков в Березове»</vt:lpstr>
      <vt:lpstr>«Меншиков в Березове»</vt:lpstr>
      <vt:lpstr>Презентация PowerPoint</vt:lpstr>
      <vt:lpstr>Закрепление материала</vt:lpstr>
      <vt:lpstr>Презентация PowerPoint</vt:lpstr>
      <vt:lpstr>Презентация PowerPoint</vt:lpstr>
      <vt:lpstr>Презентация PowerPoint</vt:lpstr>
      <vt:lpstr>Рефлексия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Надежда Пронская</cp:lastModifiedBy>
  <cp:revision>101</cp:revision>
  <dcterms:created xsi:type="dcterms:W3CDTF">2013-01-11T17:29:16Z</dcterms:created>
  <dcterms:modified xsi:type="dcterms:W3CDTF">2023-12-13T13:40:23Z</dcterms:modified>
</cp:coreProperties>
</file>