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600A8-CF3F-4FFD-9D15-974B839E8B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AF832-DD01-4A65-9462-ED11DD280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E25E5-DE3A-479D-90F1-EAEA12F4EB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7CD74-731D-4333-A9A3-99421D427D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1D0E-60A8-4B2E-9D73-58FE31767E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2B8D3-F409-46BA-8D71-0B08A5F739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ADA90-D3BB-4BA7-B075-864D3259A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5FBF0-1977-4F38-A322-23A322A45E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174A7-72BF-4FB1-B925-57D3E601B5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A4D2-CF62-4B43-B16C-E8E8819A6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0DAA-1C5B-4E10-819E-3CDAEC76F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0E3E98-C79C-4187-8989-2E0A3460E7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4.gif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48;&#1089;&#1087;&#1072;&#1088;&#1077;&#1085;&#1080;&#1077;.mp4" TargetMode="Externa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87;&#1072;&#1088;&#1086;&#1086;&#1073;&#1088;&#1079;&#1086;&#1074;&#1072;&#1085;&#1080;&#1077;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5" Type="http://schemas.openxmlformats.org/officeDocument/2006/relationships/slide" Target="slide9.xm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5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50;&#1086;&#1085;&#1076;&#1077;&#1085;&#1089;&#1072;&#1094;&#1080;&#1103;.mp4" TargetMode="Externa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82;&#1086;&#1085;&#1076;&#1077;&#1085;&#1089;&#1072;&#1094;&#1080;&#1103;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5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53;&#1072;&#1089;&#1099;&#1097;&#1077;&#1085;&#1085;&#1099;&#1081;%20&#1087;&#1072;&#1088;.mp4" TargetMode="Externa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85;&#1072;&#1089;&#1099;&#1097;&#1077;&#1085;&#1085;&#1099;&#1081;%20&#1087;&#1072;&#1088;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image" Target="../media/image4.gif"/><Relationship Id="rId17" Type="http://schemas.openxmlformats.org/officeDocument/2006/relationships/image" Target="../media/image5.png"/><Relationship Id="rId2" Type="http://schemas.openxmlformats.org/officeDocument/2006/relationships/image" Target="../media/image1.jpeg"/><Relationship Id="rId16" Type="http://schemas.openxmlformats.org/officeDocument/2006/relationships/hyperlink" Target="&#1055;&#1088;&#1080;&#1085;&#1094;&#1080;&#1087;%20&#1076;&#1077;&#1081;&#1089;&#1090;&#1074;&#1080;&#1103;%20&#1075;&#1080;&#1075;&#1088;&#1086;&#1084;&#1077;&#1090;&#1088;&#1072;%20&#1080;%20&#1087;&#1089;&#1080;&#1093;&#1088;&#1086;&#1084;&#1077;&#1090;&#1088;&#1072;.mp4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5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42;&#1083;&#1072;&#1078;&#1085;&#1086;&#1089;&#1090;&#1100;%20&#1074;&#1086;&#1079;&#1076;&#1091;&#1093;&#1072;.mp4" TargetMode="Externa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74;&#1083;&#1072;&#1078;&#1085;&#1086;&#1089;&#1090;&#1100;%20&#1074;&#1086;&#1079;&#1076;&#1091;&#1093;&#1072;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5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50;&#1080;&#1087;&#1077;&#1085;&#1080;&#1077;%20&#1078;&#1080;&#1076;&#1082;&#1086;&#1089;&#1090;&#1080;.mp4" TargetMode="External"/><Relationship Id="rId10" Type="http://schemas.openxmlformats.org/officeDocument/2006/relationships/slide" Target="slide7.xml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hyperlink" Target="file:///C:\Users\&#1040;&#1076;&#1084;&#1080;&#1085;&#1080;&#1089;&#1090;&#1088;&#1072;&#1088;&#1086;\Desktop\&#1089;&#1074;&#1086;&#1081;&#1089;&#1090;&#1074;&#1072;%20&#1087;&#1072;&#1088;&#1072;\&#1082;&#1080;&#1087;&#1077;&#1085;&#1080;&#1077;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4.gif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hyperlink" Target="https://onlinetestpad.com/ni262p7mhjalq" TargetMode="External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3.gif"/><Relationship Id="rId7" Type="http://schemas.openxmlformats.org/officeDocument/2006/relationships/slide" Target="slide3.xml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hyperlink" Target="mailto:maschanov1964@gmail.com" TargetMode="External"/><Relationship Id="rId10" Type="http://schemas.openxmlformats.org/officeDocument/2006/relationships/slide" Target="slide6.xml"/><Relationship Id="rId4" Type="http://schemas.openxmlformats.org/officeDocument/2006/relationships/hyperlink" Target="https://nsportal.ru/mashanova-tatyana-ivanovna" TargetMode="External"/><Relationship Id="rId9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hyperlink" Target="https://onlinetestpad.com/jis65rtvrtd26" TargetMode="External"/><Relationship Id="rId10" Type="http://schemas.openxmlformats.org/officeDocument/2006/relationships/slide" Target="slide6.xml"/><Relationship Id="rId4" Type="http://schemas.openxmlformats.org/officeDocument/2006/relationships/image" Target="../media/image3.gif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31" name="Picture 35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562600"/>
            <a:ext cx="1200150" cy="1295400"/>
          </a:xfrm>
          <a:prstGeom prst="rect">
            <a:avLst/>
          </a:prstGeom>
          <a:noFill/>
        </p:spPr>
      </p:pic>
      <p:pic>
        <p:nvPicPr>
          <p:cNvPr id="4133" name="Picture 37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4134" name="Line 38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114800" y="1981200"/>
            <a:ext cx="441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СВОЙСТВА ПАРОВ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4145" name="Rectangl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6" name="Rectangl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7" name="Rectangl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8" name="Rectangl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9" name="Rectangl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0" name="Rectangl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2" name="Rectangl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864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3" name="AutoShape 5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54" name="Picture 58" descr="gif-dlya-prezentaciy-79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41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18442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18443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886200" y="1447800"/>
            <a:ext cx="480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 –</a:t>
            </a:r>
          </a:p>
          <a:p>
            <a:pPr algn="ctr">
              <a:spcBef>
                <a:spcPct val="50000"/>
              </a:spcBef>
            </a:pPr>
            <a:r>
              <a:rPr lang="ru-RU" sz="3200"/>
              <a:t>явление перехода вещества в пар 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18454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Rectangl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Rectangl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AutoShape 30">
            <a:hlinkClick r:id="rId12" action="ppaction://program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609600" cy="6858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AutoShape 31">
            <a:hlinkClick r:id="rId13" action="ppaction://program" highlightClick="1"/>
          </p:cNvPr>
          <p:cNvSpPr>
            <a:spLocks noChangeArrowheads="1"/>
          </p:cNvSpPr>
          <p:nvPr/>
        </p:nvSpPr>
        <p:spPr bwMode="auto">
          <a:xfrm>
            <a:off x="6705600" y="4191000"/>
            <a:ext cx="6096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AutoShape 3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8" name="Rectangl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9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70" name="AutoShap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AutoShap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72" name="Picture 40" descr="gif-dlya-prezentaciy-79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18473" name="Rectangle 4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74" name="AutoShape 4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465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19466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19467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91000" y="9906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 – </a:t>
            </a:r>
          </a:p>
          <a:p>
            <a:pPr algn="ctr">
              <a:spcBef>
                <a:spcPct val="50000"/>
              </a:spcBef>
            </a:pPr>
            <a:r>
              <a:rPr lang="ru-RU" sz="3200"/>
              <a:t>процесс превращения вещества из газообразного состояния в жидкое </a:t>
            </a:r>
          </a:p>
          <a:p>
            <a:pPr algn="ctr">
              <a:spcBef>
                <a:spcPct val="50000"/>
              </a:spcBef>
            </a:pP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19478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9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1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2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3" name="Rectangl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4" name="Rectangl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5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6" name="AutoShape 3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AutoShape 3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8" name="AutoShape 3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489" name="Picture 33" descr="gif-dlya-prezentaciy-79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19490" name="Rectangle 3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1" name="AutoShape 3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2" name="Rectangl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3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4" name="AutoShape 38">
            <a:hlinkClick r:id="rId14" action="ppaction://program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609600" cy="6858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5" name="AutoShape 39">
            <a:hlinkClick r:id="rId15" action="ppaction://program" highlightClick="1"/>
          </p:cNvPr>
          <p:cNvSpPr>
            <a:spLocks noChangeArrowheads="1"/>
          </p:cNvSpPr>
          <p:nvPr/>
        </p:nvSpPr>
        <p:spPr bwMode="auto">
          <a:xfrm>
            <a:off x="6705600" y="4191000"/>
            <a:ext cx="6096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489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20490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114800" y="685800"/>
            <a:ext cx="4419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 – </a:t>
            </a:r>
            <a:r>
              <a:rPr lang="ru-RU" sz="3200"/>
              <a:t>пар, находящийся в состоянии динамического равновесия со своей жидкостью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0502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Rectangl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Rectangl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0" name="AutoShap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1" name="AutoShap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AutoShape 3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513" name="Picture 33" descr="gif-dlya-prezentaciy-79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20514" name="Rectangle 3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5" name="AutoShape 3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6" name="Rectangl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7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8" name="AutoShape 38">
            <a:hlinkClick r:id="rId14" action="ppaction://program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609600" cy="6858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9" name="AutoShape 39">
            <a:hlinkClick r:id="rId15" action="ppaction://program" highlightClick="1"/>
          </p:cNvPr>
          <p:cNvSpPr>
            <a:spLocks noChangeArrowheads="1"/>
          </p:cNvSpPr>
          <p:nvPr/>
        </p:nvSpPr>
        <p:spPr bwMode="auto">
          <a:xfrm>
            <a:off x="6705600" y="4191000"/>
            <a:ext cx="6096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13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21514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21515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114800" y="304800"/>
            <a:ext cx="44196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 – </a:t>
            </a:r>
          </a:p>
          <a:p>
            <a:pPr algn="ctr">
              <a:spcBef>
                <a:spcPct val="50000"/>
              </a:spcBef>
            </a:pPr>
            <a:r>
              <a:rPr lang="ru-RU"/>
              <a:t>содержание водяного пара в воздухе.</a:t>
            </a:r>
          </a:p>
          <a:p>
            <a:pPr algn="ctr">
              <a:spcBef>
                <a:spcPct val="50000"/>
              </a:spcBef>
            </a:pPr>
            <a:r>
              <a:rPr lang="ru-RU"/>
              <a:t>Виды влажности: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абсолютная влажность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относительная влажность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1526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Rectangl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Rectangl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3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4" name="AutoShap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5" name="AutoShap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6" name="AutoShape 3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38" name="Picture 34" descr="gif-dlya-prezentaciy-79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21539" name="Rectangle 3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0" name="AutoShape 3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1" name="Rectangle 3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2" name="Rectangle 3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3" name="AutoShape 39">
            <a:hlinkClick r:id="rId14" action="ppaction://program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609600" cy="6858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4" name="AutoShape 40">
            <a:hlinkClick r:id="rId15" action="ppaction://program" highlightClick="1"/>
          </p:cNvPr>
          <p:cNvSpPr>
            <a:spLocks noChangeArrowheads="1"/>
          </p:cNvSpPr>
          <p:nvPr/>
        </p:nvSpPr>
        <p:spPr bwMode="auto">
          <a:xfrm>
            <a:off x="6705600" y="4191000"/>
            <a:ext cx="6096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46" name="Picture 42" descr="img-LHnYHF">
            <a:hlinkClick r:id="rId16" action="ppaction://hlinkfile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38600" y="2971800"/>
            <a:ext cx="1201738" cy="2009775"/>
          </a:xfrm>
          <a:prstGeom prst="rect">
            <a:avLst/>
          </a:prstGeom>
          <a:noFill/>
        </p:spPr>
      </p:pic>
      <p:pic>
        <p:nvPicPr>
          <p:cNvPr id="21550" name="Picture 46" descr="31051110ed8b0a3283f3099ed6cf4965">
            <a:hlinkClick r:id="rId16" action="ppaction://hlinkfile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620000" y="2971800"/>
            <a:ext cx="942975" cy="2133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37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22538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2550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Rectangl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AutoShap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AutoShap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AutoShape 3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1" name="AutoShape 3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62" name="Picture 34" descr="gif-dlya-prezentaciy-79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22563" name="Rectangle 3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Rectangl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AutoShape 38">
            <a:hlinkClick r:id="rId14" action="ppaction://program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609600" cy="6858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AutoShape 39">
            <a:hlinkClick r:id="rId15" action="ppaction://program" highlightClick="1"/>
          </p:cNvPr>
          <p:cNvSpPr>
            <a:spLocks noChangeArrowheads="1"/>
          </p:cNvSpPr>
          <p:nvPr/>
        </p:nvSpPr>
        <p:spPr bwMode="auto">
          <a:xfrm>
            <a:off x="6705600" y="4191000"/>
            <a:ext cx="6096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114800" y="381000"/>
            <a:ext cx="4419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 – </a:t>
            </a:r>
            <a:r>
              <a:rPr lang="ru-RU" sz="3200"/>
              <a:t>процесс парообразования, происходящий во всем объёме жидкости при определённой температуре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61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191000" y="1752600"/>
            <a:ext cx="4419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ТЕСТ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onlinetestpad.com/ni262p7mhjalq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3574" name="Rectangl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Rectangl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Rectangle 2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AutoShap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AutoShap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AutoShape 3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AutoShape 3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86" name="Picture 34" descr="gif-dlya-prezentaciy-7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23587" name="Rectangle 35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AutoShape 3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9" name="Rectangle 3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4586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962400" y="1752600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Обратная связь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hlinkClick r:id="rId4"/>
              </a:rPr>
              <a:t>https</a:t>
            </a:r>
            <a:r>
              <a:rPr lang="en-US" sz="2400">
                <a:hlinkClick r:id="rId4"/>
              </a:rPr>
              <a:t>://</a:t>
            </a:r>
            <a:r>
              <a:rPr lang="en-US" sz="2400" smtClean="0">
                <a:hlinkClick r:id="rId4"/>
              </a:rPr>
              <a:t>nsportal.ru/mashanova-tatyana-ivanovna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hlinkClick r:id="rId5"/>
              </a:rPr>
              <a:t>maschanov1964@gmail.com</a:t>
            </a:r>
            <a:endParaRPr lang="en-US" sz="2400" dirty="0" smtClean="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4598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Rectangle 2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0" name="Rectangle 2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1" name="Rectangle 2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2" name="Rectangle 2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3" name="Rectangle 2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5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6" name="AutoShape 3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7" name="AutoShape 3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8" name="AutoShape 3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9" name="AutoShape 3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4610" name="Picture 34" descr="gif-dlya-prezentaciy-79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5761038"/>
            <a:ext cx="1752600" cy="1096962"/>
          </a:xfrm>
          <a:prstGeom prst="rect">
            <a:avLst/>
          </a:prstGeom>
          <a:noFill/>
        </p:spPr>
      </p:pic>
      <p:sp>
        <p:nvSpPr>
          <p:cNvPr id="24611" name="Rectangle 3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67200" y="5562600"/>
            <a:ext cx="1371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12" name="AutoShap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13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587480006_15-p-foni-v-kletochku-43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810000" y="304800"/>
            <a:ext cx="50292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9" name="Picture 9" descr="Open_Envelope_at_Symbol"/>
          <p:cNvPicPr>
            <a:picLocks noChangeAspect="1" noChangeArrowheads="1"/>
          </p:cNvPicPr>
          <p:nvPr/>
        </p:nvPicPr>
        <p:blipFill>
          <a:blip r:embed="rId3" cstate="print"/>
          <a:srcRect l="14285" t="8333" r="10715" b="10715"/>
          <a:stretch>
            <a:fillRect/>
          </a:stretch>
        </p:blipFill>
        <p:spPr bwMode="auto">
          <a:xfrm>
            <a:off x="7772400" y="5410200"/>
            <a:ext cx="1200150" cy="1295400"/>
          </a:xfrm>
          <a:prstGeom prst="rect">
            <a:avLst/>
          </a:prstGeom>
          <a:noFill/>
        </p:spPr>
      </p:pic>
      <p:pic>
        <p:nvPicPr>
          <p:cNvPr id="25610" name="Picture 10" descr="znak-voprosa-animatsionnaya-kartinka-0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410200"/>
            <a:ext cx="1036638" cy="1295400"/>
          </a:xfrm>
          <a:prstGeom prst="rect">
            <a:avLst/>
          </a:prstGeom>
          <a:noFill/>
        </p:spPr>
      </p:pic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352800" y="68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33528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3352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648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3352800" y="5334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038600" y="1752600"/>
            <a:ext cx="4648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ИНТЕРАКТИВНЫЙ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УРОК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hlinkClick r:id="rId5"/>
              </a:rPr>
              <a:t>https://</a:t>
            </a:r>
            <a:r>
              <a:rPr lang="en-US" sz="2400" b="1" dirty="0" smtClean="0">
                <a:hlinkClick r:id="rId5"/>
              </a:rPr>
              <a:t>onlinetestpad.com/jis65rtvrtd26</a:t>
            </a:r>
            <a:endParaRPr lang="ru-RU" sz="2400" b="1" dirty="0" smtClean="0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33400" y="53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ПАРООБРАЗОВАНИЕ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334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КОНДЕНСАЦИЯ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НАСЫЩЕННЫЙ ПАР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ВЛАЖНОСТЬ ВОЗДУХА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334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КИПЕНИЕ</a:t>
            </a:r>
          </a:p>
        </p:txBody>
      </p:sp>
      <p:sp>
        <p:nvSpPr>
          <p:cNvPr id="25622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3" name="Rectangle 2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13716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4" name="Rectangle 2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2819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5" name="Rectangle 2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Rectangle 2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28600" y="55626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Rectangle 2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Rectangle 28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696200" y="533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9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0" name="AutoShape 3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1" name="AutoShape 3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04800" y="1524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2" name="AutoShape 3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4800" y="2895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3" name="AutoShape 3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04800" y="42672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6" name="AutoShap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04800" y="5562600"/>
            <a:ext cx="3048000" cy="1143000"/>
          </a:xfrm>
          <a:prstGeom prst="roundRect">
            <a:avLst>
              <a:gd name="adj" fmla="val 16667"/>
            </a:avLst>
          </a:prstGeom>
          <a:solidFill>
            <a:schemeClr val="bg1">
              <a:alpha val="78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7" name="Rectangle 3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943600" y="5410200"/>
            <a:ext cx="10668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8" name="Rectangle 38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696200" y="5410200"/>
            <a:ext cx="1295400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140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Администраро</cp:lastModifiedBy>
  <cp:revision>14</cp:revision>
  <cp:lastPrinted>1601-01-01T00:00:00Z</cp:lastPrinted>
  <dcterms:created xsi:type="dcterms:W3CDTF">2020-11-08T20:19:00Z</dcterms:created>
  <dcterms:modified xsi:type="dcterms:W3CDTF">2022-05-16T10:28:22Z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