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88" r:id="rId3"/>
    <p:sldId id="257" r:id="rId4"/>
    <p:sldId id="261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1" r:id="rId25"/>
    <p:sldId id="282" r:id="rId26"/>
    <p:sldId id="283" r:id="rId27"/>
    <p:sldId id="284" r:id="rId28"/>
    <p:sldId id="285" r:id="rId29"/>
    <p:sldId id="286" r:id="rId30"/>
    <p:sldId id="280" r:id="rId31"/>
    <p:sldId id="287" r:id="rId32"/>
    <p:sldId id="292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65" autoAdjust="0"/>
  </p:normalViewPr>
  <p:slideViewPr>
    <p:cSldViewPr>
      <p:cViewPr varScale="1">
        <p:scale>
          <a:sx n="105" d="100"/>
          <a:sy n="105" d="100"/>
        </p:scale>
        <p:origin x="1794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611431-C9E7-4935-9F33-07CB5BFE396D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A7A5E2-3728-43C6-85F6-5A0A2F2008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949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A7A5E2-3728-43C6-85F6-5A0A2F2008D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458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A7A5E2-3728-43C6-85F6-5A0A2F2008D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994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A7A5E2-3728-43C6-85F6-5A0A2F2008D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741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A7A5E2-3728-43C6-85F6-5A0A2F2008DD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073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2/13/2024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841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outu.be/NAPULTbg2b4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zen.ru/video/watch/639ca0d6ff33443e8909f393?f=d2d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7.xml"/><Relationship Id="rId18" Type="http://schemas.openxmlformats.org/officeDocument/2006/relationships/slide" Target="slide20.xml"/><Relationship Id="rId3" Type="http://schemas.openxmlformats.org/officeDocument/2006/relationships/slide" Target="slide10.xml"/><Relationship Id="rId21" Type="http://schemas.openxmlformats.org/officeDocument/2006/relationships/slide" Target="slide21.xml"/><Relationship Id="rId7" Type="http://schemas.openxmlformats.org/officeDocument/2006/relationships/slide" Target="slide11.xml"/><Relationship Id="rId12" Type="http://schemas.openxmlformats.org/officeDocument/2006/relationships/slide" Target="slide18.xml"/><Relationship Id="rId17" Type="http://schemas.openxmlformats.org/officeDocument/2006/relationships/slide" Target="slide14.xml"/><Relationship Id="rId2" Type="http://schemas.openxmlformats.org/officeDocument/2006/relationships/slide" Target="slide5.xml"/><Relationship Id="rId16" Type="http://schemas.openxmlformats.org/officeDocument/2006/relationships/slide" Target="slide8.xml"/><Relationship Id="rId20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slide" Target="slide12.xml"/><Relationship Id="rId5" Type="http://schemas.openxmlformats.org/officeDocument/2006/relationships/slide" Target="slide22.xml"/><Relationship Id="rId15" Type="http://schemas.openxmlformats.org/officeDocument/2006/relationships/slide" Target="slide13.xml"/><Relationship Id="rId10" Type="http://schemas.openxmlformats.org/officeDocument/2006/relationships/slide" Target="slide6.xml"/><Relationship Id="rId19" Type="http://schemas.openxmlformats.org/officeDocument/2006/relationships/slide" Target="slide9.xml"/><Relationship Id="rId4" Type="http://schemas.openxmlformats.org/officeDocument/2006/relationships/slide" Target="slide16.xml"/><Relationship Id="rId9" Type="http://schemas.openxmlformats.org/officeDocument/2006/relationships/slide" Target="slide23.xml"/><Relationship Id="rId14" Type="http://schemas.openxmlformats.org/officeDocument/2006/relationships/slide" Target="slide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https://ya.ru/video/preview/10062428028247625506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ya.ru/video/preview/2588721474169236760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4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118F100-C21B-7259-F67C-E68874C6C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790" y="1490274"/>
            <a:ext cx="6822441" cy="409896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56818"/>
            <a:ext cx="9144000" cy="707886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МУНИЦИПАЛЬНОЕ ОБЩЕОБРАЗОВАТЕЛЬНОЕ УЧРЕЖДЕНИЕ </a:t>
            </a:r>
          </a:p>
          <a:p>
            <a:pPr algn="ctr"/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АХИНСКАЯ СРЕДНЯЯ ОБЩЕОБРАЗОВАТЕЛЬНАЯ ШКОЛА им. К.Х. ШОБОЕВА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06719" y="5313402"/>
            <a:ext cx="5686184" cy="707886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Автор презентации: советник по воспитанию</a:t>
            </a:r>
          </a:p>
          <a:p>
            <a:pPr algn="ctr"/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Елена </a:t>
            </a:r>
            <a:r>
              <a:rPr lang="ru-RU" sz="2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Демидовна</a:t>
            </a:r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Кривошеина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63888" y="6093296"/>
            <a:ext cx="1152128" cy="707886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с. Ахины</a:t>
            </a:r>
          </a:p>
          <a:p>
            <a:pPr algn="ctr"/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2024 г.</a:t>
            </a:r>
          </a:p>
        </p:txBody>
      </p:sp>
      <p:sp>
        <p:nvSpPr>
          <p:cNvPr id="2" name="Управляющая кнопка: домой 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5F240C9B-9F4E-B217-0F64-6225FA51156B}"/>
              </a:ext>
            </a:extLst>
          </p:cNvPr>
          <p:cNvSpPr/>
          <p:nvPr/>
        </p:nvSpPr>
        <p:spPr>
          <a:xfrm>
            <a:off x="35496" y="6419032"/>
            <a:ext cx="432048" cy="394344"/>
          </a:xfrm>
          <a:prstGeom prst="actionButtonHome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FF23F8F-F487-31A7-6FEF-6F9F08BE1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41" y="898869"/>
            <a:ext cx="8925318" cy="4572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FAAEB8-FF0F-8925-933A-9DD19F56B305}"/>
              </a:ext>
            </a:extLst>
          </p:cNvPr>
          <p:cNvSpPr txBox="1"/>
          <p:nvPr/>
        </p:nvSpPr>
        <p:spPr>
          <a:xfrm>
            <a:off x="899592" y="1738072"/>
            <a:ext cx="682244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«Давно отгремели бои, но только Афган не забыт...»</a:t>
            </a:r>
          </a:p>
        </p:txBody>
      </p:sp>
    </p:spTree>
    <p:extLst>
      <p:ext uri="{BB962C8B-B14F-4D97-AF65-F5344CB8AC3E}">
        <p14:creationId xmlns:p14="http://schemas.microsoft.com/office/powerpoint/2010/main" val="3205320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66936" y="94109"/>
            <a:ext cx="8229600" cy="65891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Вопрос 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C593A4-F962-F563-FDD4-F9CD581D5B2A}"/>
              </a:ext>
            </a:extLst>
          </p:cNvPr>
          <p:cNvSpPr txBox="1"/>
          <p:nvPr/>
        </p:nvSpPr>
        <p:spPr>
          <a:xfrm>
            <a:off x="366936" y="846138"/>
            <a:ext cx="822960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Подготовка спецоперации велась в строжайшей секретности.  Операция началась с выброса десанта над перевалом Сети-</a:t>
            </a:r>
            <a:r>
              <a:rPr lang="ru-RU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Кандав</a:t>
            </a:r>
            <a:r>
              <a:rPr lang="ru-RU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ru-RU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спускающимся десантникам боевиками был открыт шквальный огонь со всех видов вооружения, однако ни один военнослужащий не пострадал. </a:t>
            </a: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Почему?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9E560A-7404-0A90-2FDF-FC132008B3DC}"/>
              </a:ext>
            </a:extLst>
          </p:cNvPr>
          <p:cNvSpPr txBox="1"/>
          <p:nvPr/>
        </p:nvSpPr>
        <p:spPr>
          <a:xfrm>
            <a:off x="4788982" y="281292"/>
            <a:ext cx="4314056" cy="649408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600" b="0" i="0" dirty="0">
                <a:solidFill>
                  <a:srgbClr val="242F33"/>
                </a:solidFill>
                <a:effectLst/>
                <a:latin typeface="PT Serif" panose="020A0603040505020204" pitchFamily="18" charset="-52"/>
              </a:rPr>
              <a:t>Операция по захвату укрепрайона боевиков </a:t>
            </a:r>
            <a:r>
              <a:rPr lang="ru-RU" sz="1600" b="0" i="0" dirty="0">
                <a:solidFill>
                  <a:srgbClr val="FF0000"/>
                </a:solidFill>
                <a:effectLst/>
                <a:latin typeface="PT Serif" panose="020A0603040505020204" pitchFamily="18" charset="-52"/>
              </a:rPr>
              <a:t>«Магистраль».</a:t>
            </a:r>
            <a:endParaRPr lang="ru-RU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r"/>
            <a:r>
              <a:rPr lang="ru-RU" sz="1600" dirty="0">
                <a:latin typeface="Arial Black" panose="020B0A04020102020204" pitchFamily="34" charset="0"/>
              </a:rPr>
              <a:t>В это время рядом с транспортниками в стороне пролетели самолеты-разведчики, которые аккуратно засекли все огневые точки боевиков. Совместным ударом артиллерии и авиации, умело корректируемым наблюдателями все огневые точки моджахедов были уничтожены и, поднявшихся на высоту мотострелков, перевал </a:t>
            </a:r>
            <a:r>
              <a:rPr lang="ru-RU" sz="1600" dirty="0" err="1">
                <a:latin typeface="Arial Black" panose="020B0A04020102020204" pitchFamily="34" charset="0"/>
              </a:rPr>
              <a:t>Сетиандав</a:t>
            </a:r>
            <a:r>
              <a:rPr lang="ru-RU" sz="1600" dirty="0">
                <a:latin typeface="Arial Black" panose="020B0A04020102020204" pitchFamily="34" charset="0"/>
              </a:rPr>
              <a:t> встретил полной тишиной. В этом бою не погиб ни один солдат, потому что </a:t>
            </a:r>
            <a:r>
              <a:rPr lang="ru-RU" sz="1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была применена военная смекалка – вместо реальных десантников с самолетов сбросили манекены, изготовленные из комбинезонов, камней и тряпок. </a:t>
            </a:r>
            <a:r>
              <a:rPr lang="ru-RU" sz="1600" dirty="0">
                <a:latin typeface="Arial Black" panose="020B0A04020102020204" pitchFamily="34" charset="0"/>
              </a:rPr>
              <a:t>Удачный захват перевала удалось осуществить благодаря таланту и профессионализму командного и рядового состава советско-афганского военного соединения.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516CE35-F9D2-6F23-4DF2-08BFEE022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072"/>
            <a:ext cx="4890908" cy="2708341"/>
          </a:xfrm>
          <a:prstGeom prst="rect">
            <a:avLst/>
          </a:prstGeom>
        </p:spPr>
      </p:pic>
      <p:sp>
        <p:nvSpPr>
          <p:cNvPr id="3" name="Управляющая кнопка: домой 2">
            <a:hlinkClick r:id="rId3" action="ppaction://hlinksldjump" highlightClick="1"/>
          </p:cNvPr>
          <p:cNvSpPr/>
          <p:nvPr/>
        </p:nvSpPr>
        <p:spPr>
          <a:xfrm>
            <a:off x="107504" y="6347024"/>
            <a:ext cx="432048" cy="394344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658D447-17DA-1EBC-7651-D221D369B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660" y="890702"/>
            <a:ext cx="4817641" cy="321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67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53752"/>
            <a:ext cx="8229600" cy="90075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Вопрос 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05CF12-07B1-1555-5745-8279BE56538B}"/>
              </a:ext>
            </a:extLst>
          </p:cNvPr>
          <p:cNvSpPr txBox="1"/>
          <p:nvPr/>
        </p:nvSpPr>
        <p:spPr>
          <a:xfrm>
            <a:off x="431132" y="954508"/>
            <a:ext cx="8251231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Город был большим культурным и религиозным центром Афганистана, родиной многих известных в стране людей. Помимо этого он был важным стратегическим пунктом. Он был узлом нескольких основных дорог. Одна из них — «север-юг» - использовалась советским командованием для передвижения автомобильных колонн. Другая дорога вела в Иран. Третья дорога, тянувшаяся на восток, связывала центр страны с отдаленными горными районами и использовалась местной группировкой мятежников для переброски подкрепления.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 каком городе идёт речь?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7DED0A-555A-FD1A-8740-B0D5B50EA6C7}"/>
              </a:ext>
            </a:extLst>
          </p:cNvPr>
          <p:cNvSpPr txBox="1"/>
          <p:nvPr/>
        </p:nvSpPr>
        <p:spPr>
          <a:xfrm>
            <a:off x="5611529" y="116632"/>
            <a:ext cx="3496975" cy="67403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ГЕРАТ</a:t>
            </a:r>
          </a:p>
          <a:p>
            <a:pPr algn="ctr"/>
            <a:r>
              <a:rPr lang="ru-RU" dirty="0">
                <a:latin typeface="Arial Black" panose="020B0A04020102020204" pitchFamily="34" charset="0"/>
              </a:rPr>
              <a:t>Город на северо-западе Афганистана в долине реки </a:t>
            </a:r>
            <a:r>
              <a:rPr lang="ru-RU" dirty="0" err="1">
                <a:latin typeface="Arial Black" panose="020B0A04020102020204" pitchFamily="34" charset="0"/>
              </a:rPr>
              <a:t>Герируд</a:t>
            </a:r>
            <a:r>
              <a:rPr lang="ru-RU" dirty="0">
                <a:latin typeface="Arial Black" panose="020B0A04020102020204" pitchFamily="34" charset="0"/>
              </a:rPr>
              <a:t>. </a:t>
            </a:r>
          </a:p>
          <a:p>
            <a:pPr algn="ctr"/>
            <a:r>
              <a:rPr lang="ru-RU" dirty="0">
                <a:latin typeface="Arial Black" panose="020B0A04020102020204" pitchFamily="34" charset="0"/>
              </a:rPr>
              <a:t>Третий по величине город страны. Центр провинции Герат. В древности — важный центр караванной торговли на Великом шёлковом пути.</a:t>
            </a:r>
          </a:p>
          <a:p>
            <a:pPr algn="ctr"/>
            <a:r>
              <a:rPr lang="ru-RU" dirty="0">
                <a:latin typeface="Arial Black" panose="020B0A04020102020204" pitchFamily="34" charset="0"/>
              </a:rPr>
              <a:t>В империи Александра Македонского носил название Александрия Ариана.</a:t>
            </a:r>
          </a:p>
          <a:p>
            <a:pPr algn="ctr"/>
            <a:r>
              <a:rPr lang="ru-RU" dirty="0">
                <a:latin typeface="Arial Black" panose="020B0A04020102020204" pitchFamily="34" charset="0"/>
              </a:rPr>
              <a:t>В нём жили и творили Джами, </a:t>
            </a:r>
            <a:r>
              <a:rPr lang="ru-RU" dirty="0" err="1">
                <a:latin typeface="Arial Black" panose="020B0A04020102020204" pitchFamily="34" charset="0"/>
              </a:rPr>
              <a:t>Мирхонд</a:t>
            </a:r>
            <a:r>
              <a:rPr lang="ru-RU" dirty="0">
                <a:latin typeface="Arial Black" panose="020B0A04020102020204" pitchFamily="34" charset="0"/>
              </a:rPr>
              <a:t>, </a:t>
            </a:r>
            <a:r>
              <a:rPr lang="ru-RU" dirty="0" err="1">
                <a:latin typeface="Arial Black" panose="020B0A04020102020204" pitchFamily="34" charset="0"/>
              </a:rPr>
              <a:t>Хафизи</a:t>
            </a:r>
            <a:r>
              <a:rPr lang="ru-RU" dirty="0">
                <a:latin typeface="Arial Black" panose="020B0A04020102020204" pitchFamily="34" charset="0"/>
              </a:rPr>
              <a:t> </a:t>
            </a:r>
            <a:r>
              <a:rPr lang="ru-RU" dirty="0" err="1">
                <a:latin typeface="Arial Black" panose="020B0A04020102020204" pitchFamily="34" charset="0"/>
              </a:rPr>
              <a:t>Абру</a:t>
            </a:r>
            <a:r>
              <a:rPr lang="ru-RU" dirty="0">
                <a:latin typeface="Arial Black" panose="020B0A04020102020204" pitchFamily="34" charset="0"/>
              </a:rPr>
              <a:t>, Алишер Навои, </a:t>
            </a:r>
            <a:r>
              <a:rPr lang="ru-RU" dirty="0" err="1">
                <a:latin typeface="Arial Black" panose="020B0A04020102020204" pitchFamily="34" charset="0"/>
              </a:rPr>
              <a:t>Кемаледдин</a:t>
            </a:r>
            <a:r>
              <a:rPr lang="ru-RU" dirty="0">
                <a:latin typeface="Arial Black" panose="020B0A04020102020204" pitchFamily="34" charset="0"/>
              </a:rPr>
              <a:t> </a:t>
            </a:r>
            <a:r>
              <a:rPr lang="ru-RU" dirty="0" err="1">
                <a:latin typeface="Arial Black" panose="020B0A04020102020204" pitchFamily="34" charset="0"/>
              </a:rPr>
              <a:t>Бехзад</a:t>
            </a:r>
            <a:r>
              <a:rPr lang="ru-RU" dirty="0">
                <a:latin typeface="Arial Black" panose="020B0A04020102020204" pitchFamily="34" charset="0"/>
              </a:rPr>
              <a:t>. </a:t>
            </a:r>
          </a:p>
          <a:p>
            <a:pPr algn="ctr"/>
            <a:r>
              <a:rPr lang="ru-RU" dirty="0">
                <a:latin typeface="Arial Black" panose="020B0A04020102020204" pitchFamily="34" charset="0"/>
              </a:rPr>
              <a:t>В городе сохранились памятники истории и архитектуры мирового значения.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7323E05-29A2-BF38-30DC-81B08C833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965" y="2110958"/>
            <a:ext cx="3514778" cy="26360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18BED04-A4DA-7118-CE6E-3AA736A6A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" y="0"/>
            <a:ext cx="3819024" cy="289537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C614D83-D753-A1BB-7B99-749D98164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737" y="4173855"/>
            <a:ext cx="3738585" cy="2636084"/>
          </a:xfrm>
          <a:prstGeom prst="rect">
            <a:avLst/>
          </a:prstGeom>
        </p:spPr>
      </p:pic>
      <p:sp>
        <p:nvSpPr>
          <p:cNvPr id="3" name="Управляющая кнопка: домой 2">
            <a:hlinkClick r:id="rId5" action="ppaction://hlinksldjump" highlightClick="1"/>
          </p:cNvPr>
          <p:cNvSpPr/>
          <p:nvPr/>
        </p:nvSpPr>
        <p:spPr>
          <a:xfrm>
            <a:off x="35496" y="6381328"/>
            <a:ext cx="432048" cy="394344"/>
          </a:xfrm>
          <a:prstGeom prst="actionButtonHom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67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-18256"/>
            <a:ext cx="8229600" cy="78296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Вопрос 9</a:t>
            </a:r>
          </a:p>
        </p:txBody>
      </p:sp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35496" y="6419032"/>
            <a:ext cx="432048" cy="394344"/>
          </a:xfrm>
          <a:prstGeom prst="actionButtonHome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920A67-6F63-763E-4D1C-C4D63F8EDEE7}"/>
              </a:ext>
            </a:extLst>
          </p:cNvPr>
          <p:cNvSpPr txBox="1"/>
          <p:nvPr/>
        </p:nvSpPr>
        <p:spPr>
          <a:xfrm>
            <a:off x="251520" y="764704"/>
            <a:ext cx="8496944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Пуштун из племени </a:t>
            </a:r>
            <a:r>
              <a:rPr lang="ru-RU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андар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Выходец из богатой семьи священнослужителей. Имел высшее теологическое образование, мусульманин ортодоксального толка. Отличный оратор, владел арабским языком. Одновременно с этим участвовал в общественно-политической жизни и читал проповеди в мечетях. Был избран депутатом парламента от провинции Логар. По решению Совета </a:t>
            </a:r>
            <a:r>
              <a:rPr lang="ru-RU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улемов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мусульманских богословов был посвящен в духовный сан - моулави. Вооруженные формирования его партии противостояли подразделениям 40-й армии и правительственным войскам под Кандагаром.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 ком идёт речь?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BE00936-5D4E-1F63-8CE9-7084D3BDEE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85" r="5208"/>
          <a:stretch/>
        </p:blipFill>
        <p:spPr>
          <a:xfrm>
            <a:off x="0" y="882165"/>
            <a:ext cx="6417563" cy="54654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743ECE-7539-2ACF-5E5B-88A9D5CFBFB5}"/>
              </a:ext>
            </a:extLst>
          </p:cNvPr>
          <p:cNvSpPr txBox="1"/>
          <p:nvPr/>
        </p:nvSpPr>
        <p:spPr>
          <a:xfrm>
            <a:off x="6084168" y="620688"/>
            <a:ext cx="2981948" cy="59400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Arial Black" panose="020B0A04020102020204" pitchFamily="34" charset="0"/>
              </a:rPr>
              <a:t>Мухаммед Наби</a:t>
            </a:r>
          </a:p>
          <a:p>
            <a:pPr algn="ctr"/>
            <a:endParaRPr lang="ru-RU" sz="2000" dirty="0">
              <a:latin typeface="Arial Black" panose="020B0A04020102020204" pitchFamily="34" charset="0"/>
            </a:endParaRPr>
          </a:p>
          <a:p>
            <a:pPr algn="ctr"/>
            <a:r>
              <a:rPr lang="ru-RU" sz="2000" dirty="0">
                <a:latin typeface="Arial Black" panose="020B0A04020102020204" pitchFamily="34" charset="0"/>
              </a:rPr>
              <a:t>Подразделениям 40-й армии и правительственным войскам под Кандагаром противостояли в основном вооруженные формирования «Движения исламской революции Афганистана». Лидером этой партии являлся Мухаммед Наби (</a:t>
            </a:r>
            <a:r>
              <a:rPr lang="ru-RU" sz="2000" dirty="0" err="1">
                <a:latin typeface="Arial Black" panose="020B0A04020102020204" pitchFamily="34" charset="0"/>
              </a:rPr>
              <a:t>Мухаммеди</a:t>
            </a:r>
            <a:r>
              <a:rPr lang="ru-RU" sz="2000" dirty="0">
                <a:latin typeface="Arial Black" panose="020B0A040201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67767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51520" y="-20389"/>
            <a:ext cx="82296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Вопрос 10</a:t>
            </a:r>
          </a:p>
        </p:txBody>
      </p:sp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35496" y="6419032"/>
            <a:ext cx="432048" cy="394344"/>
          </a:xfrm>
          <a:prstGeom prst="actionButtonHome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77A0AF-F6A3-523C-43DA-3DD64D7C92CF}"/>
              </a:ext>
            </a:extLst>
          </p:cNvPr>
          <p:cNvSpPr txBox="1"/>
          <p:nvPr/>
        </p:nvSpPr>
        <p:spPr>
          <a:xfrm>
            <a:off x="35497" y="648682"/>
            <a:ext cx="907300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Валерий Востротин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(советская сторона): «Эта операция не популярна среди нас. Есть что-то непорядочное в ней. У нас была договоренность с Ахмад Шахом, который в этот момент пользовался популярностью у народа, что он не будет препятствовать выводу наших войск, а мы не будем с ним воевать».</a:t>
            </a:r>
          </a:p>
          <a:p>
            <a:pPr algn="ctr"/>
            <a:r>
              <a:rPr lang="ru-RU" sz="2400" b="1" u="sng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Ахмад Шах Масуд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(афганская сторона): «Жестокие и позорные действия, которые ваши люди осуществили на Саланге, в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Джабаль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-ус-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Сарадже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других районах в последние дни вашего пребывания в этой стране, уничтожили весь недавно про-явившийся оптимизм. Напротив, это заставляет нас верить, что вы хотите любым путём навязать нашему мусульманскому народу умирающий режим». 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 называлась операция, о которой идёт речь?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F28D59-03F5-58C9-3F1C-54AFF12AC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76" y="764704"/>
            <a:ext cx="5675232" cy="41807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368E5B-B89F-F333-F49A-A3D905A6FC15}"/>
              </a:ext>
            </a:extLst>
          </p:cNvPr>
          <p:cNvSpPr txBox="1"/>
          <p:nvPr/>
        </p:nvSpPr>
        <p:spPr>
          <a:xfrm>
            <a:off x="5730244" y="332656"/>
            <a:ext cx="3420441" cy="62478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>
                <a:latin typeface="Arial Black" panose="020B0A04020102020204" pitchFamily="34" charset="0"/>
              </a:rPr>
              <a:t>По настоянию Варенникова и Громова, чтобы максимально снизить потери советских войск, избрали своеобразный метод боевых действий – нанесение огневых и авиационных ударов по прилегающим к магистрали районам, где отмечалось скопление мятежников. Операция по разгрому отрядов Ахмад Шаха Масуда получила кодовое название </a:t>
            </a:r>
            <a:r>
              <a:rPr lang="ru-RU" sz="2000" dirty="0">
                <a:solidFill>
                  <a:srgbClr val="FF0000"/>
                </a:solidFill>
                <a:latin typeface="Arial Black" panose="020B0A04020102020204" pitchFamily="34" charset="0"/>
              </a:rPr>
              <a:t>«Тайфун».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CE944B-413C-451E-127E-8BA48AFD7784}"/>
              </a:ext>
            </a:extLst>
          </p:cNvPr>
          <p:cNvSpPr txBox="1"/>
          <p:nvPr/>
        </p:nvSpPr>
        <p:spPr>
          <a:xfrm>
            <a:off x="221363" y="4941168"/>
            <a:ext cx="5466700" cy="10156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/>
              <a:t>В штабе Оперативной группы Минобороны СССР, январь 1989 года.</a:t>
            </a:r>
          </a:p>
          <a:p>
            <a:r>
              <a:rPr lang="ru-RU" sz="2000" dirty="0"/>
              <a:t>Фото из книги "Трагедия и доблесть Афгана"</a:t>
            </a:r>
          </a:p>
        </p:txBody>
      </p:sp>
    </p:spTree>
    <p:extLst>
      <p:ext uri="{BB962C8B-B14F-4D97-AF65-F5344CB8AC3E}">
        <p14:creationId xmlns:p14="http://schemas.microsoft.com/office/powerpoint/2010/main" val="367767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38908" y="44624"/>
            <a:ext cx="8229600" cy="64807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Вопрос 11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25BF02-7ECA-B79F-AA94-188CD6BE507C}"/>
              </a:ext>
            </a:extLst>
          </p:cNvPr>
          <p:cNvSpPr txBox="1"/>
          <p:nvPr/>
        </p:nvSpPr>
        <p:spPr>
          <a:xfrm>
            <a:off x="0" y="692696"/>
            <a:ext cx="9108504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Подразделение специального назначения  было оснащено униформой чёрного цвета, со специальными нашивками. Очень часто во время интенсивного боя члены спецотряда становились во весь рост, с тем, чтобы выпустить снаряд из гранатомёта, или дать продолжительную очередь. Данным действом, а также чтением по рупорному громкоговорителю во время боя сур из Корана они  рассчитывали деморализовать и сломить моральный дух советских воинов. </a:t>
            </a:r>
          </a:p>
          <a:p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 назывался этот спецотряд? 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35496" y="6419032"/>
            <a:ext cx="432048" cy="394344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B0078C3-8E9C-13C8-2B61-8A3FE8684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" y="1484784"/>
            <a:ext cx="5829300" cy="3276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0D19B3-5BE8-9EE5-D381-FE62A0FEC4D0}"/>
              </a:ext>
            </a:extLst>
          </p:cNvPr>
          <p:cNvSpPr txBox="1"/>
          <p:nvPr/>
        </p:nvSpPr>
        <p:spPr>
          <a:xfrm>
            <a:off x="35496" y="4392052"/>
            <a:ext cx="338437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https://youtu.be/NAPULTbg2b4</a:t>
            </a:r>
            <a:r>
              <a:rPr lang="ru-RU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DFF552-E8AB-CD67-1E39-2C658566AEA0}"/>
              </a:ext>
            </a:extLst>
          </p:cNvPr>
          <p:cNvSpPr txBox="1"/>
          <p:nvPr/>
        </p:nvSpPr>
        <p:spPr>
          <a:xfrm>
            <a:off x="5652120" y="175275"/>
            <a:ext cx="3515184" cy="649408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«Чёрный аист» </a:t>
            </a:r>
            <a:r>
              <a:rPr lang="ru-RU" sz="3200" dirty="0"/>
              <a:t>или </a:t>
            </a:r>
            <a:r>
              <a:rPr lang="ru-RU" sz="3200" b="1" dirty="0">
                <a:solidFill>
                  <a:srgbClr val="FF0000"/>
                </a:solidFill>
              </a:rPr>
              <a:t>«Чёрные аисты» </a:t>
            </a:r>
            <a:r>
              <a:rPr lang="ru-RU" sz="3200" dirty="0"/>
              <a:t>— диверсионно-истребительный отряд афганских моджахедов, предводителем которого были, по разным источникам, Хаттаб, </a:t>
            </a:r>
            <a:r>
              <a:rPr lang="ru-RU" sz="3200" dirty="0" err="1"/>
              <a:t>Хекматиар</a:t>
            </a:r>
            <a:r>
              <a:rPr lang="ru-RU" sz="3200" dirty="0"/>
              <a:t>, Усама бен Ладен.</a:t>
            </a:r>
          </a:p>
        </p:txBody>
      </p:sp>
    </p:spTree>
    <p:extLst>
      <p:ext uri="{BB962C8B-B14F-4D97-AF65-F5344CB8AC3E}">
        <p14:creationId xmlns:p14="http://schemas.microsoft.com/office/powerpoint/2010/main" val="367767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44624"/>
            <a:ext cx="8229600" cy="76710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Вопрос 12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A63C55-F78F-4B72-CE67-1F02FFCB5327}"/>
              </a:ext>
            </a:extLst>
          </p:cNvPr>
          <p:cNvSpPr txBox="1"/>
          <p:nvPr/>
        </p:nvSpPr>
        <p:spPr>
          <a:xfrm>
            <a:off x="35496" y="764704"/>
            <a:ext cx="9073008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Генерал армии, поставленный в 1985 году во главе Оперативной группы Министерства обороны СССР в Афганистане. «Он всегда внимательно выслушивал предложения, которые ему высказывались. Много записывал и часто в конце бесед говорил: «Вот вы смотрите и, должно быть, думаете: пишет, пишет этот Кармаль, а ведь все равно ничего делать не будет…». Каждый раз после очередного просчета он всех убеждал: «Товарищи, вот теперь мне все ясно! Ошибок больше не будет!». 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 ком идёт речь?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35496" y="6419032"/>
            <a:ext cx="432048" cy="394344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F3BE54-BF26-FD6C-D5D4-15CE2FD6BF25}"/>
              </a:ext>
            </a:extLst>
          </p:cNvPr>
          <p:cNvSpPr txBox="1"/>
          <p:nvPr/>
        </p:nvSpPr>
        <p:spPr>
          <a:xfrm>
            <a:off x="5508104" y="2969051"/>
            <a:ext cx="352371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Генерал армии Валентин Иванович Варенников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2E13A0-D7C0-257C-C7A2-793241055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498" y="-36287"/>
            <a:ext cx="4848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67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31777" y="7373"/>
            <a:ext cx="8229600" cy="82933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Вопрос 13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A3D2F6-AE29-1897-9FF6-932F2C42459B}"/>
              </a:ext>
            </a:extLst>
          </p:cNvPr>
          <p:cNvSpPr txBox="1"/>
          <p:nvPr/>
        </p:nvSpPr>
        <p:spPr>
          <a:xfrm>
            <a:off x="251520" y="692696"/>
            <a:ext cx="843528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 января газета «Советская Белоруссия» сообщила: «В народном суде Центрального района Минска начался судебный процесс по делу писательницы &lt;…&gt;». За день до этого, 19 января, газета «Вечерний Минск» опубликовала заметку на эту же тему под заголовком «Суд над литераторами». Суд, руководствуясь ст. 194 ГК Республики Беларусь постановил: «Обязать редакцию газеты «Комсомольская правда» в двухмесячный срок опубликовать опровержение указанных сведений. Взыскать с &lt;…&gt; в пользу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Кецмура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Тараса Михайловича расходы по госпошлине в размере 1320  рублей и госпошлину в доход государства в размере 2680 рублей.» Назовите писательницу, о которой идёт речь? Как называется её книга, посвящённая афганским событиям?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B2A230-AADE-33ED-A126-FFD02C59F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8" y="3432"/>
            <a:ext cx="4582183" cy="6858000"/>
          </a:xfrm>
          <a:prstGeom prst="rect">
            <a:avLst/>
          </a:prstGeom>
        </p:spPr>
      </p:pic>
      <p:sp>
        <p:nvSpPr>
          <p:cNvPr id="3" name="Управляющая кнопка: домой 2">
            <a:hlinkClick r:id="rId3" action="ppaction://hlinksldjump" highlightClick="1"/>
          </p:cNvPr>
          <p:cNvSpPr/>
          <p:nvPr/>
        </p:nvSpPr>
        <p:spPr>
          <a:xfrm>
            <a:off x="35496" y="6419032"/>
            <a:ext cx="432048" cy="394344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8A4273-3A19-C4D2-BB26-79EB886C3826}"/>
              </a:ext>
            </a:extLst>
          </p:cNvPr>
          <p:cNvSpPr txBox="1"/>
          <p:nvPr/>
        </p:nvSpPr>
        <p:spPr>
          <a:xfrm>
            <a:off x="4536504" y="44624"/>
            <a:ext cx="4572000" cy="67403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«Цинковые мальчики» </a:t>
            </a:r>
            <a:r>
              <a:rPr lang="ru-RU" dirty="0"/>
              <a:t>— документальная книга белорусской писательницы </a:t>
            </a:r>
            <a:r>
              <a:rPr lang="ru-RU" b="1" dirty="0">
                <a:solidFill>
                  <a:srgbClr val="FF0000"/>
                </a:solidFill>
              </a:rPr>
              <a:t>Светланы Алексиевич</a:t>
            </a:r>
            <a:r>
              <a:rPr lang="ru-RU" dirty="0"/>
              <a:t>, изданная в 1989 году и посвящённая Афганской войне.</a:t>
            </a:r>
          </a:p>
          <a:p>
            <a:r>
              <a:rPr lang="ru-RU" dirty="0"/>
              <a:t>В книге в жанре документально-художественной прозы собраны воспоминания участников Афганской войны: солдат,… Читать ещё</a:t>
            </a:r>
          </a:p>
          <a:p>
            <a:r>
              <a:rPr lang="ru-RU" dirty="0"/>
              <a:t>«Цинковые мальчики» — документальная книга белорусской писательницы Светланы Алексиевич, изданная в 1989 году и посвящённая Афганской войне.</a:t>
            </a:r>
          </a:p>
          <a:p>
            <a:r>
              <a:rPr lang="ru-RU" dirty="0"/>
              <a:t>В книге в жанре документально-художественной прозы собраны воспоминания участников Афганской войны: солдат, офицеров, военных медсестёр, врачей, служащих тыла; подруг, матерей и жён советских людей, — погибших на этой войне.</a:t>
            </a:r>
          </a:p>
          <a:p>
            <a:r>
              <a:rPr lang="ru-RU" dirty="0"/>
              <a:t>Автор не называет имён своих собеседников — одни просили о тайне исповеди, других она пытается уберечь от жестоких упрёков. </a:t>
            </a:r>
          </a:p>
        </p:txBody>
      </p:sp>
    </p:spTree>
    <p:extLst>
      <p:ext uri="{BB962C8B-B14F-4D97-AF65-F5344CB8AC3E}">
        <p14:creationId xmlns:p14="http://schemas.microsoft.com/office/powerpoint/2010/main" val="367767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-13394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Вопрос 14</a:t>
            </a:r>
          </a:p>
        </p:txBody>
      </p:sp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35496" y="6419032"/>
            <a:ext cx="432048" cy="394344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E30636-9480-8C44-55E5-954EC0F63249}"/>
              </a:ext>
            </a:extLst>
          </p:cNvPr>
          <p:cNvSpPr txBox="1"/>
          <p:nvPr/>
        </p:nvSpPr>
        <p:spPr>
          <a:xfrm>
            <a:off x="189856" y="666562"/>
            <a:ext cx="8496944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начале 1984 г. советским военным командованием был разработан план, согласно которому предполагалось перекрыть маршруты из Ирана и Пакистана, по которым </a:t>
            </a:r>
            <a:r>
              <a:rPr lang="ru-RU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моджахеддинам</a:t>
            </a:r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поставляли вооружение и боеприпасы.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 каким кодовым названием вошла в историю эта операция?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A7E679-92D6-BB34-6303-11216C8157F8}"/>
              </a:ext>
            </a:extLst>
          </p:cNvPr>
          <p:cNvSpPr txBox="1"/>
          <p:nvPr/>
        </p:nvSpPr>
        <p:spPr>
          <a:xfrm>
            <a:off x="5660032" y="389371"/>
            <a:ext cx="3294112" cy="52629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  <a:t>Приграничная зона «Завеса»</a:t>
            </a:r>
          </a:p>
          <a:p>
            <a:r>
              <a:rPr lang="ru-RU" sz="2400" dirty="0"/>
              <a:t>Приграничная зона «Завеса» (План «Завеса», «Караванная война») —</a:t>
            </a:r>
          </a:p>
          <a:p>
            <a:r>
              <a:rPr lang="ru-RU" sz="2400" dirty="0"/>
              <a:t>комплекс мероприятий предпринятых советскими войсками по блокированию пакистано-афганской и ирано-афганской границы в годы Афганской войны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9826C5-A94A-B21C-EFD8-2ACEC0986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56" y="1225306"/>
            <a:ext cx="5425260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67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90364" y="94207"/>
            <a:ext cx="8229600" cy="77809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Вопрос 15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EC8C8A-3DB4-6BF3-7C13-7AC610D9ED15}"/>
              </a:ext>
            </a:extLst>
          </p:cNvPr>
          <p:cNvSpPr txBox="1"/>
          <p:nvPr/>
        </p:nvSpPr>
        <p:spPr>
          <a:xfrm>
            <a:off x="35496" y="653709"/>
            <a:ext cx="9108504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Соотнесите имя афганского лидера и его портрет:</a:t>
            </a:r>
          </a:p>
          <a:p>
            <a:pPr algn="r"/>
            <a:endParaRPr lang="ru-RU" sz="3600" dirty="0"/>
          </a:p>
          <a:p>
            <a:pPr algn="r"/>
            <a:endParaRPr lang="ru-RU" sz="3600" dirty="0"/>
          </a:p>
          <a:p>
            <a:pPr algn="r"/>
            <a:endParaRPr lang="ru-RU" sz="3600" dirty="0"/>
          </a:p>
          <a:p>
            <a:pPr algn="r"/>
            <a:endParaRPr lang="ru-RU" sz="3600" dirty="0"/>
          </a:p>
          <a:p>
            <a:pPr algn="r"/>
            <a:endParaRPr lang="ru-RU" sz="3600" dirty="0"/>
          </a:p>
          <a:p>
            <a:pPr algn="r"/>
            <a:r>
              <a:rPr lang="ru-RU" sz="3600" dirty="0"/>
              <a:t>1.Нур Мухаммед Тараки</a:t>
            </a:r>
          </a:p>
          <a:p>
            <a:pPr algn="r"/>
            <a:r>
              <a:rPr lang="ru-RU" sz="3600" dirty="0"/>
              <a:t>2.Хафизулла Амин </a:t>
            </a:r>
          </a:p>
          <a:p>
            <a:pPr algn="r"/>
            <a:r>
              <a:rPr lang="ru-RU" sz="3600" dirty="0"/>
              <a:t>3.Бабрак Кармаль </a:t>
            </a:r>
          </a:p>
          <a:p>
            <a:pPr algn="r"/>
            <a:r>
              <a:rPr lang="ru-RU" sz="3600" dirty="0"/>
              <a:t>4.Мохаммад Наджибулла</a:t>
            </a:r>
          </a:p>
        </p:txBody>
      </p:sp>
      <p:pic>
        <p:nvPicPr>
          <p:cNvPr id="1026" name="Рисунок 3" descr="https://im0-tub-ru.yandex.net/i?id=ab3eae17a45585864250f31fbd349b42-l&amp;n=13">
            <a:extLst>
              <a:ext uri="{FF2B5EF4-FFF2-40B4-BE49-F238E27FC236}">
                <a16:creationId xmlns:a16="http://schemas.microsoft.com/office/drawing/2014/main" id="{F9060248-7104-3CA8-B6C1-99CCF6B4B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80" y="1975196"/>
            <a:ext cx="1345894" cy="2107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Рисунок 5" descr="https://im0-tub-ru.yandex.net/i?id=b45bb4113cdd653953b96d46ba5a03d2-l&amp;n=13">
            <a:extLst>
              <a:ext uri="{FF2B5EF4-FFF2-40B4-BE49-F238E27FC236}">
                <a16:creationId xmlns:a16="http://schemas.microsoft.com/office/drawing/2014/main" id="{43BC5E8A-FA43-DFCD-8C47-3DA96F538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644" y="1939872"/>
            <a:ext cx="1534730" cy="2107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Рисунок 1" descr="https://studfile.net/html/1642/141/html_e7apbEIXMP.adv4/htmlconvd-kuTnS85x1.jpg">
            <a:extLst>
              <a:ext uri="{FF2B5EF4-FFF2-40B4-BE49-F238E27FC236}">
                <a16:creationId xmlns:a16="http://schemas.microsoft.com/office/drawing/2014/main" id="{9DBD8129-F643-0DA6-FD3D-C3210981C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89"/>
          <a:stretch>
            <a:fillRect/>
          </a:stretch>
        </p:blipFill>
        <p:spPr bwMode="auto">
          <a:xfrm>
            <a:off x="5076056" y="1946612"/>
            <a:ext cx="1542037" cy="2192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Рисунок 4" descr="https://mashal.org/media/raf.karmal.jpg">
            <a:extLst>
              <a:ext uri="{FF2B5EF4-FFF2-40B4-BE49-F238E27FC236}">
                <a16:creationId xmlns:a16="http://schemas.microsoft.com/office/drawing/2014/main" id="{E4C002BB-F79A-6421-C79F-86CC1B9F1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775" y="1904549"/>
            <a:ext cx="1447031" cy="2177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DE77AF-86D6-95BC-3EB1-C7B7F67FAE27}"/>
              </a:ext>
            </a:extLst>
          </p:cNvPr>
          <p:cNvSpPr txBox="1"/>
          <p:nvPr/>
        </p:nvSpPr>
        <p:spPr>
          <a:xfrm>
            <a:off x="280780" y="1946612"/>
            <a:ext cx="32074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5CF9B3-0897-C24F-FF16-7F37BC7D2828}"/>
              </a:ext>
            </a:extLst>
          </p:cNvPr>
          <p:cNvSpPr txBox="1"/>
          <p:nvPr/>
        </p:nvSpPr>
        <p:spPr>
          <a:xfrm>
            <a:off x="2704483" y="1946612"/>
            <a:ext cx="32074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Б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29917B-65BB-1FA8-DF08-1BD616BFEE34}"/>
              </a:ext>
            </a:extLst>
          </p:cNvPr>
          <p:cNvSpPr txBox="1"/>
          <p:nvPr/>
        </p:nvSpPr>
        <p:spPr>
          <a:xfrm>
            <a:off x="5076056" y="1946612"/>
            <a:ext cx="32074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6A0C43-002E-F28C-4039-3B7ED069617E}"/>
              </a:ext>
            </a:extLst>
          </p:cNvPr>
          <p:cNvSpPr txBox="1"/>
          <p:nvPr/>
        </p:nvSpPr>
        <p:spPr>
          <a:xfrm>
            <a:off x="7560299" y="1932280"/>
            <a:ext cx="32074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Г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F872F426-A60C-74D0-4AFE-D27C598338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501664"/>
              </p:ext>
            </p:extLst>
          </p:nvPr>
        </p:nvGraphicFramePr>
        <p:xfrm>
          <a:off x="36116" y="5266992"/>
          <a:ext cx="5039940" cy="77809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59985">
                  <a:extLst>
                    <a:ext uri="{9D8B030D-6E8A-4147-A177-3AD203B41FA5}">
                      <a16:colId xmlns:a16="http://schemas.microsoft.com/office/drawing/2014/main" val="2295577106"/>
                    </a:ext>
                  </a:extLst>
                </a:gridCol>
                <a:gridCol w="1259985">
                  <a:extLst>
                    <a:ext uri="{9D8B030D-6E8A-4147-A177-3AD203B41FA5}">
                      <a16:colId xmlns:a16="http://schemas.microsoft.com/office/drawing/2014/main" val="3264128329"/>
                    </a:ext>
                  </a:extLst>
                </a:gridCol>
                <a:gridCol w="1259985">
                  <a:extLst>
                    <a:ext uri="{9D8B030D-6E8A-4147-A177-3AD203B41FA5}">
                      <a16:colId xmlns:a16="http://schemas.microsoft.com/office/drawing/2014/main" val="3670201595"/>
                    </a:ext>
                  </a:extLst>
                </a:gridCol>
                <a:gridCol w="1259985">
                  <a:extLst>
                    <a:ext uri="{9D8B030D-6E8A-4147-A177-3AD203B41FA5}">
                      <a16:colId xmlns:a16="http://schemas.microsoft.com/office/drawing/2014/main" val="4287486554"/>
                    </a:ext>
                  </a:extLst>
                </a:gridCol>
              </a:tblGrid>
              <a:tr h="389049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3244561"/>
                  </a:ext>
                </a:extLst>
              </a:tr>
              <a:tr h="389049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 Black" panose="020B0A040201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 Black" panose="020B0A040201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 Black" panose="020B0A040201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 Black" panose="020B0A04020102020204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1353756"/>
                  </a:ext>
                </a:extLst>
              </a:tr>
            </a:tbl>
          </a:graphicData>
        </a:graphic>
      </p:graphicFrame>
      <p:sp>
        <p:nvSpPr>
          <p:cNvPr id="3" name="Управляющая кнопка: домой 2">
            <a:hlinkClick r:id="rId6" action="ppaction://hlinksldjump" highlightClick="1"/>
          </p:cNvPr>
          <p:cNvSpPr/>
          <p:nvPr/>
        </p:nvSpPr>
        <p:spPr>
          <a:xfrm>
            <a:off x="35496" y="6419032"/>
            <a:ext cx="432048" cy="394344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67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-27384"/>
            <a:ext cx="8229600" cy="68228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Вопрос 16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0AB503-930F-C706-A528-D3DC1B469B10}"/>
              </a:ext>
            </a:extLst>
          </p:cNvPr>
          <p:cNvSpPr txBox="1"/>
          <p:nvPr/>
        </p:nvSpPr>
        <p:spPr>
          <a:xfrm>
            <a:off x="35496" y="621219"/>
            <a:ext cx="9073008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1985 году в Баграме к главному хирургу 40-й армии доставили солдата, у которого в бедре застрял неразорвавшийся боеприпас, выпущенный моджахедами из гранатомета. Граната могла в любой момент взорваться, унеся жизнь и пациента, и окружающих. В операционную были приглашены саперы, но они оказались бессильны обезвредить боеприпас раньше, чем он будет извлечен из бедра. Хирург удалил опасный предмет из пациента, тем самым он спас жизнь и ногу солдата. 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Как звали этого врача? 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A078263-B34A-133B-4036-83EC8D167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66"/>
            <a:ext cx="4674583" cy="328133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46F6678-A0A5-3348-B035-80B74C305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28833"/>
            <a:ext cx="4745187" cy="3416534"/>
          </a:xfrm>
          <a:prstGeom prst="rect">
            <a:avLst/>
          </a:prstGeom>
        </p:spPr>
      </p:pic>
      <p:sp>
        <p:nvSpPr>
          <p:cNvPr id="3" name="Управляющая кнопка: домой 2">
            <a:hlinkClick r:id="rId4" action="ppaction://hlinksldjump" highlightClick="1"/>
          </p:cNvPr>
          <p:cNvSpPr/>
          <p:nvPr/>
        </p:nvSpPr>
        <p:spPr>
          <a:xfrm>
            <a:off x="35496" y="6419032"/>
            <a:ext cx="432048" cy="394344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EF1E66-8881-244F-6190-0AED522A79BC}"/>
              </a:ext>
            </a:extLst>
          </p:cNvPr>
          <p:cNvSpPr txBox="1"/>
          <p:nvPr/>
        </p:nvSpPr>
        <p:spPr>
          <a:xfrm>
            <a:off x="4469419" y="73069"/>
            <a:ext cx="4674582" cy="67403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  <a:t>Иван Данилович Косачев </a:t>
            </a:r>
            <a:r>
              <a:rPr lang="ru-RU" sz="2400" dirty="0"/>
              <a:t>— полковник медицинской службы, профессор, заслуженный врач Российской Федерации.</a:t>
            </a:r>
          </a:p>
          <a:p>
            <a:r>
              <a:rPr lang="ru-RU" sz="2400" dirty="0"/>
              <a:t>В 1974–1976 годах он принимал участие в качестве врача-хирурга и научного исследователя в XX Советской антарктической экспедиции.</a:t>
            </a:r>
          </a:p>
          <a:p>
            <a:r>
              <a:rPr lang="ru-RU" sz="2400" dirty="0"/>
              <a:t>С декабря 1983 по май 1986 года Косачев был главным хирургом 40-й армии в Республике Афганистан. За время афганской компании он провёл сотни сложнейших операций и разработал множество уникальных методик лечения пациентов в полевых условиях.</a:t>
            </a:r>
          </a:p>
        </p:txBody>
      </p:sp>
    </p:spTree>
    <p:extLst>
      <p:ext uri="{BB962C8B-B14F-4D97-AF65-F5344CB8AC3E}">
        <p14:creationId xmlns:p14="http://schemas.microsoft.com/office/powerpoint/2010/main" val="367767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C521DE6-A14B-35E1-1574-86EC4FBC7A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5"/>
          <a:stretch/>
        </p:blipFill>
        <p:spPr>
          <a:xfrm>
            <a:off x="6217" y="44624"/>
            <a:ext cx="9131566" cy="609028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89FC57E-BC58-73A6-C40A-C567AA7E5367}"/>
              </a:ext>
            </a:extLst>
          </p:cNvPr>
          <p:cNvSpPr txBox="1"/>
          <p:nvPr/>
        </p:nvSpPr>
        <p:spPr>
          <a:xfrm>
            <a:off x="107504" y="6237312"/>
            <a:ext cx="87129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4"/>
              </a:rPr>
              <a:t>https://dzen.ru/video/watch/639ca0d6ff33443e8909f393?f=d2d</a:t>
            </a:r>
            <a:r>
              <a:rPr lang="ru-RU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92161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-27384"/>
            <a:ext cx="8229600" cy="86409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Вопрос 17</a:t>
            </a:r>
          </a:p>
        </p:txBody>
      </p:sp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35496" y="6419032"/>
            <a:ext cx="432048" cy="394344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626883-BFD4-F50F-A2C8-11D2A6E5A91D}"/>
              </a:ext>
            </a:extLst>
          </p:cNvPr>
          <p:cNvSpPr txBox="1"/>
          <p:nvPr/>
        </p:nvSpPr>
        <p:spPr>
          <a:xfrm>
            <a:off x="323528" y="764704"/>
            <a:ext cx="8568952" cy="4447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88290" algn="ctr"/>
            <a:r>
              <a:rPr lang="ru-RU" sz="3200" b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каким событием связано все нижеперечисленное?</a:t>
            </a:r>
          </a:p>
          <a:p>
            <a:pPr indent="288290" algn="ctr"/>
            <a:r>
              <a:rPr lang="ru-RU" sz="3200" b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indent="288290" algn="ctr">
              <a:lnSpc>
                <a:spcPct val="150000"/>
              </a:lnSpc>
            </a:pPr>
            <a:r>
              <a:rPr lang="ru-RU" sz="3200" b="1" i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 апреля 1988 года, </a:t>
            </a:r>
          </a:p>
          <a:p>
            <a:pPr indent="288290" algn="ctr">
              <a:lnSpc>
                <a:spcPct val="150000"/>
              </a:lnSpc>
            </a:pPr>
            <a:r>
              <a:rPr lang="ru-RU" sz="3200" b="1" i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М.С. Горбачев, </a:t>
            </a:r>
          </a:p>
          <a:p>
            <a:pPr indent="288290" algn="ctr">
              <a:lnSpc>
                <a:spcPct val="150000"/>
              </a:lnSpc>
            </a:pPr>
            <a:r>
              <a:rPr lang="ru-RU" sz="3200" b="1" i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Э.А. Шеварнадзе, </a:t>
            </a:r>
          </a:p>
          <a:p>
            <a:pPr indent="288290" algn="ctr">
              <a:lnSpc>
                <a:spcPct val="150000"/>
              </a:lnSpc>
            </a:pPr>
            <a:r>
              <a:rPr lang="ru-RU" sz="3200" b="1" i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пять документов</a:t>
            </a:r>
            <a:endParaRPr lang="ru-RU" sz="3200" b="1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B5E1DF1-7D5D-6DBD-047A-9A4F7D233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5377"/>
            <a:ext cx="6401899" cy="42984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0DF91A-70D0-6611-463E-C48C129698CE}"/>
              </a:ext>
            </a:extLst>
          </p:cNvPr>
          <p:cNvSpPr txBox="1"/>
          <p:nvPr/>
        </p:nvSpPr>
        <p:spPr>
          <a:xfrm>
            <a:off x="6184564" y="836712"/>
            <a:ext cx="2934072" cy="50783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Женевские соглашения по прекращению войны в Афганистане.</a:t>
            </a:r>
          </a:p>
          <a:p>
            <a:r>
              <a:rPr lang="ru-RU" dirty="0"/>
              <a:t>14 апреля 1988 года, в Женеве были подписан пакет соглашений между Республикой Афганистан и Исламской Республикой Пакистан, предусматривавших, в частности, вывод советских войск из Афганистана в течение 9 месяцев после 15 мая 1988 года — даты вступления соглашений в силу. В качестве государств-гарантов выступили СССР и США.</a:t>
            </a:r>
          </a:p>
        </p:txBody>
      </p:sp>
    </p:spTree>
    <p:extLst>
      <p:ext uri="{BB962C8B-B14F-4D97-AF65-F5344CB8AC3E}">
        <p14:creationId xmlns:p14="http://schemas.microsoft.com/office/powerpoint/2010/main" val="367767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67650"/>
            <a:ext cx="8229600" cy="79208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Вопрос 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ECADBD-F394-E1D7-0CAB-9245E64EF878}"/>
              </a:ext>
            </a:extLst>
          </p:cNvPr>
          <p:cNvSpPr txBox="1"/>
          <p:nvPr/>
        </p:nvSpPr>
        <p:spPr>
          <a:xfrm>
            <a:off x="212158" y="692696"/>
            <a:ext cx="871296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время Афганской войны, здесь функционировало 3 специальных батальона. Первый был создан в 1979 году, приняв активное участие в боевых действиях... «В </a:t>
            </a:r>
            <a:r>
              <a:rPr lang="ru-RU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Гульбахоре</a:t>
            </a: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встал вопрос о награждении части орденом, но оказалось, что у нас нет Знамени части. Вопрос вручения Знамени части встал ребром. В августе 1983 года, нам вручили Боевое знамя - мы стали полноценной боевой частью ...» </a:t>
            </a:r>
          </a:p>
          <a:p>
            <a:pPr algn="just"/>
            <a:r>
              <a:rPr lang="ru-RU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называлось данное спецподразделение? </a:t>
            </a:r>
            <a:endParaRPr lang="ru-RU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CB95DC5-1407-65ED-CC68-DF220C029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75" y="980728"/>
            <a:ext cx="9118012" cy="40233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58C53E-914F-1F96-271F-64D1E7EC2902}"/>
              </a:ext>
            </a:extLst>
          </p:cNvPr>
          <p:cNvSpPr txBox="1"/>
          <p:nvPr/>
        </p:nvSpPr>
        <p:spPr>
          <a:xfrm>
            <a:off x="1" y="21567"/>
            <a:ext cx="9144000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/>
              <a:t>177-й отдельный отряд специального назначения первым среди частей специального назначения в Афганистане получил Боевое Знамя . …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2CCADD-D7E8-C5DF-B6C5-32E3C6BF3BF7}"/>
              </a:ext>
            </a:extLst>
          </p:cNvPr>
          <p:cNvSpPr txBox="1"/>
          <p:nvPr/>
        </p:nvSpPr>
        <p:spPr>
          <a:xfrm>
            <a:off x="8054" y="5013176"/>
            <a:ext cx="9100450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2400" dirty="0"/>
              <a:t>Его называли «</a:t>
            </a:r>
            <a:r>
              <a:rPr lang="ru-RU" sz="2400" dirty="0" err="1"/>
              <a:t>капчагайским</a:t>
            </a:r>
            <a:r>
              <a:rPr lang="ru-RU" sz="2400" dirty="0"/>
              <a:t> батальоном», </a:t>
            </a:r>
          </a:p>
          <a:p>
            <a:pPr algn="r"/>
            <a:r>
              <a:rPr lang="ru-RU" sz="2400" dirty="0"/>
              <a:t>а впоследствии «</a:t>
            </a:r>
            <a:r>
              <a:rPr lang="ru-RU" sz="2400" dirty="0" err="1"/>
              <a:t>газнийским</a:t>
            </a:r>
            <a:r>
              <a:rPr lang="ru-RU" sz="2400" dirty="0"/>
              <a:t> отрядом спецназа». </a:t>
            </a:r>
          </a:p>
          <a:p>
            <a:pPr algn="r"/>
            <a:r>
              <a:rPr lang="ru-RU" sz="2400" dirty="0"/>
              <a:t>В официальных документах он проходил как 177-й отряд ГРУ ГШ, а душманы и наши бойцы называли его «батальон Кара-майора».</a:t>
            </a:r>
          </a:p>
        </p:txBody>
      </p:sp>
      <p:sp>
        <p:nvSpPr>
          <p:cNvPr id="3" name="Управляющая кнопка: домой 2">
            <a:hlinkClick r:id="rId3" action="ppaction://hlinksldjump" highlightClick="1"/>
          </p:cNvPr>
          <p:cNvSpPr/>
          <p:nvPr/>
        </p:nvSpPr>
        <p:spPr>
          <a:xfrm>
            <a:off x="35496" y="6419032"/>
            <a:ext cx="432048" cy="394344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67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-13394"/>
            <a:ext cx="8229600" cy="77809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Вопрос 19</a:t>
            </a:r>
          </a:p>
        </p:txBody>
      </p:sp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251520" y="6381328"/>
            <a:ext cx="432048" cy="394344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8957C7-996E-A97E-524B-53A2341E6730}"/>
              </a:ext>
            </a:extLst>
          </p:cNvPr>
          <p:cNvSpPr txBox="1"/>
          <p:nvPr/>
        </p:nvSpPr>
        <p:spPr>
          <a:xfrm>
            <a:off x="107504" y="692696"/>
            <a:ext cx="892899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Первая потеря советских войск в Афганской войне произошла не в бою, а из-за несчастного случая 25 декабря 1979 года в районе Кабула, при этом погибли по разным данным от 43 до 67 человек. </a:t>
            </a:r>
          </a:p>
          <a:p>
            <a:pPr algn="just"/>
            <a:r>
              <a:rPr lang="ru-RU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каких обстоятельствах произошла эта трагедия? </a:t>
            </a:r>
            <a:endParaRPr lang="ru-RU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AA14BA5-C92A-06D6-E063-77964D935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6712"/>
            <a:ext cx="5715000" cy="4457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0AD00A-E63D-3FC0-7B02-3D4556DEAE8F}"/>
              </a:ext>
            </a:extLst>
          </p:cNvPr>
          <p:cNvSpPr txBox="1"/>
          <p:nvPr/>
        </p:nvSpPr>
        <p:spPr>
          <a:xfrm>
            <a:off x="5021696" y="151179"/>
            <a:ext cx="4014800" cy="65556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/>
              <a:t>25 декабря 1979 г. в 19:33, недалеко от Кабула потерпел катастрофу самолёт Ил-76М б/н 86036 128-го </a:t>
            </a:r>
            <a:r>
              <a:rPr lang="ru-RU" sz="2000" dirty="0" err="1"/>
              <a:t>Гв</a:t>
            </a:r>
            <a:r>
              <a:rPr lang="ru-RU" sz="2000" dirty="0"/>
              <a:t>. ВТАП (Паневежис) экипаж капитана Головчина В.В., выполнявший вылет из аэропорта Восточный. Летевший в составе тройки Ил-76М б/н 86036 </a:t>
            </a:r>
            <a:r>
              <a:rPr lang="ru-RU" sz="2000" b="1" dirty="0">
                <a:solidFill>
                  <a:srgbClr val="FF0000"/>
                </a:solidFill>
              </a:rPr>
              <a:t>при построении захода на посадку в аэропорту Кабула, столкнулся с горой. </a:t>
            </a:r>
            <a:r>
              <a:rPr lang="ru-RU" sz="2000" dirty="0"/>
              <a:t>“Черный ящик” найти не удалось, поскольку самолет упал высоко в горах в труднодоступном месте. Вернее, кабина с экипажем оказалась по ту сторону хребта, куда еще как-то можно было добраться, и останки лётчиков с большим трудом, но достали. А салон, где находились 34 десантника и техника, упал в недоступное ущелье.</a:t>
            </a:r>
          </a:p>
        </p:txBody>
      </p:sp>
    </p:spTree>
    <p:extLst>
      <p:ext uri="{BB962C8B-B14F-4D97-AF65-F5344CB8AC3E}">
        <p14:creationId xmlns:p14="http://schemas.microsoft.com/office/powerpoint/2010/main" val="367767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44624"/>
            <a:ext cx="8229600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Вопрос 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195B59-BD0F-2CC9-6911-98E7B6AB47EE}"/>
              </a:ext>
            </a:extLst>
          </p:cNvPr>
          <p:cNvSpPr txBox="1"/>
          <p:nvPr/>
        </p:nvSpPr>
        <p:spPr>
          <a:xfrm>
            <a:off x="251520" y="764704"/>
            <a:ext cx="8640960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15 февраля 1989 года последний военнослужащий перешел пограничную реку Амударья  и  сказал: «За моей спиной не осталось ни одного советского солдата». </a:t>
            </a:r>
          </a:p>
          <a:p>
            <a:pPr algn="ctr"/>
            <a:r>
              <a:rPr lang="ru-RU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Как звали этого военнослужащего? </a:t>
            </a:r>
            <a:endParaRPr lang="ru-RU" sz="66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B8ACA0-D20D-20BD-9A99-05C1EC901677}"/>
              </a:ext>
            </a:extLst>
          </p:cNvPr>
          <p:cNvSpPr txBox="1"/>
          <p:nvPr/>
        </p:nvSpPr>
        <p:spPr>
          <a:xfrm>
            <a:off x="4526690" y="212442"/>
            <a:ext cx="4581814" cy="501675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dirty="0"/>
              <a:t>15 февраля 1989 г. </a:t>
            </a:r>
            <a:r>
              <a:rPr lang="ru-RU" sz="3200" b="1" dirty="0">
                <a:solidFill>
                  <a:srgbClr val="FF0000"/>
                </a:solidFill>
              </a:rPr>
              <a:t>генерал-лейтенант Борис Громов</a:t>
            </a:r>
            <a:r>
              <a:rPr lang="ru-RU" sz="3200" dirty="0">
                <a:solidFill>
                  <a:srgbClr val="FF0000"/>
                </a:solidFill>
              </a:rPr>
              <a:t>,</a:t>
            </a:r>
            <a:r>
              <a:rPr lang="ru-RU" sz="3200" dirty="0"/>
              <a:t> </a:t>
            </a:r>
          </a:p>
          <a:p>
            <a:r>
              <a:rPr lang="ru-RU" sz="3200" dirty="0"/>
              <a:t>согласно официальной версии, стал последним советским военнослужащим, переступившим по мосту Дружбы границу двух стран.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8890FA9-3EB6-A6CA-3247-FA57DF5A0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125" y="0"/>
            <a:ext cx="4581814" cy="602128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2B49460-9583-0228-2C47-FD313BA6F11D}"/>
              </a:ext>
            </a:extLst>
          </p:cNvPr>
          <p:cNvSpPr txBox="1"/>
          <p:nvPr/>
        </p:nvSpPr>
        <p:spPr>
          <a:xfrm>
            <a:off x="-32123" y="5347595"/>
            <a:ext cx="9129624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Борис Всеволодович Громов (7 ноября 1943, Саратов) </a:t>
            </a:r>
            <a:r>
              <a:rPr lang="ru-RU" dirty="0"/>
              <a:t>— советский и российский военачальник и политик, депутат Государственной думы Федерального собрания Российской Федерации VI созыва. Генерал-полковник (9 мая 1989), Герой Советского Союза (3 марта 1988). Губернатор Московской области (2000—2012). Полный кавалер ордена «За заслуги перед Отечеством».</a:t>
            </a:r>
          </a:p>
        </p:txBody>
      </p:sp>
    </p:spTree>
    <p:extLst>
      <p:ext uri="{BB962C8B-B14F-4D97-AF65-F5344CB8AC3E}">
        <p14:creationId xmlns:p14="http://schemas.microsoft.com/office/powerpoint/2010/main" val="367767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49825" y="6381328"/>
            <a:ext cx="432048" cy="394344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ED130D-CE8B-DEDB-A242-A3200E8D3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026" y="-21688"/>
            <a:ext cx="48612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6761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107504" y="6381328"/>
            <a:ext cx="432048" cy="394344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2A117B-4892-FA06-8442-AC8CB0CCD2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216"/>
          <a:stretch/>
        </p:blipFill>
        <p:spPr>
          <a:xfrm>
            <a:off x="30896" y="-23984"/>
            <a:ext cx="4899686" cy="35513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51FB334-3B31-BED4-3423-24A8F99C7C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633" y="2636912"/>
            <a:ext cx="6330367" cy="42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6761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107504" y="6419032"/>
            <a:ext cx="432048" cy="394344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492C44-97BC-22B0-07E2-765B2AB02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188640"/>
            <a:ext cx="9078003" cy="613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6761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35496" y="6381328"/>
            <a:ext cx="432048" cy="394344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3AB246-D2F4-4277-94F5-B783ABFD01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7900"/>
          <a:stretch/>
        </p:blipFill>
        <p:spPr>
          <a:xfrm>
            <a:off x="46968" y="82328"/>
            <a:ext cx="5269842" cy="38507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44014A-E592-771D-6665-F68318AA50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204864"/>
            <a:ext cx="5559536" cy="370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6761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251520" y="6309320"/>
            <a:ext cx="432048" cy="394344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2021C2-CB44-CE78-46E9-41694109F1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100"/>
          <a:stretch/>
        </p:blipFill>
        <p:spPr>
          <a:xfrm>
            <a:off x="827584" y="720080"/>
            <a:ext cx="7676616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6761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D89001-0B33-7E8C-58CB-C0DC621753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4624"/>
            <a:ext cx="6480720" cy="48225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D8A87A-25A9-9270-EEF9-609D7132B5C1}"/>
              </a:ext>
            </a:extLst>
          </p:cNvPr>
          <p:cNvSpPr txBox="1"/>
          <p:nvPr/>
        </p:nvSpPr>
        <p:spPr>
          <a:xfrm>
            <a:off x="107504" y="5059050"/>
            <a:ext cx="8982744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Памятник иркутянам, погибшим при исполнении воинского долга — памятный обелиск в Иркутске, открытый 27 декабря 1999. Автор памятника — архитектор Сергей Борисович Демков. Обелиск облицован черными </a:t>
            </a:r>
            <a:r>
              <a:rPr lang="ru-RU" dirty="0" err="1"/>
              <a:t>долеритовыми</a:t>
            </a:r>
            <a:r>
              <a:rPr lang="ru-RU" dirty="0"/>
              <a:t> плитами с литой плитой из латуни с текстом: «Иркутянам, погибшим при исполнении воинского долга». При реконструкции памятника в 2006 плиты облицовки заменены на новые черные </a:t>
            </a:r>
            <a:r>
              <a:rPr lang="ru-RU" dirty="0" err="1"/>
              <a:t>долеритовые</a:t>
            </a:r>
            <a:r>
              <a:rPr lang="ru-RU" dirty="0"/>
              <a:t> с гравированными штрихами, придающими памятнику серо-черный цвет.       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E1CD72-F37B-6A59-B0F4-D42C48FB441A}"/>
              </a:ext>
            </a:extLst>
          </p:cNvPr>
          <p:cNvSpPr txBox="1"/>
          <p:nvPr/>
        </p:nvSpPr>
        <p:spPr>
          <a:xfrm>
            <a:off x="27480" y="44624"/>
            <a:ext cx="410445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Память о воинах-иркутянах, погибших при исполнении интернационального долга на известных и неизвестных воинах, — такова основная идея памятника-обелиска</a:t>
            </a:r>
          </a:p>
        </p:txBody>
      </p:sp>
      <p:sp>
        <p:nvSpPr>
          <p:cNvPr id="3" name="Управляющая кнопка: домой 2">
            <a:hlinkClick r:id="rId3" action="ppaction://hlinksldjump" highlightClick="1"/>
          </p:cNvPr>
          <p:cNvSpPr/>
          <p:nvPr/>
        </p:nvSpPr>
        <p:spPr>
          <a:xfrm>
            <a:off x="8604448" y="6347024"/>
            <a:ext cx="432048" cy="394344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    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AB0EEA-41B4-8688-314E-B598B8A02367}"/>
              </a:ext>
            </a:extLst>
          </p:cNvPr>
          <p:cNvSpPr txBox="1"/>
          <p:nvPr/>
        </p:nvSpPr>
        <p:spPr>
          <a:xfrm>
            <a:off x="4539996" y="93752"/>
            <a:ext cx="46040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b="1" dirty="0"/>
              <a:t>Вьетнам, Корея, Ангола, Афганистан, Чечня... С достоинством и честью несли службу иркутяне там, куда их посылала страна</a:t>
            </a:r>
          </a:p>
        </p:txBody>
      </p:sp>
    </p:spTree>
    <p:extLst>
      <p:ext uri="{BB962C8B-B14F-4D97-AF65-F5344CB8AC3E}">
        <p14:creationId xmlns:p14="http://schemas.microsoft.com/office/powerpoint/2010/main" val="3677676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с к носу 10.1">
            <a:hlinkClick r:id="rId2" action="ppaction://hlinksldjump"/>
          </p:cNvPr>
          <p:cNvSpPr txBox="1"/>
          <p:nvPr/>
        </p:nvSpPr>
        <p:spPr>
          <a:xfrm>
            <a:off x="1907704" y="1879955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5" name="Начала и концы 10.1">
            <a:hlinkClick r:id="rId3" action="ppaction://hlinksldjump"/>
          </p:cNvPr>
          <p:cNvSpPr txBox="1"/>
          <p:nvPr/>
        </p:nvSpPr>
        <p:spPr>
          <a:xfrm>
            <a:off x="387916" y="2788503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</a:rPr>
              <a:t>7</a:t>
            </a:r>
          </a:p>
        </p:txBody>
      </p:sp>
      <p:sp>
        <p:nvSpPr>
          <p:cNvPr id="6" name="А вы читали 10.1">
            <a:hlinkClick r:id="rId4" action="ppaction://hlinksldjump"/>
          </p:cNvPr>
          <p:cNvSpPr txBox="1"/>
          <p:nvPr/>
        </p:nvSpPr>
        <p:spPr>
          <a:xfrm>
            <a:off x="323528" y="4256167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3200"/>
            </a:lvl1pPr>
          </a:lstStyle>
          <a:p>
            <a:r>
              <a:rPr lang="ru-RU" sz="4000" dirty="0">
                <a:solidFill>
                  <a:srgbClr val="C00000"/>
                </a:solidFill>
              </a:rPr>
              <a:t>13</a:t>
            </a:r>
          </a:p>
        </p:txBody>
      </p:sp>
      <p:sp>
        <p:nvSpPr>
          <p:cNvPr id="7" name="Алфавит 10.1">
            <a:hlinkClick r:id="rId5" action="ppaction://hlinksldjump"/>
          </p:cNvPr>
          <p:cNvSpPr txBox="1"/>
          <p:nvPr/>
        </p:nvSpPr>
        <p:spPr>
          <a:xfrm>
            <a:off x="3419872" y="6105490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3200"/>
            </a:lvl1pPr>
          </a:lstStyle>
          <a:p>
            <a:r>
              <a:rPr lang="ru-RU" sz="4000" dirty="0">
                <a:solidFill>
                  <a:srgbClr val="C00000"/>
                </a:solidFill>
              </a:rPr>
              <a:t>19</a:t>
            </a:r>
          </a:p>
        </p:txBody>
      </p:sp>
      <p:sp>
        <p:nvSpPr>
          <p:cNvPr id="9" name="Нос к носу 10.2">
            <a:hlinkClick r:id="rId6" action="ppaction://hlinksldjump"/>
          </p:cNvPr>
          <p:cNvSpPr txBox="1"/>
          <p:nvPr/>
        </p:nvSpPr>
        <p:spPr>
          <a:xfrm>
            <a:off x="418621" y="1221486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3200"/>
            </a:lvl1pPr>
          </a:lstStyle>
          <a:p>
            <a:r>
              <a:rPr lang="ru-RU" sz="4000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0" name="Начала и концы 10.2">
            <a:hlinkClick r:id="rId7" action="ppaction://hlinksldjump"/>
          </p:cNvPr>
          <p:cNvSpPr txBox="1"/>
          <p:nvPr/>
        </p:nvSpPr>
        <p:spPr>
          <a:xfrm>
            <a:off x="1854228" y="3284112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3200"/>
            </a:lvl1pPr>
          </a:lstStyle>
          <a:p>
            <a:r>
              <a:rPr lang="ru-RU" sz="4000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11" name="А вы читали 10.2">
            <a:hlinkClick r:id="rId8" action="ppaction://hlinksldjump"/>
          </p:cNvPr>
          <p:cNvSpPr txBox="1"/>
          <p:nvPr/>
        </p:nvSpPr>
        <p:spPr>
          <a:xfrm>
            <a:off x="1887020" y="4949007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3200"/>
            </a:lvl1pPr>
          </a:lstStyle>
          <a:p>
            <a:r>
              <a:rPr lang="ru-RU" sz="4000" dirty="0">
                <a:solidFill>
                  <a:srgbClr val="C00000"/>
                </a:solidFill>
              </a:rPr>
              <a:t>14</a:t>
            </a:r>
          </a:p>
        </p:txBody>
      </p:sp>
      <p:sp>
        <p:nvSpPr>
          <p:cNvPr id="12" name="Алфавит 10.2">
            <a:hlinkClick r:id="rId9" action="ppaction://hlinksldjump"/>
          </p:cNvPr>
          <p:cNvSpPr txBox="1"/>
          <p:nvPr/>
        </p:nvSpPr>
        <p:spPr>
          <a:xfrm>
            <a:off x="6468240" y="6105490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3200"/>
            </a:lvl1pPr>
          </a:lstStyle>
          <a:p>
            <a:r>
              <a:rPr lang="ru-RU" sz="4000" dirty="0">
                <a:solidFill>
                  <a:srgbClr val="C00000"/>
                </a:solidFill>
              </a:rPr>
              <a:t>20</a:t>
            </a:r>
          </a:p>
        </p:txBody>
      </p:sp>
      <p:sp>
        <p:nvSpPr>
          <p:cNvPr id="14" name="Нос к носу 20.1">
            <a:hlinkClick r:id="rId10" action="ppaction://hlinksldjump"/>
          </p:cNvPr>
          <p:cNvSpPr txBox="1"/>
          <p:nvPr/>
        </p:nvSpPr>
        <p:spPr>
          <a:xfrm>
            <a:off x="3419872" y="1213302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3200"/>
            </a:lvl1pPr>
          </a:lstStyle>
          <a:p>
            <a:r>
              <a:rPr lang="ru-RU" sz="4000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5" name="Начала и концы 20.1">
            <a:hlinkClick r:id="rId11" action="ppaction://hlinksldjump"/>
          </p:cNvPr>
          <p:cNvSpPr txBox="1"/>
          <p:nvPr/>
        </p:nvSpPr>
        <p:spPr>
          <a:xfrm>
            <a:off x="3419872" y="2667688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3200"/>
            </a:lvl1pPr>
          </a:lstStyle>
          <a:p>
            <a:r>
              <a:rPr lang="ru-RU" sz="4000" dirty="0">
                <a:solidFill>
                  <a:srgbClr val="C00000"/>
                </a:solidFill>
              </a:rPr>
              <a:t>9</a:t>
            </a:r>
          </a:p>
        </p:txBody>
      </p:sp>
      <p:sp>
        <p:nvSpPr>
          <p:cNvPr id="16" name="А вы читали 20.1">
            <a:hlinkClick r:id="rId12" action="ppaction://hlinksldjump"/>
          </p:cNvPr>
          <p:cNvSpPr txBox="1"/>
          <p:nvPr/>
        </p:nvSpPr>
        <p:spPr>
          <a:xfrm>
            <a:off x="3475994" y="4265287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3200"/>
            </a:lvl1pPr>
          </a:lstStyle>
          <a:p>
            <a:r>
              <a:rPr lang="ru-RU" sz="4000" dirty="0">
                <a:solidFill>
                  <a:srgbClr val="C00000"/>
                </a:solidFill>
              </a:rPr>
              <a:t>15</a:t>
            </a:r>
          </a:p>
        </p:txBody>
      </p:sp>
      <p:sp>
        <p:nvSpPr>
          <p:cNvPr id="19" name="Нос к носу 20.2">
            <a:hlinkClick r:id="rId13" action="ppaction://hlinksldjump"/>
          </p:cNvPr>
          <p:cNvSpPr txBox="1"/>
          <p:nvPr/>
        </p:nvSpPr>
        <p:spPr>
          <a:xfrm>
            <a:off x="4860032" y="1879955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3200"/>
            </a:lvl1pPr>
          </a:lstStyle>
          <a:p>
            <a:r>
              <a:rPr lang="ru-RU" sz="4000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20" name="А вы читали 20.2">
            <a:hlinkClick r:id="rId14" action="ppaction://hlinksldjump"/>
          </p:cNvPr>
          <p:cNvSpPr txBox="1"/>
          <p:nvPr/>
        </p:nvSpPr>
        <p:spPr>
          <a:xfrm>
            <a:off x="4860032" y="4949007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3200"/>
            </a:lvl1pPr>
          </a:lstStyle>
          <a:p>
            <a:r>
              <a:rPr lang="ru-RU" sz="4000" dirty="0">
                <a:solidFill>
                  <a:srgbClr val="C00000"/>
                </a:solidFill>
              </a:rPr>
              <a:t>16</a:t>
            </a:r>
          </a:p>
        </p:txBody>
      </p:sp>
      <p:sp>
        <p:nvSpPr>
          <p:cNvPr id="21" name="Начала и концы 20.2">
            <a:hlinkClick r:id="rId15" action="ppaction://hlinksldjump"/>
          </p:cNvPr>
          <p:cNvSpPr txBox="1"/>
          <p:nvPr/>
        </p:nvSpPr>
        <p:spPr>
          <a:xfrm>
            <a:off x="4904224" y="3422906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3200"/>
            </a:lvl1pPr>
          </a:lstStyle>
          <a:p>
            <a:r>
              <a:rPr lang="ru-RU" sz="4000" dirty="0">
                <a:solidFill>
                  <a:srgbClr val="C00000"/>
                </a:solidFill>
              </a:rPr>
              <a:t>10</a:t>
            </a:r>
          </a:p>
        </p:txBody>
      </p:sp>
      <p:sp>
        <p:nvSpPr>
          <p:cNvPr id="24" name="Нос к носу 30.1">
            <a:hlinkClick r:id="rId16" action="ppaction://hlinksldjump"/>
          </p:cNvPr>
          <p:cNvSpPr txBox="1"/>
          <p:nvPr/>
        </p:nvSpPr>
        <p:spPr>
          <a:xfrm>
            <a:off x="6300192" y="1213302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3200"/>
            </a:lvl1pPr>
          </a:lstStyle>
          <a:p>
            <a:r>
              <a:rPr lang="ru-RU" sz="4000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25" name="Начала и концы 30.1">
            <a:hlinkClick r:id="rId17" action="ppaction://hlinksldjump"/>
          </p:cNvPr>
          <p:cNvSpPr txBox="1"/>
          <p:nvPr/>
        </p:nvSpPr>
        <p:spPr>
          <a:xfrm>
            <a:off x="6307016" y="2662173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3200"/>
            </a:lvl1pPr>
          </a:lstStyle>
          <a:p>
            <a:r>
              <a:rPr lang="ru-RU" sz="4000" dirty="0">
                <a:solidFill>
                  <a:srgbClr val="C00000"/>
                </a:solidFill>
              </a:rPr>
              <a:t>11</a:t>
            </a:r>
          </a:p>
        </p:txBody>
      </p:sp>
      <p:sp>
        <p:nvSpPr>
          <p:cNvPr id="26" name="А вы читали 30.1">
            <a:hlinkClick r:id="rId18" action="ppaction://hlinksldjump"/>
          </p:cNvPr>
          <p:cNvSpPr txBox="1"/>
          <p:nvPr/>
        </p:nvSpPr>
        <p:spPr>
          <a:xfrm>
            <a:off x="6444208" y="4255060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3200"/>
            </a:lvl1pPr>
          </a:lstStyle>
          <a:p>
            <a:r>
              <a:rPr lang="ru-RU" sz="4000" dirty="0">
                <a:solidFill>
                  <a:srgbClr val="C00000"/>
                </a:solidFill>
              </a:rPr>
              <a:t>17</a:t>
            </a:r>
          </a:p>
        </p:txBody>
      </p:sp>
      <p:sp>
        <p:nvSpPr>
          <p:cNvPr id="29" name="Нос к носу 30.2">
            <a:hlinkClick r:id="rId19" action="ppaction://hlinksldjump"/>
          </p:cNvPr>
          <p:cNvSpPr txBox="1"/>
          <p:nvPr/>
        </p:nvSpPr>
        <p:spPr>
          <a:xfrm>
            <a:off x="7812360" y="1798077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3200"/>
            </a:lvl1pPr>
          </a:lstStyle>
          <a:p>
            <a:r>
              <a:rPr lang="ru-RU" sz="4000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30" name="Началаи концы 30.2">
            <a:hlinkClick r:id="rId20" action="ppaction://hlinksldjump"/>
          </p:cNvPr>
          <p:cNvSpPr txBox="1"/>
          <p:nvPr/>
        </p:nvSpPr>
        <p:spPr>
          <a:xfrm>
            <a:off x="7954220" y="3362982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3200"/>
            </a:lvl1pPr>
          </a:lstStyle>
          <a:p>
            <a:r>
              <a:rPr lang="ru-RU" sz="4000" dirty="0">
                <a:solidFill>
                  <a:srgbClr val="C00000"/>
                </a:solidFill>
              </a:rPr>
              <a:t>12</a:t>
            </a:r>
          </a:p>
        </p:txBody>
      </p:sp>
      <p:sp>
        <p:nvSpPr>
          <p:cNvPr id="31" name="А вы читали 30.2">
            <a:hlinkClick r:id="rId21" action="ppaction://hlinksldjump"/>
          </p:cNvPr>
          <p:cNvSpPr txBox="1"/>
          <p:nvPr/>
        </p:nvSpPr>
        <p:spPr>
          <a:xfrm>
            <a:off x="7899715" y="4949007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3200"/>
            </a:lvl1pPr>
          </a:lstStyle>
          <a:p>
            <a:r>
              <a:rPr lang="ru-RU" sz="4000" dirty="0">
                <a:solidFill>
                  <a:srgbClr val="C00000"/>
                </a:solidFill>
              </a:rPr>
              <a:t>18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C952EFE-17BD-1BDA-6E7A-19581E35548A}"/>
              </a:ext>
            </a:extLst>
          </p:cNvPr>
          <p:cNvSpPr txBox="1"/>
          <p:nvPr/>
        </p:nvSpPr>
        <p:spPr>
          <a:xfrm>
            <a:off x="107504" y="44624"/>
            <a:ext cx="89289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Историческая викторина, </a:t>
            </a:r>
            <a:r>
              <a:rPr lang="ru-RU" sz="24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посвящённАЯ</a:t>
            </a:r>
            <a:r>
              <a:rPr lang="ru-RU" sz="2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истории войны в Афганистане 1979-1989 гг.</a:t>
            </a:r>
          </a:p>
          <a:p>
            <a:pPr algn="ctr"/>
            <a:r>
              <a:rPr lang="ru-RU" sz="2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«Давно отгремели бои, но только Афган не забыт...»</a:t>
            </a:r>
          </a:p>
        </p:txBody>
      </p:sp>
    </p:spTree>
    <p:extLst>
      <p:ext uri="{BB962C8B-B14F-4D97-AF65-F5344CB8AC3E}">
        <p14:creationId xmlns:p14="http://schemas.microsoft.com/office/powerpoint/2010/main" val="224110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19" grpId="0"/>
      <p:bldP spid="20" grpId="0"/>
      <p:bldP spid="21" grpId="0"/>
      <p:bldP spid="24" grpId="0"/>
      <p:bldP spid="25" grpId="0"/>
      <p:bldP spid="26" grpId="0"/>
      <p:bldP spid="29" grpId="0"/>
      <p:bldP spid="30" grpId="0"/>
      <p:bldP spid="3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1A2D1B-8DFC-5D00-C0FE-973E7BFB1818}"/>
              </a:ext>
            </a:extLst>
          </p:cNvPr>
          <p:cNvSpPr txBox="1"/>
          <p:nvPr/>
        </p:nvSpPr>
        <p:spPr>
          <a:xfrm>
            <a:off x="38543" y="0"/>
            <a:ext cx="4644426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15 ФЕВРАЛЯ 1989 ГОДА</a:t>
            </a:r>
          </a:p>
          <a:p>
            <a:r>
              <a:rPr lang="ru-RU" b="1" dirty="0">
                <a:solidFill>
                  <a:srgbClr val="C00000"/>
                </a:solidFill>
              </a:rPr>
              <a:t>Февральская ночь, ледяная броня</a:t>
            </a:r>
          </a:p>
          <a:p>
            <a:r>
              <a:rPr lang="ru-RU" b="1" dirty="0">
                <a:solidFill>
                  <a:srgbClr val="C00000"/>
                </a:solidFill>
              </a:rPr>
              <a:t>На скалах свет фар, автоматы в бойницах.</a:t>
            </a:r>
          </a:p>
          <a:p>
            <a:r>
              <a:rPr lang="ru-RU" b="1" dirty="0">
                <a:solidFill>
                  <a:srgbClr val="C00000"/>
                </a:solidFill>
              </a:rPr>
              <a:t>Колонна уходит из под огня.</a:t>
            </a:r>
          </a:p>
          <a:p>
            <a:r>
              <a:rPr lang="ru-RU" b="1" dirty="0">
                <a:solidFill>
                  <a:srgbClr val="C00000"/>
                </a:solidFill>
              </a:rPr>
              <a:t>Выходим к границе, выходим к границе!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766F21-584B-3D89-D572-D59CEBEAFB88}"/>
              </a:ext>
            </a:extLst>
          </p:cNvPr>
          <p:cNvSpPr txBox="1"/>
          <p:nvPr/>
        </p:nvSpPr>
        <p:spPr>
          <a:xfrm>
            <a:off x="38543" y="1580599"/>
            <a:ext cx="4644425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Грохочет вода в русле горной реки</a:t>
            </a:r>
          </a:p>
          <a:p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И темень в горах трассерами искриться</a:t>
            </a:r>
          </a:p>
          <a:p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Сегодня последний рывок, мужики!</a:t>
            </a:r>
          </a:p>
          <a:p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Последний рывок - и мы на границе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02E072-E3CC-28CA-8CE1-A95D0EFE2C97}"/>
              </a:ext>
            </a:extLst>
          </p:cNvPr>
          <p:cNvSpPr txBox="1"/>
          <p:nvPr/>
        </p:nvSpPr>
        <p:spPr>
          <a:xfrm>
            <a:off x="38543" y="2924944"/>
            <a:ext cx="4644425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Афган! Ты как рана в душах солдат.</a:t>
            </a:r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Я знаю - ты будешь ночами нам сниться.</a:t>
            </a:r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Ведь здесь вдоль дорог обелиски стоят</a:t>
            </a:r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До самой границы, до самой границы.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A969B4-45BE-02BB-74FA-AB1C673C2EAF}"/>
              </a:ext>
            </a:extLst>
          </p:cNvPr>
          <p:cNvSpPr txBox="1"/>
          <p:nvPr/>
        </p:nvSpPr>
        <p:spPr>
          <a:xfrm>
            <a:off x="38543" y="4293096"/>
            <a:ext cx="4644425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На этой войне не бывает чудес.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Не всем пацанам суждено возвратиться.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Они наблюдают за нами с небес,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Они помогают нам выйти к границе.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59126F-4874-8832-CFC7-E48147F863A7}"/>
              </a:ext>
            </a:extLst>
          </p:cNvPr>
          <p:cNvSpPr txBox="1"/>
          <p:nvPr/>
        </p:nvSpPr>
        <p:spPr>
          <a:xfrm>
            <a:off x="32847" y="5615659"/>
            <a:ext cx="4644425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Вот выйдем и мамам напишем: "Теперь</a:t>
            </a:r>
          </a:p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Не надо за нас ночами молиться!"</a:t>
            </a:r>
          </a:p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Поможет нам Бог и мы без потерь</a:t>
            </a:r>
          </a:p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Дойдем до границы, дойдем до границы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BDD48A-2F23-492D-16E6-396EF3DE9982}"/>
              </a:ext>
            </a:extLst>
          </p:cNvPr>
          <p:cNvSpPr txBox="1"/>
          <p:nvPr/>
        </p:nvSpPr>
        <p:spPr>
          <a:xfrm>
            <a:off x="4475763" y="4008880"/>
            <a:ext cx="4702698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"Рубеж!" дозор головной доложил</a:t>
            </a:r>
          </a:p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И стали светлей запыленные лица</a:t>
            </a:r>
          </a:p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И тихо в эфире сказал командир:</a:t>
            </a:r>
          </a:p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"Бойцы! Будем жить! "Ведь мы на границе!"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97AA54-7FB0-D310-E37E-2CEB68918297}"/>
              </a:ext>
            </a:extLst>
          </p:cNvPr>
          <p:cNvSpPr txBox="1"/>
          <p:nvPr/>
        </p:nvSpPr>
        <p:spPr>
          <a:xfrm>
            <a:off x="4475763" y="5355998"/>
            <a:ext cx="4668237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/>
              <a:t>Неужто закончилась эта война</a:t>
            </a:r>
          </a:p>
          <a:p>
            <a:r>
              <a:rPr lang="ru-RU" b="1" dirty="0"/>
              <a:t>И с нами теперь ничего не случиться</a:t>
            </a:r>
          </a:p>
          <a:p>
            <a:r>
              <a:rPr lang="ru-RU" b="1" dirty="0"/>
              <a:t>Не зря ты заначку хранил , старшина.</a:t>
            </a:r>
          </a:p>
          <a:p>
            <a:r>
              <a:rPr lang="ru-RU" b="1" dirty="0"/>
              <a:t>Давай , доставай - мы уже на границе!</a:t>
            </a:r>
          </a:p>
          <a:p>
            <a:r>
              <a:rPr lang="ru-RU" dirty="0"/>
              <a:t>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>Автор: Сергей Терехов</a:t>
            </a:r>
          </a:p>
        </p:txBody>
      </p:sp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8626626" y="6421644"/>
            <a:ext cx="432048" cy="394344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3C69D71-3554-F7E8-7971-612B7418D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768" y="329570"/>
            <a:ext cx="4427208" cy="29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6761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A63355-636C-52D7-AB0C-73285E6B3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16" y="5696"/>
            <a:ext cx="9144000" cy="6858000"/>
          </a:xfrm>
          <a:prstGeom prst="rect">
            <a:avLst/>
          </a:prstGeom>
        </p:spPr>
      </p:pic>
      <p:pic>
        <p:nvPicPr>
          <p:cNvPr id="4" name="z_uk-metronoma (1)">
            <a:hlinkClick r:id="" action="ppaction://media"/>
            <a:extLst>
              <a:ext uri="{FF2B5EF4-FFF2-40B4-BE49-F238E27FC236}">
                <a16:creationId xmlns:a16="http://schemas.microsoft.com/office/drawing/2014/main" id="{46C8C56A-352A-978F-7B0B-6236947FEF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04448" y="5805264"/>
            <a:ext cx="394344" cy="3943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C631CB-74CE-3163-41B4-64B345BC5C21}"/>
              </a:ext>
            </a:extLst>
          </p:cNvPr>
          <p:cNvSpPr txBox="1"/>
          <p:nvPr/>
        </p:nvSpPr>
        <p:spPr>
          <a:xfrm>
            <a:off x="1547664" y="6263130"/>
            <a:ext cx="55446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https://ya.ru/video/preview/10062428028247625506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7767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6280" y="1020377"/>
            <a:ext cx="8689641" cy="48172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B123C6-CA3C-9B49-7EB0-F55B479E1370}"/>
              </a:ext>
            </a:extLst>
          </p:cNvPr>
          <p:cNvSpPr txBox="1"/>
          <p:nvPr/>
        </p:nvSpPr>
        <p:spPr>
          <a:xfrm>
            <a:off x="1475656" y="6381328"/>
            <a:ext cx="5904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https://ya.ru/video/preview/2588721474169236760</a:t>
            </a:r>
            <a:r>
              <a:rPr lang="ru-RU" dirty="0"/>
              <a:t> </a:t>
            </a:r>
          </a:p>
        </p:txBody>
      </p:sp>
      <p:sp>
        <p:nvSpPr>
          <p:cNvPr id="4" name="Управляющая кнопка: домой 2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8A3FB03F-B7C3-DEC1-CB81-B9D06DD70F10}"/>
              </a:ext>
            </a:extLst>
          </p:cNvPr>
          <p:cNvSpPr/>
          <p:nvPr/>
        </p:nvSpPr>
        <p:spPr>
          <a:xfrm>
            <a:off x="35496" y="6419032"/>
            <a:ext cx="432048" cy="394344"/>
          </a:xfrm>
          <a:prstGeom prst="actionButtonHom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0067"/>
            <a:ext cx="8229600" cy="67262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Вопрос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390AE7-8EDC-EB4A-159A-FFC5A8757E09}"/>
              </a:ext>
            </a:extLst>
          </p:cNvPr>
          <p:cNvSpPr txBox="1"/>
          <p:nvPr/>
        </p:nvSpPr>
        <p:spPr>
          <a:xfrm>
            <a:off x="35496" y="692696"/>
            <a:ext cx="9108504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Этот документ, а именно 4-я статья, была главным аргументом при обосновании советского вмешательства в афганские события. Документ был подписан 5 декабря 1978 г. в Москве. Соглашение предусматривало сотрудничество СССР и ДРА в течение 20 лет с продлением на 5-летние периоды, если ни одна из сторон не заявит о своем желании прекратить его действие. Как называлось данное соглашение?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8521BCD-4EFD-F4FC-4CA6-29BBD677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3374"/>
            <a:ext cx="9108504" cy="62100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983560E-F014-C320-4C55-B14C80739737}"/>
              </a:ext>
            </a:extLst>
          </p:cNvPr>
          <p:cNvSpPr txBox="1"/>
          <p:nvPr/>
        </p:nvSpPr>
        <p:spPr>
          <a:xfrm>
            <a:off x="35496" y="620688"/>
            <a:ext cx="9055560" cy="1323439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600" b="1" dirty="0">
                <a:latin typeface="Arial Black" panose="020B0A04020102020204" pitchFamily="34" charset="0"/>
              </a:rPr>
              <a:t>Договор о дружбе, добрососедстве и сотрудничестве между СССР и Демократической Республикой Афганистан. </a:t>
            </a:r>
          </a:p>
          <a:p>
            <a:pPr algn="r"/>
            <a:endParaRPr lang="ru-RU" sz="1600" b="1" dirty="0">
              <a:latin typeface="Arial Black" panose="020B0A04020102020204" pitchFamily="34" charset="0"/>
            </a:endParaRPr>
          </a:p>
          <a:p>
            <a:pPr algn="r"/>
            <a:r>
              <a:rPr lang="ru-RU" sz="1600" b="1" dirty="0">
                <a:latin typeface="Arial Black" panose="020B0A04020102020204" pitchFamily="34" charset="0"/>
              </a:rPr>
              <a:t>Документ был подписан в Москве Леонидом Брежневым и Нур Мухаммедом Тараки</a:t>
            </a:r>
          </a:p>
        </p:txBody>
      </p:sp>
      <p:sp>
        <p:nvSpPr>
          <p:cNvPr id="3" name="Управляющая кнопка: домой 2">
            <a:hlinkClick r:id="rId3" action="ppaction://hlinksldjump" highlightClick="1"/>
          </p:cNvPr>
          <p:cNvSpPr/>
          <p:nvPr/>
        </p:nvSpPr>
        <p:spPr>
          <a:xfrm>
            <a:off x="35496" y="6419032"/>
            <a:ext cx="432048" cy="394344"/>
          </a:xfrm>
          <a:prstGeom prst="actionButtonHom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67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dirty="0"/>
              <a:t>Вопрос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67B9CE-632F-2FC8-ED45-45B1C5C2B57F}"/>
              </a:ext>
            </a:extLst>
          </p:cNvPr>
          <p:cNvSpPr txBox="1"/>
          <p:nvPr/>
        </p:nvSpPr>
        <p:spPr>
          <a:xfrm>
            <a:off x="-1" y="476672"/>
            <a:ext cx="9036497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«Я считаю, что нам нужно будет прежде всего исходить из главного при оказании помощи Афганистану, а именно: мы ни при каких обстоятельствах не можем потерять Афганистан. Вот уже более 60лет мы живем с ним в мире и добрососедстве. И если сейчас Афганистан мы потеряем, он отойдет от Советского Союза, то это нанесет сильный удар по нашей политике». </a:t>
            </a: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Кому принадлежит данное высказывание?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8FBAF21-1F0C-E5D0-B0B8-D6B3EBFEB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090"/>
            <a:ext cx="55102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3F7AA4-8695-8A18-FC18-328AD80E897E}"/>
              </a:ext>
            </a:extLst>
          </p:cNvPr>
          <p:cNvSpPr txBox="1"/>
          <p:nvPr/>
        </p:nvSpPr>
        <p:spPr>
          <a:xfrm>
            <a:off x="5510212" y="226377"/>
            <a:ext cx="3614241" cy="63709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Андрей Андреевич Громыко</a:t>
            </a:r>
            <a:endParaRPr lang="ru-RU" sz="2400" b="1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400" b="0" i="0" dirty="0">
                <a:solidFill>
                  <a:srgbClr val="333333"/>
                </a:solidFill>
                <a:effectLst/>
                <a:latin typeface="Arial Black" panose="020B0A04020102020204" pitchFamily="34" charset="0"/>
              </a:rPr>
              <a:t>(5 июля 1909 —   </a:t>
            </a:r>
          </a:p>
          <a:p>
            <a:pPr algn="ctr"/>
            <a:r>
              <a:rPr lang="ru-RU" sz="2400" b="0" i="0" dirty="0">
                <a:solidFill>
                  <a:srgbClr val="333333"/>
                </a:solidFill>
                <a:effectLst/>
                <a:latin typeface="Arial Black" panose="020B0A04020102020204" pitchFamily="34" charset="0"/>
              </a:rPr>
              <a:t>2 июля 1989) — советский политический, партийный и государственный деятель, </a:t>
            </a:r>
          </a:p>
          <a:p>
            <a:pPr algn="ctr"/>
            <a:r>
              <a:rPr lang="ru-RU" sz="2400" b="0" i="0" dirty="0">
                <a:solidFill>
                  <a:srgbClr val="333333"/>
                </a:solidFill>
                <a:effectLst/>
                <a:latin typeface="Arial Black" panose="020B0A04020102020204" pitchFamily="34" charset="0"/>
              </a:rPr>
              <a:t>дипломат, </a:t>
            </a:r>
          </a:p>
          <a:p>
            <a:pPr algn="ctr"/>
            <a:r>
              <a:rPr lang="ru-RU" sz="2400" b="0" i="0" dirty="0">
                <a:solidFill>
                  <a:srgbClr val="333333"/>
                </a:solidFill>
                <a:effectLst/>
                <a:latin typeface="Arial Black" panose="020B0A04020102020204" pitchFamily="34" charset="0"/>
              </a:rPr>
              <a:t>министр иностранных дел СССР (1957—1985), </a:t>
            </a:r>
          </a:p>
          <a:p>
            <a:pPr algn="ctr"/>
            <a:r>
              <a:rPr lang="ru-RU" sz="2400" b="0" i="0" dirty="0">
                <a:solidFill>
                  <a:srgbClr val="333333"/>
                </a:solidFill>
                <a:effectLst/>
                <a:latin typeface="Arial Black" panose="020B0A04020102020204" pitchFamily="34" charset="0"/>
              </a:rPr>
              <a:t>председатель Президиума Верховного Совета СССР (1985—1988).</a:t>
            </a:r>
            <a:endParaRPr lang="ru-RU" sz="2400" b="1" i="0" dirty="0">
              <a:solidFill>
                <a:srgbClr val="000000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3" name="Управляющая кнопка: домой 2">
            <a:hlinkClick r:id="rId4" action="ppaction://hlinksldjump" highlightClick="1"/>
          </p:cNvPr>
          <p:cNvSpPr/>
          <p:nvPr/>
        </p:nvSpPr>
        <p:spPr>
          <a:xfrm>
            <a:off x="35496" y="6453336"/>
            <a:ext cx="432048" cy="394344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67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-99392"/>
            <a:ext cx="8229600" cy="63769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Вопрос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9BBB26-C357-71EF-98BF-6946A81E7C57}"/>
              </a:ext>
            </a:extLst>
          </p:cNvPr>
          <p:cNvSpPr txBox="1"/>
          <p:nvPr/>
        </p:nvSpPr>
        <p:spPr>
          <a:xfrm>
            <a:off x="251520" y="764704"/>
            <a:ext cx="871296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чем связано все нижеперечисленное: </a:t>
            </a:r>
          </a:p>
          <a:p>
            <a:pPr algn="ctr"/>
            <a:endParaRPr lang="ru-RU" sz="36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«Ущелье Пяти львов», 9 апреля 1980, март  1981, 6 сентября 1981, 16 мая 1982, август-сентябрь  1982, 19 апреля - 5 мая  1984, 1985.</a:t>
            </a:r>
            <a:endParaRPr lang="ru-RU" sz="36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DAB5781-C6FF-F155-4B64-0B92336F3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3063682"/>
            <a:ext cx="5688632" cy="37943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D62551-CF9D-3F82-736C-A4724E046C8B}"/>
              </a:ext>
            </a:extLst>
          </p:cNvPr>
          <p:cNvSpPr txBox="1"/>
          <p:nvPr/>
        </p:nvSpPr>
        <p:spPr>
          <a:xfrm>
            <a:off x="0" y="553244"/>
            <a:ext cx="9129192" cy="353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ru-RU" sz="1600" dirty="0">
                <a:latin typeface="Arial Black" panose="020B0A04020102020204" pitchFamily="34" charset="0"/>
              </a:rPr>
              <a:t>Дата: 1980–1985гг.</a:t>
            </a:r>
          </a:p>
          <a:p>
            <a:pPr algn="r"/>
            <a:r>
              <a:rPr lang="ru-RU" sz="1600" dirty="0">
                <a:latin typeface="Arial Black" panose="020B0A04020102020204" pitchFamily="34" charset="0"/>
              </a:rPr>
              <a:t>ПАНДЖШЕРСКИЕ ОПЕРАЦИИ – серия из девяти крупномасштабных «воздушно-наземных» плановых общевойсковых операций частей и соединений Ограниченного контингента Советских войск в Афганистане (ОКСВА) и правительственных сил ДРА против многочисленной группировки вооружённых формирований афганских моджахедов «Исламского общества Афганистана» влиятельного полевого командира Ахмад Шаха Масуда в районе Панджшерского ущелья и прилегающих территорий – в провинциях Панджшер, </a:t>
            </a:r>
            <a:r>
              <a:rPr lang="ru-RU" sz="1600" dirty="0" err="1">
                <a:latin typeface="Arial Black" panose="020B0A04020102020204" pitchFamily="34" charset="0"/>
              </a:rPr>
              <a:t>Каписа</a:t>
            </a:r>
            <a:r>
              <a:rPr lang="ru-RU" sz="1600" dirty="0">
                <a:latin typeface="Arial Black" panose="020B0A04020102020204" pitchFamily="34" charset="0"/>
              </a:rPr>
              <a:t>, в долинах: </a:t>
            </a:r>
            <a:r>
              <a:rPr lang="ru-RU" sz="1600" dirty="0" err="1">
                <a:latin typeface="Arial Black" panose="020B0A04020102020204" pitchFamily="34" charset="0"/>
              </a:rPr>
              <a:t>Андараб</a:t>
            </a:r>
            <a:r>
              <a:rPr lang="ru-RU" sz="1600" dirty="0">
                <a:latin typeface="Arial Black" panose="020B0A04020102020204" pitchFamily="34" charset="0"/>
              </a:rPr>
              <a:t> –  провинция Баглан и </a:t>
            </a:r>
            <a:r>
              <a:rPr lang="ru-RU" sz="1600" dirty="0" err="1">
                <a:latin typeface="Arial Black" panose="020B0A04020102020204" pitchFamily="34" charset="0"/>
              </a:rPr>
              <a:t>Чарикар</a:t>
            </a:r>
            <a:r>
              <a:rPr lang="ru-RU" sz="1600" dirty="0">
                <a:latin typeface="Arial Black" panose="020B0A04020102020204" pitchFamily="34" charset="0"/>
              </a:rPr>
              <a:t> – провинция </a:t>
            </a:r>
            <a:r>
              <a:rPr lang="ru-RU" sz="1600" dirty="0" err="1">
                <a:latin typeface="Arial Black" panose="020B0A04020102020204" pitchFamily="34" charset="0"/>
              </a:rPr>
              <a:t>Парван</a:t>
            </a:r>
            <a:r>
              <a:rPr lang="ru-RU" sz="1600" dirty="0">
                <a:latin typeface="Arial Black" panose="020B0A04020102020204" pitchFamily="34" charset="0"/>
              </a:rPr>
              <a:t> (1980–1985) в период Афганской войны (1979–1989) на широком фронте с привлечением значительных сил и средств.</a:t>
            </a:r>
          </a:p>
          <a:p>
            <a:pPr algn="r"/>
            <a:r>
              <a:rPr lang="ru-RU" sz="1600" dirty="0">
                <a:solidFill>
                  <a:srgbClr val="FF0000"/>
                </a:solidFill>
                <a:latin typeface="Arial Black" panose="020B0A04020102020204" pitchFamily="34" charset="0"/>
              </a:rPr>
              <a:t>Панджшерское ущелье («Ущелье Пяти львов») </a:t>
            </a:r>
            <a:r>
              <a:rPr lang="ru-RU" sz="1600" dirty="0">
                <a:latin typeface="Arial Black" panose="020B0A04020102020204" pitchFamily="34" charset="0"/>
              </a:rPr>
              <a:t>– центр республики Афганистан. Разделяет страну на северную и южную часть. Простирается на 115 км вдоль горного массива Гиндукуш – провинции Панджшер, </a:t>
            </a:r>
            <a:r>
              <a:rPr lang="ru-RU" sz="1600" dirty="0" err="1">
                <a:latin typeface="Arial Black" panose="020B0A04020102020204" pitchFamily="34" charset="0"/>
              </a:rPr>
              <a:t>Каписа</a:t>
            </a:r>
            <a:r>
              <a:rPr lang="ru-RU" sz="1600" dirty="0">
                <a:latin typeface="Arial Black" panose="020B0A04020102020204" pitchFamily="34" charset="0"/>
              </a:rPr>
              <a:t>.</a:t>
            </a:r>
          </a:p>
        </p:txBody>
      </p:sp>
      <p:sp>
        <p:nvSpPr>
          <p:cNvPr id="3" name="Управляющая кнопка: домой 2">
            <a:hlinkClick r:id="rId3" action="ppaction://hlinksldjump" highlightClick="1"/>
          </p:cNvPr>
          <p:cNvSpPr/>
          <p:nvPr/>
        </p:nvSpPr>
        <p:spPr>
          <a:xfrm>
            <a:off x="25152" y="6463656"/>
            <a:ext cx="432048" cy="394344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67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-13394"/>
            <a:ext cx="8229600" cy="73785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Вопрос 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79CC7F-543C-0B20-03FE-630F21935949}"/>
              </a:ext>
            </a:extLst>
          </p:cNvPr>
          <p:cNvSpPr txBox="1"/>
          <p:nvPr/>
        </p:nvSpPr>
        <p:spPr>
          <a:xfrm>
            <a:off x="323528" y="644495"/>
            <a:ext cx="8363272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Начальник Главного управления боевой подготовки Сухопутных войск, который отвечал за боевую подготовку советских  войск. Он принадлежал к группе так называемых «советских ястребов». Солдаты и офицеры ограниченного контингента окрестили его «седой смертью».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 ком идёт речь?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95DAB5B-85C5-1E88-FF2B-982779C86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-13394"/>
            <a:ext cx="4572000" cy="6858000"/>
          </a:xfrm>
          <a:prstGeom prst="rect">
            <a:avLst/>
          </a:prstGeom>
        </p:spPr>
      </p:pic>
      <p:sp>
        <p:nvSpPr>
          <p:cNvPr id="3" name="Управляющая кнопка: домой 2">
            <a:hlinkClick r:id="rId3" action="ppaction://hlinksldjump" highlightClick="1"/>
          </p:cNvPr>
          <p:cNvSpPr/>
          <p:nvPr/>
        </p:nvSpPr>
        <p:spPr>
          <a:xfrm>
            <a:off x="35496" y="6453336"/>
            <a:ext cx="432048" cy="394344"/>
          </a:xfrm>
          <a:prstGeom prst="actionButtonHom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A09D0A-9985-C0CC-BD51-D42220912FA5}"/>
              </a:ext>
            </a:extLst>
          </p:cNvPr>
          <p:cNvSpPr txBox="1"/>
          <p:nvPr/>
        </p:nvSpPr>
        <p:spPr>
          <a:xfrm>
            <a:off x="4536504" y="188640"/>
            <a:ext cx="4572000" cy="65556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i="0" dirty="0" err="1">
                <a:solidFill>
                  <a:srgbClr val="333333"/>
                </a:solidFill>
                <a:effectLst/>
                <a:latin typeface="Arial Black" panose="020B0A04020102020204" pitchFamily="34" charset="0"/>
              </a:rPr>
              <a:t>Меримский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Arial Black" panose="020B0A04020102020204" pitchFamily="34" charset="0"/>
              </a:rPr>
              <a:t> Виктор Аркадьевич, </a:t>
            </a:r>
          </a:p>
          <a:p>
            <a:pPr algn="ctr"/>
            <a:r>
              <a:rPr lang="ru-RU" sz="2000" b="0" i="0" dirty="0">
                <a:solidFill>
                  <a:srgbClr val="333333"/>
                </a:solidFill>
                <a:effectLst/>
                <a:latin typeface="Arial Black" panose="020B0A04020102020204" pitchFamily="34" charset="0"/>
              </a:rPr>
              <a:t>1919-2006 гг., </a:t>
            </a:r>
          </a:p>
          <a:p>
            <a:pPr algn="ctr"/>
            <a:r>
              <a:rPr lang="ru-RU" sz="2000" b="1" i="0" dirty="0">
                <a:solidFill>
                  <a:srgbClr val="333333"/>
                </a:solidFill>
                <a:effectLst/>
                <a:latin typeface="Arial Black" panose="020B0A04020102020204" pitchFamily="34" charset="0"/>
              </a:rPr>
              <a:t>генерал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Arial Black" panose="020B0A04020102020204" pitchFamily="34" charset="0"/>
              </a:rPr>
              <a:t>-полковник. </a:t>
            </a:r>
          </a:p>
          <a:p>
            <a:pPr algn="ctr"/>
            <a:r>
              <a:rPr lang="ru-RU" sz="2000" b="0" i="0" dirty="0">
                <a:solidFill>
                  <a:srgbClr val="333333"/>
                </a:solidFill>
                <a:effectLst/>
                <a:latin typeface="Arial Black" panose="020B0A04020102020204" pitchFamily="34" charset="0"/>
              </a:rPr>
              <a:t>Офицером-танкистом участвовал в Советско-финской войне 1939-1940 гг. и Германо-советской войне 1941-1945 гг. </a:t>
            </a:r>
          </a:p>
          <a:p>
            <a:pPr algn="ctr"/>
            <a:r>
              <a:rPr lang="ru-RU" sz="2000" b="0" i="0" dirty="0">
                <a:solidFill>
                  <a:srgbClr val="333333"/>
                </a:solidFill>
                <a:effectLst/>
                <a:latin typeface="Arial Black" panose="020B0A04020102020204" pitchFamily="34" charset="0"/>
              </a:rPr>
              <a:t>По воспоминаниям </a:t>
            </a:r>
            <a:r>
              <a:rPr lang="ru-RU" sz="2000" b="1" i="0" dirty="0">
                <a:solidFill>
                  <a:srgbClr val="333333"/>
                </a:solidFill>
                <a:effectLst/>
                <a:latin typeface="Arial Black" panose="020B0A04020102020204" pitchFamily="34" charset="0"/>
              </a:rPr>
              <a:t>генерала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Arial Black" panose="020B0A04020102020204" pitchFamily="34" charset="0"/>
              </a:rPr>
              <a:t> </a:t>
            </a:r>
          </a:p>
          <a:p>
            <a:pPr algn="ctr"/>
            <a:r>
              <a:rPr lang="ru-RU" sz="2000" b="0" i="0" dirty="0">
                <a:solidFill>
                  <a:srgbClr val="333333"/>
                </a:solidFill>
                <a:effectLst/>
                <a:latin typeface="Arial Black" panose="020B0A04020102020204" pitchFamily="34" charset="0"/>
              </a:rPr>
              <a:t>Александра Лебедя, офицеры и солдаты окрестили </a:t>
            </a:r>
            <a:r>
              <a:rPr lang="ru-RU" sz="2000" b="1" i="0" dirty="0" err="1">
                <a:solidFill>
                  <a:srgbClr val="333333"/>
                </a:solidFill>
                <a:effectLst/>
                <a:latin typeface="Arial Black" panose="020B0A04020102020204" pitchFamily="34" charset="0"/>
              </a:rPr>
              <a:t>Меримского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Arial Black" panose="020B0A04020102020204" pitchFamily="34" charset="0"/>
              </a:rPr>
              <a:t> </a:t>
            </a:r>
          </a:p>
          <a:p>
            <a:pPr algn="ctr"/>
            <a:r>
              <a:rPr lang="ru-RU" sz="2000" b="0" i="0" dirty="0">
                <a:solidFill>
                  <a:srgbClr val="333333"/>
                </a:solidFill>
                <a:effectLst/>
                <a:latin typeface="Arial Black" panose="020B0A04020102020204" pitchFamily="34" charset="0"/>
              </a:rPr>
              <a:t>«</a:t>
            </a:r>
            <a:r>
              <a:rPr lang="ru-RU" sz="2000" b="1" i="0" dirty="0">
                <a:solidFill>
                  <a:srgbClr val="333333"/>
                </a:solidFill>
                <a:effectLst/>
                <a:latin typeface="Arial Black" panose="020B0A04020102020204" pitchFamily="34" charset="0"/>
              </a:rPr>
              <a:t>Седой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Arial Black" panose="020B0A04020102020204" pitchFamily="34" charset="0"/>
              </a:rPr>
              <a:t> </a:t>
            </a:r>
            <a:r>
              <a:rPr lang="ru-RU" sz="2000" b="1" i="0" dirty="0">
                <a:solidFill>
                  <a:srgbClr val="333333"/>
                </a:solidFill>
                <a:effectLst/>
                <a:latin typeface="Arial Black" panose="020B0A04020102020204" pitchFamily="34" charset="0"/>
              </a:rPr>
              <a:t>смертью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Arial Black" panose="020B0A04020102020204" pitchFamily="34" charset="0"/>
              </a:rPr>
              <a:t>». </a:t>
            </a:r>
          </a:p>
          <a:p>
            <a:pPr algn="ctr"/>
            <a:r>
              <a:rPr lang="ru-RU" sz="2000" b="0" i="0" dirty="0">
                <a:solidFill>
                  <a:srgbClr val="333333"/>
                </a:solidFill>
                <a:effectLst/>
                <a:latin typeface="Arial Black" panose="020B0A04020102020204" pitchFamily="34" charset="0"/>
              </a:rPr>
              <a:t>После Афгана </a:t>
            </a:r>
            <a:r>
              <a:rPr lang="ru-RU" sz="2000" b="1" i="0" dirty="0" err="1">
                <a:solidFill>
                  <a:srgbClr val="333333"/>
                </a:solidFill>
                <a:effectLst/>
                <a:latin typeface="Arial Black" panose="020B0A04020102020204" pitchFamily="34" charset="0"/>
              </a:rPr>
              <a:t>Меримский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Arial Black" panose="020B0A04020102020204" pitchFamily="34" charset="0"/>
              </a:rPr>
              <a:t> уже в звании </a:t>
            </a:r>
            <a:r>
              <a:rPr lang="ru-RU" sz="2000" b="1" i="0" dirty="0">
                <a:solidFill>
                  <a:srgbClr val="333333"/>
                </a:solidFill>
                <a:effectLst/>
                <a:latin typeface="Arial Black" panose="020B0A04020102020204" pitchFamily="34" charset="0"/>
              </a:rPr>
              <a:t>генерал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Arial Black" panose="020B0A04020102020204" pitchFamily="34" charset="0"/>
              </a:rPr>
              <a:t>-полковника был заместителем главнокомандующего Сухопутными войсками по боевой подготовке. </a:t>
            </a:r>
            <a:endParaRPr lang="ru-RU" sz="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67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2" descr="https://image3.thematicnews.com/uploads/images/00/00/41/2018/06/03/7d73b781ef.jpg">
            <a:extLst>
              <a:ext uri="{FF2B5EF4-FFF2-40B4-BE49-F238E27FC236}">
                <a16:creationId xmlns:a16="http://schemas.microsoft.com/office/drawing/2014/main" id="{DB33EAAA-46C6-01AC-B169-B0AEDD551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8" y="1124744"/>
            <a:ext cx="4753187" cy="3478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3BD8B19-BD41-2E94-69B2-29989B49D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37" y="3760471"/>
            <a:ext cx="4788024" cy="3087291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457200" y="-13394"/>
            <a:ext cx="82296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Вопрос 5</a:t>
            </a:r>
          </a:p>
        </p:txBody>
      </p:sp>
      <p:sp>
        <p:nvSpPr>
          <p:cNvPr id="3" name="Управляющая кнопка: домой 2">
            <a:hlinkClick r:id="rId5" action="ppaction://hlinksldjump" highlightClick="1"/>
          </p:cNvPr>
          <p:cNvSpPr/>
          <p:nvPr/>
        </p:nvSpPr>
        <p:spPr>
          <a:xfrm>
            <a:off x="35496" y="6419032"/>
            <a:ext cx="432048" cy="394344"/>
          </a:xfrm>
          <a:prstGeom prst="actionButtonHom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52DFF1-8C84-F423-3851-7C384D3F62C1}"/>
              </a:ext>
            </a:extLst>
          </p:cNvPr>
          <p:cNvSpPr txBox="1"/>
          <p:nvPr/>
        </p:nvSpPr>
        <p:spPr>
          <a:xfrm>
            <a:off x="457200" y="692696"/>
            <a:ext cx="8229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С какими событиями связано данное место?</a:t>
            </a:r>
            <a:endParaRPr lang="ru-RU" sz="4400" dirty="0">
              <a:latin typeface="Arial Black" panose="020B0A040201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C985ED-6AD0-B0C7-CCB0-12806D79540F}"/>
              </a:ext>
            </a:extLst>
          </p:cNvPr>
          <p:cNvSpPr txBox="1"/>
          <p:nvPr/>
        </p:nvSpPr>
        <p:spPr>
          <a:xfrm>
            <a:off x="4788024" y="1124744"/>
            <a:ext cx="4320480" cy="56323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Штурм дворца Амина</a:t>
            </a:r>
            <a:r>
              <a:rPr lang="ru-RU" dirty="0">
                <a:latin typeface="Arial Black" panose="020B0A04020102020204" pitchFamily="34" charset="0"/>
              </a:rPr>
              <a:t> (операция «Шторм-333») — спецоперация по захвату дворца «Тадж-бек» в районе Кабула «Дар-Уль-Аман» и ликвидации председателя Революционного совета Афганистана Хафизуллы Амина, проведённая силами спецподразделений КГБ СССР и Советской Армии 27 декабря 1979 года.</a:t>
            </a:r>
          </a:p>
          <a:p>
            <a:r>
              <a:rPr lang="ru-RU" dirty="0">
                <a:latin typeface="Arial Black" panose="020B0A04020102020204" pitchFamily="34" charset="0"/>
              </a:rPr>
              <a:t>Являлась частью спецоперации «Байкал-79» по свержению Амина и замене его на Бабрака Кармаля, которая предшествовала началу участия советских войск в афганской войне 1979–1989 годов</a:t>
            </a:r>
          </a:p>
        </p:txBody>
      </p:sp>
    </p:spTree>
    <p:extLst>
      <p:ext uri="{BB962C8B-B14F-4D97-AF65-F5344CB8AC3E}">
        <p14:creationId xmlns:p14="http://schemas.microsoft.com/office/powerpoint/2010/main" val="367767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-27384"/>
            <a:ext cx="82296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Вопрос 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3E2344-D35C-3084-9E3F-4A7646A0A1AA}"/>
              </a:ext>
            </a:extLst>
          </p:cNvPr>
          <p:cNvSpPr txBox="1"/>
          <p:nvPr/>
        </p:nvSpPr>
        <p:spPr>
          <a:xfrm>
            <a:off x="395536" y="476672"/>
            <a:ext cx="8640960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национальности пуштун. Выходец из семьи военного. </a:t>
            </a:r>
          </a:p>
          <a:p>
            <a:pPr algn="ctr"/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Его отец-генерал при королевском режиме был командиром </a:t>
            </a:r>
            <a:r>
              <a:rPr lang="ru-RU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пактийского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корпуса и генерал-губернатором Пактии. Возглавлял партийную группировку «</a:t>
            </a:r>
            <a:r>
              <a:rPr lang="ru-RU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Парчам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». Искусный оратор. Эмоционален, склонен к абстракции в ущерб конкретному анализу. Вопросы экономики знает слабо и интересуется ими в общем плане. Свободно владеет английским языком, немного знает немецкий. Женат. Имеет четырех детей.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 ком идёт речь?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AFA9105-234D-DBFC-1BC1-8D03E5060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46" y="580435"/>
            <a:ext cx="6964180" cy="6232941"/>
          </a:xfrm>
          <a:prstGeom prst="rect">
            <a:avLst/>
          </a:prstGeom>
        </p:spPr>
      </p:pic>
      <p:sp>
        <p:nvSpPr>
          <p:cNvPr id="3" name="Управляющая кнопка: домой 2">
            <a:hlinkClick r:id="rId3" action="ppaction://hlinksldjump" highlightClick="1"/>
          </p:cNvPr>
          <p:cNvSpPr/>
          <p:nvPr/>
        </p:nvSpPr>
        <p:spPr>
          <a:xfrm>
            <a:off x="35496" y="6419032"/>
            <a:ext cx="432048" cy="394344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81E616-2B24-DBC1-8990-1DC25727F3A8}"/>
              </a:ext>
            </a:extLst>
          </p:cNvPr>
          <p:cNvSpPr txBox="1"/>
          <p:nvPr/>
        </p:nvSpPr>
        <p:spPr>
          <a:xfrm>
            <a:off x="6300192" y="1052736"/>
            <a:ext cx="2782830" cy="501675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0" i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Бабрак Кармаль 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Arial Black" panose="020B0A04020102020204" pitchFamily="34" charset="0"/>
              </a:rPr>
              <a:t>(6 января 1929 — 3 декабря 1996) — афганский политический, государственный и партийный деятель, один из основателей Народно-демократической партии Афганистана (НДПА), лидер фракции «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Arial Black" panose="020B0A04020102020204" pitchFamily="34" charset="0"/>
              </a:rPr>
              <a:t>Парчам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Arial Black" panose="020B0A04020102020204" pitchFamily="34" charset="0"/>
              </a:rPr>
              <a:t>»</a:t>
            </a:r>
            <a:endParaRPr lang="ru-RU" sz="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67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915</TotalTime>
  <Words>2924</Words>
  <Application>Microsoft Office PowerPoint</Application>
  <PresentationFormat>Экран (4:3)</PresentationFormat>
  <Paragraphs>211</Paragraphs>
  <Slides>32</Slides>
  <Notes>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Arial</vt:lpstr>
      <vt:lpstr>Arial Black</vt:lpstr>
      <vt:lpstr>Calibri</vt:lpstr>
      <vt:lpstr>PT Serif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Вопрос 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</dc:creator>
  <cp:lastModifiedBy>partner dns</cp:lastModifiedBy>
  <cp:revision>79</cp:revision>
  <dcterms:created xsi:type="dcterms:W3CDTF">2023-05-23T01:30:30Z</dcterms:created>
  <dcterms:modified xsi:type="dcterms:W3CDTF">2024-02-13T09:31:42Z</dcterms:modified>
</cp:coreProperties>
</file>