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0" r:id="rId5"/>
    <p:sldId id="262" r:id="rId6"/>
    <p:sldId id="265" r:id="rId7"/>
    <p:sldId id="263" r:id="rId8"/>
    <p:sldId id="259" r:id="rId9"/>
    <p:sldId id="261" r:id="rId10"/>
    <p:sldId id="266" r:id="rId11"/>
    <p:sldId id="273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5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1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1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CD3A-F6D8-433B-BEA9-8B468336CA5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534B-BC99-4180-ABF6-B8AF84F5C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pic>
        <p:nvPicPr>
          <p:cNvPr id="5" name="Буллин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9300" y="1143000"/>
            <a:ext cx="815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754" y="0"/>
            <a:ext cx="12326754" cy="6829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3607" y="-28574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cs typeface="Times New Roman" panose="02020603050405020304" pitchFamily="18" charset="0"/>
              </a:rPr>
              <a:t>БУЛЛИНГ</a:t>
            </a:r>
            <a:endParaRPr lang="ru-RU" sz="5400" b="1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346" y="744836"/>
            <a:ext cx="5993244" cy="606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84346" y="744836"/>
            <a:ext cx="5993244" cy="381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61272" y="1511166"/>
            <a:ext cx="2608446" cy="359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61272" y="2291491"/>
            <a:ext cx="4116318" cy="345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115124" y="3414712"/>
            <a:ext cx="362466" cy="2984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17406" y="3414712"/>
            <a:ext cx="2252312" cy="360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10501" y="1511166"/>
            <a:ext cx="327259" cy="5293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43562" y="4523874"/>
            <a:ext cx="365760" cy="1874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84346" y="1126156"/>
            <a:ext cx="336883" cy="5678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02130" y="744836"/>
            <a:ext cx="3253339" cy="5034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ru-RU" sz="2800" b="1" dirty="0" smtClean="0"/>
              <a:t>Преднамеренность</a:t>
            </a:r>
          </a:p>
          <a:p>
            <a:pPr>
              <a:lnSpc>
                <a:spcPct val="300000"/>
              </a:lnSpc>
            </a:pPr>
            <a:r>
              <a:rPr lang="ru-RU" sz="2800" b="1" dirty="0" smtClean="0"/>
              <a:t>Насилие</a:t>
            </a:r>
          </a:p>
          <a:p>
            <a:pPr>
              <a:lnSpc>
                <a:spcPct val="300000"/>
              </a:lnSpc>
            </a:pPr>
            <a:r>
              <a:rPr lang="ru-RU" sz="2800" b="1" dirty="0" smtClean="0"/>
              <a:t>Запугивание</a:t>
            </a:r>
          </a:p>
          <a:p>
            <a:pPr>
              <a:lnSpc>
                <a:spcPct val="300000"/>
              </a:lnSpc>
            </a:pPr>
            <a:r>
              <a:rPr lang="ru-RU" sz="2800" b="1" dirty="0" smtClean="0"/>
              <a:t>Жертва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533823" y="77362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300000"/>
              </a:lnSpc>
            </a:pPr>
            <a:r>
              <a:rPr lang="ru-RU" sz="2800" b="1" dirty="0">
                <a:solidFill>
                  <a:prstClr val="black"/>
                </a:solidFill>
              </a:rPr>
              <a:t>Систематичность</a:t>
            </a:r>
          </a:p>
          <a:p>
            <a:pPr lvl="0">
              <a:lnSpc>
                <a:spcPct val="300000"/>
              </a:lnSpc>
            </a:pPr>
            <a:r>
              <a:rPr lang="ru-RU" sz="2800" b="1" dirty="0">
                <a:solidFill>
                  <a:prstClr val="black"/>
                </a:solidFill>
              </a:rPr>
              <a:t>Издевательство</a:t>
            </a:r>
          </a:p>
          <a:p>
            <a:pPr lvl="0">
              <a:lnSpc>
                <a:spcPct val="300000"/>
              </a:lnSpc>
            </a:pPr>
            <a:r>
              <a:rPr lang="ru-RU" sz="2800" b="1" dirty="0">
                <a:solidFill>
                  <a:prstClr val="black"/>
                </a:solidFill>
              </a:rPr>
              <a:t>Страх</a:t>
            </a:r>
          </a:p>
          <a:p>
            <a:pPr lvl="0">
              <a:lnSpc>
                <a:spcPct val="300000"/>
              </a:lnSpc>
            </a:pPr>
            <a:r>
              <a:rPr lang="ru-RU" sz="2800" b="1" dirty="0">
                <a:solidFill>
                  <a:prstClr val="black"/>
                </a:solidFill>
              </a:rPr>
              <a:t>Унижение</a:t>
            </a:r>
          </a:p>
        </p:txBody>
      </p:sp>
    </p:spTree>
    <p:extLst>
      <p:ext uri="{BB962C8B-B14F-4D97-AF65-F5344CB8AC3E}">
        <p14:creationId xmlns:p14="http://schemas.microsoft.com/office/powerpoint/2010/main" val="14498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6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6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6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6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0856"/>
            <a:ext cx="12192000" cy="6827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8434">
            <a:off x="2549621" y="408194"/>
            <a:ext cx="3059668" cy="2087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8792">
            <a:off x="3808026" y="3868534"/>
            <a:ext cx="3449104" cy="22946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5999" y="136061"/>
            <a:ext cx="6096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Буллинг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– это систематическое и намеренное психологическое или физическое насилие, сопровождающееся оскорблениями, унижениями, запугиванием специально выбранной «жертвы». 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591" y="4175626"/>
            <a:ext cx="4050792" cy="2363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4" y="2245328"/>
            <a:ext cx="3447411" cy="2398199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43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47" y="71941"/>
            <a:ext cx="8842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Травля </a:t>
            </a: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– это плохое правило, которое установилось в коллективе.…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947" y="1395380"/>
            <a:ext cx="11548803" cy="655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/>
              <a:t>И это плохо для всех. Как </a:t>
            </a:r>
            <a:r>
              <a:rPr lang="ru-RU" sz="2800" b="1" dirty="0"/>
              <a:t>вы думаете почему</a:t>
            </a:r>
            <a:r>
              <a:rPr lang="ru-RU" sz="2800" b="1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ru-RU" sz="2800" b="1" cap="all" dirty="0" smtClean="0">
                <a:solidFill>
                  <a:srgbClr val="C00000"/>
                </a:solidFill>
              </a:rPr>
              <a:t>Никто </a:t>
            </a:r>
            <a:r>
              <a:rPr lang="ru-RU" sz="2800" b="1" cap="all" dirty="0">
                <a:solidFill>
                  <a:srgbClr val="C00000"/>
                </a:solidFill>
              </a:rPr>
              <a:t>не может </a:t>
            </a:r>
            <a:r>
              <a:rPr lang="ru-RU" sz="2800" b="1" cap="all" dirty="0" smtClean="0">
                <a:solidFill>
                  <a:srgbClr val="C00000"/>
                </a:solidFill>
              </a:rPr>
              <a:t>чувствовать </a:t>
            </a:r>
            <a:r>
              <a:rPr lang="ru-RU" sz="2800" b="1" cap="all" dirty="0">
                <a:solidFill>
                  <a:srgbClr val="C00000"/>
                </a:solidFill>
              </a:rPr>
              <a:t>себя безопасно.</a:t>
            </a:r>
          </a:p>
          <a:p>
            <a:pPr>
              <a:lnSpc>
                <a:spcPct val="150000"/>
              </a:lnSpc>
            </a:pPr>
            <a:r>
              <a:rPr lang="ru-RU" sz="2800" b="1" dirty="0"/>
              <a:t>Что может сделать класс, коллектив, чтобы 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800" b="1" dirty="0"/>
              <a:t> </a:t>
            </a:r>
            <a:r>
              <a:rPr lang="ru-RU" sz="2800" b="1" dirty="0" smtClean="0"/>
              <a:t> остановить </a:t>
            </a:r>
            <a:r>
              <a:rPr lang="ru-RU" sz="2800" b="1" dirty="0"/>
              <a:t>травлю? 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800" b="1" cap="all" dirty="0" smtClean="0">
                <a:solidFill>
                  <a:srgbClr val="C00000"/>
                </a:solidFill>
              </a:rPr>
              <a:t> не поддерживать инициаторов </a:t>
            </a:r>
            <a:r>
              <a:rPr lang="ru-RU" sz="2800" b="1" cap="all" dirty="0">
                <a:solidFill>
                  <a:srgbClr val="C00000"/>
                </a:solidFill>
              </a:rPr>
              <a:t>травли</a:t>
            </a:r>
            <a:r>
              <a:rPr lang="ru-RU" sz="2800" b="1" cap="all" dirty="0" smtClean="0">
                <a:solidFill>
                  <a:srgbClr val="C0000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b="1" cap="all" dirty="0" smtClean="0">
                <a:solidFill>
                  <a:srgbClr val="C00000"/>
                </a:solidFill>
              </a:rPr>
              <a:t> </a:t>
            </a:r>
            <a:r>
              <a:rPr lang="ru-RU" sz="2800" b="1" cap="all" dirty="0">
                <a:solidFill>
                  <a:srgbClr val="C00000"/>
                </a:solidFill>
              </a:rPr>
              <a:t>открыто заявить отказ от участия в травле и свое неодобрение </a:t>
            </a:r>
            <a:endParaRPr lang="ru-RU" sz="2800" b="1" cap="all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cap="all" dirty="0" smtClean="0">
                <a:solidFill>
                  <a:srgbClr val="C00000"/>
                </a:solidFill>
              </a:rPr>
              <a:t>этой ситуации, </a:t>
            </a:r>
          </a:p>
          <a:p>
            <a:pPr>
              <a:lnSpc>
                <a:spcPct val="150000"/>
              </a:lnSpc>
            </a:pPr>
            <a:r>
              <a:rPr lang="ru-RU" sz="2800" b="1" cap="all" dirty="0" smtClean="0">
                <a:solidFill>
                  <a:srgbClr val="C00000"/>
                </a:solidFill>
              </a:rPr>
              <a:t>оказать </a:t>
            </a:r>
            <a:r>
              <a:rPr lang="ru-RU" sz="2800" b="1" cap="all" dirty="0">
                <a:solidFill>
                  <a:srgbClr val="C00000"/>
                </a:solidFill>
              </a:rPr>
              <a:t>поддержку </a:t>
            </a:r>
            <a:r>
              <a:rPr lang="ru-RU" sz="2800" b="1" cap="all" dirty="0" smtClean="0">
                <a:solidFill>
                  <a:srgbClr val="C00000"/>
                </a:solidFill>
              </a:rPr>
              <a:t>жертве и пр. </a:t>
            </a:r>
            <a:endParaRPr lang="ru-RU" sz="2800" b="1" cap="all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endParaRPr lang="ru-RU" sz="2800" b="1" dirty="0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0040" y="2148840"/>
            <a:ext cx="32186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6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pic>
        <p:nvPicPr>
          <p:cNvPr id="3" name="ТРАВЛИ.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24" y="104565"/>
            <a:ext cx="11850624" cy="66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86698" y="3244334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Слайд 14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4" name="Детский телефон довер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60" y="33647"/>
            <a:ext cx="5728933" cy="6758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49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62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14944"/>
            <a:ext cx="12193057" cy="682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32" y="1997964"/>
            <a:ext cx="2697947" cy="28620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68576" y="0"/>
            <a:ext cx="93202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октября</a:t>
            </a:r>
          </a:p>
          <a:p>
            <a:pPr algn="ctr"/>
            <a:r>
              <a:rPr lang="ru-RU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Всемирный день психического здоровья</a:t>
            </a:r>
            <a:endParaRPr lang="ru-RU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7688" y="1813852"/>
            <a:ext cx="8976360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>Психическое здоровье  - это </a:t>
            </a:r>
            <a:r>
              <a:rPr lang="ru-RU" sz="2800" b="1" dirty="0">
                <a:solidFill>
                  <a:srgbClr val="FF0000"/>
                </a:solidFill>
              </a:rPr>
              <a:t>состояние душевного благополучия и адекватного отношения к окружающему миру, которое является необходимой частью жизни человека и его полноценного развития.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" y="0"/>
            <a:ext cx="12346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41" y="81567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Коллектив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76" y="1261587"/>
            <a:ext cx="43249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Г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лавная отличительная черта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</a:t>
            </a: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плоченность людей,</a:t>
            </a:r>
          </a:p>
          <a:p>
            <a:pPr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их желание достичь общей цели</a:t>
            </a:r>
            <a:endParaRPr lang="ru-RU" sz="3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9176" y="1261587"/>
            <a:ext cx="33369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Синонимы</a:t>
            </a:r>
          </a:p>
          <a:p>
            <a:pPr algn="ctr"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Команда</a:t>
            </a:r>
          </a:p>
          <a:p>
            <a:pPr algn="ctr"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Товарищество</a:t>
            </a:r>
          </a:p>
          <a:p>
            <a:pPr algn="ctr"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Объединение</a:t>
            </a:r>
          </a:p>
          <a:p>
            <a:pPr algn="ctr"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Братство</a:t>
            </a:r>
          </a:p>
          <a:p>
            <a:pPr algn="ctr"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Сообщество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998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2"/>
          <a:stretch/>
        </p:blipFill>
        <p:spPr>
          <a:xfrm>
            <a:off x="-87430" y="48126"/>
            <a:ext cx="12279430" cy="6809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722" y="133325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   Команда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9948" y="1141854"/>
            <a:ext cx="114120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общее дело; </a:t>
            </a:r>
            <a:endParaRPr lang="ru-RU" sz="2800" b="1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общая цель;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ясный результат, которого должны </a:t>
            </a:r>
          </a:p>
          <a:p>
            <a:pPr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достичь все участники коллектива; </a:t>
            </a:r>
            <a:endParaRPr lang="ru-RU" sz="2800" b="1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понимание того, что результат зависит</a:t>
            </a:r>
          </a:p>
          <a:p>
            <a:pPr>
              <a:lnSpc>
                <a:spcPct val="200000"/>
              </a:lnSpc>
            </a:pPr>
            <a:r>
              <a:rPr lang="ru-RU" sz="28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от ответственности каждого. 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3310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2601" y="5515579"/>
            <a:ext cx="1482289" cy="979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741" y="81567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Команда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0626" y="1517784"/>
            <a:ext cx="6944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Опора</a:t>
            </a:r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ru-RU" sz="2800" b="1" i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Поддержка;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Дружеские отношения;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Желание </a:t>
            </a:r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прийти на помощь, чтобы достичь общего </a:t>
            </a: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результата.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4658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41" y="81567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СПОРТ</a:t>
            </a:r>
            <a:endParaRPr lang="ru-RU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7450">
            <a:off x="2440835" y="4033754"/>
            <a:ext cx="3788140" cy="2185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719" y="1068888"/>
            <a:ext cx="3162300" cy="2675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14896">
            <a:off x="6968503" y="1890951"/>
            <a:ext cx="4834279" cy="2634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5133">
            <a:off x="416100" y="1009607"/>
            <a:ext cx="4399754" cy="26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27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8596" y="108632"/>
            <a:ext cx="2195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НАУКА</a:t>
            </a:r>
            <a:endParaRPr lang="ru-RU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96669">
            <a:off x="2389373" y="826546"/>
            <a:ext cx="2821765" cy="2708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21372">
            <a:off x="5667404" y="959491"/>
            <a:ext cx="2531580" cy="2631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3447">
            <a:off x="9153522" y="363709"/>
            <a:ext cx="2288609" cy="3047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059088">
            <a:off x="3711957" y="3701897"/>
            <a:ext cx="8785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В научном коллективе необходимы многочисленные и разнообразные исследования, которые проводит группа людей, чтобы подтвердить или опровергнуть научное открытие.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993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7" b="1363"/>
          <a:stretch/>
        </p:blipFill>
        <p:spPr>
          <a:xfrm>
            <a:off x="-55160" y="15507"/>
            <a:ext cx="1224716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279" y="846181"/>
            <a:ext cx="4686300" cy="553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6515" y="6197600"/>
            <a:ext cx="10947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На производстве целый коллектив поэтапно производит </a:t>
            </a:r>
            <a:r>
              <a:rPr lang="ru-RU" sz="28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работу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26696" y="108632"/>
            <a:ext cx="5099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cap="all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производство</a:t>
            </a:r>
            <a:endParaRPr lang="ru-RU" sz="5400" b="1" cap="all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2"/>
          <a:stretch/>
        </p:blipFill>
        <p:spPr>
          <a:xfrm>
            <a:off x="158453" y="895149"/>
            <a:ext cx="6711577" cy="4985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6839">
            <a:off x="8526816" y="469673"/>
            <a:ext cx="2943621" cy="2346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80409">
            <a:off x="7318449" y="3066442"/>
            <a:ext cx="3814557" cy="231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0" cy="6827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2564" y="108632"/>
            <a:ext cx="36808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ИСКУССТВО</a:t>
            </a:r>
            <a:endParaRPr lang="ru-RU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954" y="5903893"/>
            <a:ext cx="11960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Коллектив актеров воплощает замысел режиссера на сцене, но и роль других работников театра также велика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012">
            <a:off x="595659" y="1190971"/>
            <a:ext cx="4223885" cy="3200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228" y="3128408"/>
            <a:ext cx="3311091" cy="2531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6708" y="389537"/>
            <a:ext cx="3691171" cy="2401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90804">
            <a:off x="5043947" y="1138609"/>
            <a:ext cx="3481122" cy="36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94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47" y="71941"/>
            <a:ext cx="884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Порассуждаем…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772" y="995271"/>
            <a:ext cx="11107208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Как коллектив 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помогает отдельному человеку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В </a:t>
            </a:r>
            <a:r>
              <a:rPr lang="ru-RU" sz="2800" b="1" dirty="0"/>
              <a:t>каком коллективе вы бы хотели оказаться? </a:t>
            </a:r>
            <a:endParaRPr lang="ru-RU" sz="2800" b="1" dirty="0" smtClean="0"/>
          </a:p>
          <a:p>
            <a:pPr>
              <a:lnSpc>
                <a:spcPct val="200000"/>
              </a:lnSpc>
            </a:pPr>
            <a:r>
              <a:rPr lang="ru-RU" sz="2800" b="1" dirty="0" smtClean="0"/>
              <a:t>Что </a:t>
            </a:r>
            <a:r>
              <a:rPr lang="ru-RU" sz="2800" b="1" dirty="0"/>
              <a:t>бы вы ценили, что считали главным</a:t>
            </a:r>
            <a:r>
              <a:rPr lang="ru-RU" sz="2800" b="1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ru-RU" sz="2800" b="1" dirty="0"/>
              <a:t>Какие </a:t>
            </a:r>
            <a:r>
              <a:rPr lang="ru-RU" sz="2800" b="1" dirty="0" smtClean="0"/>
              <a:t> </a:t>
            </a:r>
            <a:r>
              <a:rPr lang="ru-RU" sz="2800" b="1" dirty="0"/>
              <a:t>условия должны существовать и </a:t>
            </a:r>
            <a:endParaRPr lang="ru-RU" sz="2800" b="1" dirty="0" smtClean="0"/>
          </a:p>
          <a:p>
            <a:pPr>
              <a:lnSpc>
                <a:spcPct val="200000"/>
              </a:lnSpc>
            </a:pPr>
            <a:r>
              <a:rPr lang="ru-RU" sz="2800" b="1" dirty="0" smtClean="0"/>
              <a:t>поддерживаться </a:t>
            </a:r>
            <a:r>
              <a:rPr lang="ru-RU" sz="2800" b="1" dirty="0"/>
              <a:t>в команде для продуктивной работы</a:t>
            </a:r>
            <a:r>
              <a:rPr lang="ru-RU" sz="2800" b="1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Могут </a:t>
            </a:r>
            <a:r>
              <a:rPr lang="ru-RU" sz="2800" b="1" dirty="0"/>
              <a:t>ли возникать конфликты в дружных, сплоченных коллективах?</a:t>
            </a:r>
          </a:p>
        </p:txBody>
      </p:sp>
    </p:spTree>
    <p:extLst>
      <p:ext uri="{BB962C8B-B14F-4D97-AF65-F5344CB8AC3E}">
        <p14:creationId xmlns:p14="http://schemas.microsoft.com/office/powerpoint/2010/main" val="14101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301</Words>
  <Application>Microsoft Office PowerPoint</Application>
  <PresentationFormat>Произвольный</PresentationFormat>
  <Paragraphs>60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</cp:lastModifiedBy>
  <cp:revision>28</cp:revision>
  <dcterms:created xsi:type="dcterms:W3CDTF">2023-10-07T12:01:48Z</dcterms:created>
  <dcterms:modified xsi:type="dcterms:W3CDTF">2023-10-26T10:08:07Z</dcterms:modified>
</cp:coreProperties>
</file>