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9" r:id="rId3"/>
    <p:sldId id="257" r:id="rId4"/>
    <p:sldId id="277" r:id="rId5"/>
    <p:sldId id="278" r:id="rId6"/>
    <p:sldId id="280" r:id="rId7"/>
    <p:sldId id="282" r:id="rId8"/>
    <p:sldId id="261" r:id="rId9"/>
    <p:sldId id="262" r:id="rId10"/>
    <p:sldId id="263" r:id="rId11"/>
    <p:sldId id="264" r:id="rId12"/>
    <p:sldId id="266" r:id="rId13"/>
    <p:sldId id="273" r:id="rId14"/>
    <p:sldId id="272" r:id="rId15"/>
    <p:sldId id="267" r:id="rId16"/>
    <p:sldId id="281" r:id="rId17"/>
    <p:sldId id="27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D0E4-62A3-4884-A96F-F93CE36A1B6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A6BD-B4FC-4ED6-BD41-C691E4D674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D0E4-62A3-4884-A96F-F93CE36A1B6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A6BD-B4FC-4ED6-BD41-C691E4D674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D0E4-62A3-4884-A96F-F93CE36A1B6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A6BD-B4FC-4ED6-BD41-C691E4D674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D0E4-62A3-4884-A96F-F93CE36A1B6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A6BD-B4FC-4ED6-BD41-C691E4D674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D0E4-62A3-4884-A96F-F93CE36A1B6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A6BD-B4FC-4ED6-BD41-C691E4D674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D0E4-62A3-4884-A96F-F93CE36A1B6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A6BD-B4FC-4ED6-BD41-C691E4D674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D0E4-62A3-4884-A96F-F93CE36A1B6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A6BD-B4FC-4ED6-BD41-C691E4D674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D0E4-62A3-4884-A96F-F93CE36A1B6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A6BD-B4FC-4ED6-BD41-C691E4D674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D0E4-62A3-4884-A96F-F93CE36A1B6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A6BD-B4FC-4ED6-BD41-C691E4D674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D0E4-62A3-4884-A96F-F93CE36A1B6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1A6BD-B4FC-4ED6-BD41-C691E4D674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D0E4-62A3-4884-A96F-F93CE36A1B6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A81A6BD-B4FC-4ED6-BD41-C691E4D674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E10D0E4-62A3-4884-A96F-F93CE36A1B69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A81A6BD-B4FC-4ED6-BD41-C691E4D6740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4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8528" y="116632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ru-RU" sz="8000" dirty="0" smtClean="0"/>
              <a:t>День Семьи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836712"/>
            <a:ext cx="7488832" cy="619268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Vmeste_veselo_shagat__minus_-_Vmeste_veselo_shagat__minus_mp3davalka.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164288" y="5805264"/>
            <a:ext cx="609600" cy="609600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>
            <a:off x="5480684" y="6315074"/>
            <a:ext cx="1" cy="1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976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90151866"/>
              </p:ext>
            </p:extLst>
          </p:nvPr>
        </p:nvGraphicFramePr>
        <p:xfrm>
          <a:off x="395536" y="1412776"/>
          <a:ext cx="8229600" cy="46142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14800"/>
                <a:gridCol w="4114800"/>
              </a:tblGrid>
              <a:tr h="682361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Родителям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Детям</a:t>
                      </a:r>
                      <a:endParaRPr lang="ru-RU" dirty="0"/>
                    </a:p>
                  </a:txBody>
                  <a:tcPr/>
                </a:tc>
              </a:tr>
              <a:tr h="1188704"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Как зовут учителя физкультуры вашего ребёнка? 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Каким видом спорта увлекается твой папа? </a:t>
                      </a:r>
                      <a:endParaRPr lang="ru-RU" sz="2400" dirty="0"/>
                    </a:p>
                  </a:txBody>
                  <a:tcPr/>
                </a:tc>
              </a:tr>
              <a:tr h="1188704">
                <a:tc>
                  <a:txBody>
                    <a:bodyPr/>
                    <a:lstStyle/>
                    <a:p>
                      <a:pPr marL="60960" marR="609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В какую игру любит играть ваш ребёнок?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Чем любит заниматься в свободное время мама (папа) </a:t>
                      </a:r>
                      <a:endParaRPr lang="ru-RU" sz="2400" dirty="0"/>
                    </a:p>
                  </a:txBody>
                  <a:tcPr/>
                </a:tc>
              </a:tr>
              <a:tr h="1188704"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Какой школьный предмет не нравится вашему ребёнку? 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Если ты предложишь маме (папе) покататься на лыжах, она (он) согласится? 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61979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Собери пословицу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8237" y="1935163"/>
            <a:ext cx="5567525" cy="4389437"/>
          </a:xfrm>
        </p:spPr>
      </p:pic>
    </p:spTree>
    <p:extLst>
      <p:ext uri="{BB962C8B-B14F-4D97-AF65-F5344CB8AC3E}">
        <p14:creationId xmlns:p14="http://schemas.microsoft.com/office/powerpoint/2010/main" xmlns="" val="3323097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8613" y="2595841"/>
            <a:ext cx="504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/>
              <a:t>С</a:t>
            </a:r>
            <a:endParaRPr lang="ru-RU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2528733" y="2595842"/>
            <a:ext cx="814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/>
              <a:t>Ч</a:t>
            </a:r>
            <a:endParaRPr lang="ru-RU" sz="7200" dirty="0"/>
          </a:p>
        </p:txBody>
      </p:sp>
      <p:sp>
        <p:nvSpPr>
          <p:cNvPr id="8" name="TextBox 7"/>
          <p:cNvSpPr txBox="1"/>
          <p:nvPr/>
        </p:nvSpPr>
        <p:spPr>
          <a:xfrm>
            <a:off x="3464837" y="2619322"/>
            <a:ext cx="8066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/>
              <a:t>А</a:t>
            </a:r>
            <a:endParaRPr lang="ru-RU" sz="7200" dirty="0"/>
          </a:p>
        </p:txBody>
      </p:sp>
      <p:sp>
        <p:nvSpPr>
          <p:cNvPr id="9" name="TextBox 8"/>
          <p:cNvSpPr txBox="1"/>
          <p:nvPr/>
        </p:nvSpPr>
        <p:spPr>
          <a:xfrm>
            <a:off x="4670256" y="2667813"/>
            <a:ext cx="7857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/>
              <a:t>С</a:t>
            </a:r>
            <a:endParaRPr lang="ru-RU" sz="7200" dirty="0"/>
          </a:p>
        </p:txBody>
      </p:sp>
      <p:sp>
        <p:nvSpPr>
          <p:cNvPr id="10" name="TextBox 9"/>
          <p:cNvSpPr txBox="1"/>
          <p:nvPr/>
        </p:nvSpPr>
        <p:spPr>
          <a:xfrm>
            <a:off x="5985117" y="2619321"/>
            <a:ext cx="7505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/>
              <a:t>Т</a:t>
            </a:r>
            <a:endParaRPr lang="ru-RU" sz="7200" dirty="0"/>
          </a:p>
        </p:txBody>
      </p:sp>
      <p:sp>
        <p:nvSpPr>
          <p:cNvPr id="11" name="TextBox 10"/>
          <p:cNvSpPr txBox="1"/>
          <p:nvPr/>
        </p:nvSpPr>
        <p:spPr>
          <a:xfrm>
            <a:off x="6993229" y="2619320"/>
            <a:ext cx="7264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Ь</a:t>
            </a:r>
          </a:p>
        </p:txBody>
      </p:sp>
      <p:sp>
        <p:nvSpPr>
          <p:cNvPr id="12" name="Объект 3"/>
          <p:cNvSpPr txBox="1">
            <a:spLocks/>
          </p:cNvSpPr>
          <p:nvPr/>
        </p:nvSpPr>
        <p:spPr>
          <a:xfrm>
            <a:off x="899592" y="2595840"/>
            <a:ext cx="7128792" cy="1200329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СЧАСТЬЕ</a:t>
            </a:r>
            <a:endParaRPr lang="ru-RU" sz="7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13465" y="2667813"/>
            <a:ext cx="720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/>
              <a:t>Е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xmlns="" val="327261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6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02 0.07709 C -0.12691 -0.14884 0.00208 -0.34514 0.17517 -0.35856 C 0.34045 -0.37546 0.49514 -0.22315 0.50555 -0.0044 C 0.51875 0.19908 0.40989 0.38727 0.25486 0.40139 C 0.11337 0.41204 -0.02136 0.28681 -0.0316 0.09746 C -0.04202 -0.07453 0.04878 -0.23727 0.18003 -0.25069 C 0.30156 -0.26088 0.41545 -0.15602 0.42309 0.00278 C 0.43073 0.14422 0.3585 0.28357 0.25 0.28982 C 0.15173 0.3 0.05885 0.21875 0.05087 0.09028 C 0.046 -0.02477 0.10017 -0.13588 0.18541 -0.14259 C 0.26041 -0.14884 0.33507 -0.08866 0.34045 0.00972 C 0.34531 0.09422 0.30694 0.17477 0.24462 0.18195 C 0.19305 0.18889 0.13889 0.15139 0.13611 0.08403 C 0.13125 0.03033 0.15173 -0.02778 0.19028 -0.03495 C 0.2217 -0.03495 0.25243 -0.02083 0.25764 0.01621 C 0.26041 0.03935 0.25486 0.06366 0.23975 0.07384 C 0.23212 0.07709 0.22656 0.07709 0.21892 0.07384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85" y="-588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601 -0.41736 C 0.25382 -0.41736 0.3415 -0.34745 0.3415 -0.26157 C 0.3415 -0.20509 0.30504 -0.15555 0.25087 -0.12616 C 0.25087 -0.12569 0.24792 -0.12616 0.24792 -0.12569 C 0.22813 -0.11458 0.21684 -0.09699 0.21684 -0.07639 C 0.21684 -0.0581 0.22813 -0.04259 0.24254 -0.03102 C 0.26511 -0.01319 0.27934 0.01389 0.27934 0.04121 C 0.27934 0.09977 0.21979 0.14746 0.14601 0.14746 C 0.07222 0.14746 0.01268 0.09977 0.01268 0.04121 C 0.01268 0.01389 0.02691 -0.01319 0.04948 -0.03102 C 0.06389 -0.04259 0.07222 -0.0581 0.07222 -0.07639 C 0.07222 -0.09699 0.06094 -0.11458 0.0441 -0.12616 C 0.0441 -0.12569 0.04115 -0.12616 0.04115 -0.12569 C -0.01545 -0.15555 -0.05225 -0.20509 -0.05225 -0.26157 C -0.05225 -0.34745 0.03525 -0.41736 0.14601 -0.41736 C 0.14601 -0.4169 0.14601 -0.41736 0.14601 -0.4169 Z " pathEditMode="relative" rAng="0" ptsTypes="ffffffffffffffff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2824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24427 -0.00532 C -0.08628 -0.34745 0.61459 -0.34745 0.27518 -0.00532 C 0.61459 -0.34745 0.61459 0.37709 0.27518 0.02686 C 0.61459 0.37709 -0.08628 0.37709 0.24427 0.02686 C -0.08628 0.37709 -0.08628 -0.34745 0.24427 -0.00532 Z " pathEditMode="relative" rAng="0" ptsTypes="fffff">
                                      <p:cBhvr>
                                        <p:cTn id="28" dur="4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01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6 0.006 0.011 0.011 0.015 0.017 C 0.02 0.011 0.024 0.006 0.03 0 C 0.065 -0.035 0.107 -0.05 0.124 -0.034 C 0.14 -0.017 0.125 0.025 0.09 0.06 C 0.084 0.065 0.079 0.07 0.073 0.075 C 0.079 0.079 0.084 0.084 0.09 0.09 C 0.125 0.125 0.14 0.167 0.124 0.183 C 0.107 0.2 0.065 0.185 0.03 0.15 C 0.024 0.144 0.02 0.139 0.015 0.133 C 0.011 0.139 0.006 0.144 0 0.15 C -0.035 0.185 -0.077 0.2 -0.094 0.183 C -0.11 0.167 -0.095 0.125 -0.06 0.09 C -0.054 0.084 -0.049 0.079 -0.043 0.075 C -0.049 0.07 -0.054 0.065 -0.06 0.06 C -0.095 0.025 -0.11 -0.017 -0.094 -0.034 C -0.077 -0.05 -0.035 -0.035 0 0 Z" pathEditMode="relative" ptsTypes="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4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8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7 0.00718 C -0.05886 0.00718 -0.00365 0.03241 -0.00365 0.06366 C -0.00365 0.09653 -0.05886 0.12176 -0.1257 0.12176 C -0.19254 0.12176 -0.24757 0.14769 -0.24757 0.17848 C -0.24757 0.20973 -0.19254 0.23496 -0.1257 0.23496 C -0.05886 0.23496 -0.00365 0.26019 -0.00365 0.29144 C -0.00365 0.32223 -0.05886 0.34815 -0.1257 0.34815 C -0.19254 0.34815 -0.24757 0.37338 -0.24757 0.40625 C -0.24757 0.4375 -0.19254 0.46297 -0.1257 0.46297 C -0.05886 0.46297 -0.00365 0.4375 -0.00365 0.40625 C -0.00365 0.37338 -0.05886 0.34815 -0.1257 0.34815 C -0.19254 0.34815 -0.24757 0.32223 -0.24757 0.29144 C -0.24757 0.26019 -0.19254 0.23496 -0.1257 0.23496 C -0.05886 0.23496 -0.00365 0.20973 -0.00365 0.17848 C -0.00365 0.14769 -0.05886 0.12176 -0.1257 0.12176 C -0.19254 0.12176 -0.24757 0.09653 -0.24757 0.06366 C -0.24757 0.03241 -0.19254 0.00718 -0.1257 0.00718 Z " pathEditMode="relative" rAng="0" ptsTypes="fffffffffffffffff"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77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8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885 0.09352 L -0.75312 0.42454 L -0.70069 0.09352 L -0.64461 0.42454 L -0.58888 0.09352 L -0.53663 0.42454 L -0.4809 0.09352 L -0.42777 0.42454 L -0.37204 0.09352 L -0.31632 0.42454 L -0.26336 0.09352 L -0.20763 0.42454 L -0.1552 0.09352 L -0.09947 0.42454 L -0.04357 0.09352 L 0.00921 0.42454 L 0.06528 0.09352 " pathEditMode="relative" rAng="0" ptsTypes="FFFFFFFFFFFFFFFFF">
                                      <p:cBhvr>
                                        <p:cTn id="5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98" y="1655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8" presetClass="path" presetSubtype="0" accel="50000" decel="50000" fill="hold" grpId="2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0.80816 -0.38611 L -0.75243 -0.05509 L -0.7 -0.38611 L -0.64392 -0.05509 L -0.58819 -0.38611 L -0.53594 -0.05509 L -0.48021 -0.38611 L -0.42708 -0.05509 L -0.37135 -0.38611 L -0.31562 -0.05509 L -0.26267 -0.38611 L -0.20694 -0.05509 L -0.15451 -0.38611 L -0.09878 -0.05509 L -0.04288 -0.38611 L 0.0099 -0.05509 L 0.06597 -0.38611 " pathEditMode="relative" rAng="0" ptsTypes="FFFFFFFFFFFFFFFFF">
                                      <p:cBhvr>
                                        <p:cTn id="60" dur="49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98" y="1655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/>
      <p:bldP spid="6" grpId="1"/>
      <p:bldP spid="6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 build="p"/>
      <p:bldP spid="13" grpId="0"/>
      <p:bldP spid="13" grpId="1"/>
      <p:bldP spid="1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8613" y="2595841"/>
            <a:ext cx="504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/>
              <a:t>Л</a:t>
            </a:r>
            <a:endParaRPr lang="ru-RU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2528733" y="2595842"/>
            <a:ext cx="11641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/>
              <a:t>Ю</a:t>
            </a:r>
            <a:endParaRPr lang="ru-RU" sz="7200" dirty="0"/>
          </a:p>
        </p:txBody>
      </p:sp>
      <p:sp>
        <p:nvSpPr>
          <p:cNvPr id="8" name="TextBox 7"/>
          <p:cNvSpPr txBox="1"/>
          <p:nvPr/>
        </p:nvSpPr>
        <p:spPr>
          <a:xfrm>
            <a:off x="3464837" y="2619322"/>
            <a:ext cx="7409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/>
              <a:t>Б</a:t>
            </a:r>
            <a:endParaRPr lang="ru-RU" sz="7200" dirty="0"/>
          </a:p>
        </p:txBody>
      </p:sp>
      <p:sp>
        <p:nvSpPr>
          <p:cNvPr id="9" name="TextBox 8"/>
          <p:cNvSpPr txBox="1"/>
          <p:nvPr/>
        </p:nvSpPr>
        <p:spPr>
          <a:xfrm>
            <a:off x="4670256" y="2667813"/>
            <a:ext cx="926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/>
              <a:t>О</a:t>
            </a:r>
            <a:endParaRPr lang="ru-RU" sz="7200" dirty="0"/>
          </a:p>
        </p:txBody>
      </p:sp>
      <p:sp>
        <p:nvSpPr>
          <p:cNvPr id="10" name="TextBox 9"/>
          <p:cNvSpPr txBox="1"/>
          <p:nvPr/>
        </p:nvSpPr>
        <p:spPr>
          <a:xfrm>
            <a:off x="5985117" y="2619321"/>
            <a:ext cx="7360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/>
              <a:t>В</a:t>
            </a:r>
            <a:endParaRPr lang="ru-RU" sz="7200" dirty="0"/>
          </a:p>
        </p:txBody>
      </p:sp>
      <p:sp>
        <p:nvSpPr>
          <p:cNvPr id="11" name="TextBox 10"/>
          <p:cNvSpPr txBox="1"/>
          <p:nvPr/>
        </p:nvSpPr>
        <p:spPr>
          <a:xfrm>
            <a:off x="6993229" y="2619320"/>
            <a:ext cx="7264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/>
              <a:t>Ь</a:t>
            </a:r>
            <a:endParaRPr lang="ru-RU" sz="7200" dirty="0"/>
          </a:p>
        </p:txBody>
      </p:sp>
      <p:sp>
        <p:nvSpPr>
          <p:cNvPr id="12" name="Объект 3"/>
          <p:cNvSpPr txBox="1">
            <a:spLocks/>
          </p:cNvSpPr>
          <p:nvPr/>
        </p:nvSpPr>
        <p:spPr>
          <a:xfrm>
            <a:off x="641349" y="2595840"/>
            <a:ext cx="7128792" cy="1200329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200" b="1" cap="all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Любовь</a:t>
            </a:r>
            <a:endParaRPr lang="ru-RU" sz="7200" b="1" cap="all" dirty="0">
              <a:ln w="0"/>
              <a:solidFill>
                <a:schemeClr val="accent4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606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6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02 0.07709 C -0.12691 -0.14884 0.00208 -0.34514 0.17517 -0.35856 C 0.34045 -0.37546 0.49514 -0.22315 0.50555 -0.0044 C 0.51875 0.19908 0.40989 0.38727 0.25486 0.40139 C 0.11337 0.41204 -0.02136 0.28681 -0.0316 0.09746 C -0.04202 -0.07453 0.04878 -0.23727 0.18003 -0.25069 C 0.30156 -0.26088 0.41545 -0.15602 0.42309 0.00278 C 0.43073 0.14422 0.3585 0.28357 0.25 0.28982 C 0.15173 0.3 0.05885 0.21875 0.05087 0.09028 C 0.046 -0.02477 0.10017 -0.13588 0.18541 -0.14259 C 0.26041 -0.14884 0.33507 -0.08866 0.34045 0.00972 C 0.34531 0.09422 0.30694 0.17477 0.24462 0.18195 C 0.19305 0.18889 0.13889 0.15139 0.13611 0.08403 C 0.13125 0.03033 0.15173 -0.02778 0.19028 -0.03495 C 0.2217 -0.03495 0.25243 -0.02083 0.25764 0.01621 C 0.26041 0.03935 0.25486 0.06366 0.23975 0.07384 C 0.23212 0.07709 0.22656 0.07709 0.21892 0.07384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85" y="-588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601 -0.41736 C 0.25382 -0.41736 0.3415 -0.34745 0.3415 -0.26157 C 0.3415 -0.20509 0.30504 -0.15555 0.25087 -0.12616 C 0.25087 -0.12569 0.24792 -0.12616 0.24792 -0.12569 C 0.22813 -0.11458 0.21684 -0.09699 0.21684 -0.07639 C 0.21684 -0.0581 0.22813 -0.04259 0.24254 -0.03102 C 0.26511 -0.01319 0.27934 0.01389 0.27934 0.04121 C 0.27934 0.09977 0.21979 0.14746 0.14601 0.14746 C 0.07222 0.14746 0.01268 0.09977 0.01268 0.04121 C 0.01268 0.01389 0.02691 -0.01319 0.04948 -0.03102 C 0.06389 -0.04259 0.07222 -0.0581 0.07222 -0.07639 C 0.07222 -0.09699 0.06094 -0.11458 0.0441 -0.12616 C 0.0441 -0.12569 0.04115 -0.12616 0.04115 -0.12569 C -0.01545 -0.15555 -0.05225 -0.20509 -0.05225 -0.26157 C -0.05225 -0.34745 0.03525 -0.41736 0.14601 -0.41736 C 0.14601 -0.4169 0.14601 -0.41736 0.14601 -0.4169 Z " pathEditMode="relative" rAng="0" ptsTypes="ffffffffffffffff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2824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24427 -0.00532 C -0.08628 -0.34745 0.61459 -0.34745 0.27518 -0.00532 C 0.61459 -0.34745 0.61459 0.37709 0.27518 0.02686 C 0.61459 0.37709 -0.08628 0.37709 0.24427 0.02686 C -0.08628 0.37709 -0.08628 -0.34745 0.24427 -0.00532 Z " pathEditMode="relative" rAng="0" ptsTypes="fffff">
                                      <p:cBhvr>
                                        <p:cTn id="28" dur="4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01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6 0.006 0.011 0.011 0.015 0.017 C 0.02 0.011 0.024 0.006 0.03 0 C 0.065 -0.035 0.107 -0.05 0.124 -0.034 C 0.14 -0.017 0.125 0.025 0.09 0.06 C 0.084 0.065 0.079 0.07 0.073 0.075 C 0.079 0.079 0.084 0.084 0.09 0.09 C 0.125 0.125 0.14 0.167 0.124 0.183 C 0.107 0.2 0.065 0.185 0.03 0.15 C 0.024 0.144 0.02 0.139 0.015 0.133 C 0.011 0.139 0.006 0.144 0 0.15 C -0.035 0.185 -0.077 0.2 -0.094 0.183 C -0.11 0.167 -0.095 0.125 -0.06 0.09 C -0.054 0.084 -0.049 0.079 -0.043 0.075 C -0.049 0.07 -0.054 0.065 -0.06 0.06 C -0.095 0.025 -0.11 -0.017 -0.094 -0.034 C -0.077 -0.05 -0.035 -0.035 0 0 Z" pathEditMode="relative" ptsTypes="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4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8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7 0.00718 C -0.05886 0.00718 -0.00365 0.03241 -0.00365 0.06366 C -0.00365 0.09653 -0.05886 0.12176 -0.1257 0.12176 C -0.19254 0.12176 -0.24757 0.14769 -0.24757 0.17848 C -0.24757 0.20973 -0.19254 0.23496 -0.1257 0.23496 C -0.05886 0.23496 -0.00365 0.26019 -0.00365 0.29144 C -0.00365 0.32223 -0.05886 0.34815 -0.1257 0.34815 C -0.19254 0.34815 -0.24757 0.37338 -0.24757 0.40625 C -0.24757 0.4375 -0.19254 0.46297 -0.1257 0.46297 C -0.05886 0.46297 -0.00365 0.4375 -0.00365 0.40625 C -0.00365 0.37338 -0.05886 0.34815 -0.1257 0.34815 C -0.19254 0.34815 -0.24757 0.32223 -0.24757 0.29144 C -0.24757 0.26019 -0.19254 0.23496 -0.1257 0.23496 C -0.05886 0.23496 -0.00365 0.20973 -0.00365 0.17848 C -0.00365 0.14769 -0.05886 0.12176 -0.1257 0.12176 C -0.19254 0.12176 -0.24757 0.09653 -0.24757 0.06366 C -0.24757 0.03241 -0.19254 0.00718 -0.1257 0.00718 Z " pathEditMode="relative" rAng="0" ptsTypes="fffffffffffffffff"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77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8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885 0.09352 L -0.75312 0.42454 L -0.70069 0.09352 L -0.64461 0.42454 L -0.58888 0.09352 L -0.53663 0.42454 L -0.4809 0.09352 L -0.42777 0.42454 L -0.37204 0.09352 L -0.31632 0.42454 L -0.26336 0.09352 L -0.20763 0.42454 L -0.1552 0.09352 L -0.09947 0.42454 L -0.04357 0.09352 L 0.00921 0.42454 L 0.06528 0.09352 " pathEditMode="relative" rAng="0" ptsTypes="FFFFFFFFFFFFFFFFF">
                                      <p:cBhvr>
                                        <p:cTn id="5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98" y="1655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/>
      <p:bldP spid="6" grpId="1"/>
      <p:bldP spid="6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8613" y="2595841"/>
            <a:ext cx="504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/>
              <a:t>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28733" y="2595842"/>
            <a:ext cx="926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64837" y="2619322"/>
            <a:ext cx="7409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/>
              <a:t>Б</a:t>
            </a:r>
            <a:endParaRPr lang="ru-RU" sz="7200" dirty="0"/>
          </a:p>
        </p:txBody>
      </p:sp>
      <p:sp>
        <p:nvSpPr>
          <p:cNvPr id="9" name="TextBox 8"/>
          <p:cNvSpPr txBox="1"/>
          <p:nvPr/>
        </p:nvSpPr>
        <p:spPr>
          <a:xfrm>
            <a:off x="4670256" y="2667813"/>
            <a:ext cx="721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Р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5117" y="2619321"/>
            <a:ext cx="926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/>
              <a:t>О</a:t>
            </a:r>
            <a:endParaRPr lang="ru-RU" sz="7200" dirty="0"/>
          </a:p>
        </p:txBody>
      </p:sp>
      <p:sp>
        <p:nvSpPr>
          <p:cNvPr id="11" name="TextBox 10"/>
          <p:cNvSpPr txBox="1"/>
          <p:nvPr/>
        </p:nvSpPr>
        <p:spPr>
          <a:xfrm>
            <a:off x="6993229" y="2619320"/>
            <a:ext cx="7505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/>
              <a:t>Т</a:t>
            </a:r>
            <a:endParaRPr lang="ru-RU" sz="7200" dirty="0"/>
          </a:p>
        </p:txBody>
      </p:sp>
      <p:sp>
        <p:nvSpPr>
          <p:cNvPr id="12" name="Объект 3"/>
          <p:cNvSpPr txBox="1">
            <a:spLocks/>
          </p:cNvSpPr>
          <p:nvPr/>
        </p:nvSpPr>
        <p:spPr>
          <a:xfrm>
            <a:off x="899592" y="2667813"/>
            <a:ext cx="7128792" cy="1200329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200" b="1" cap="all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Доброта</a:t>
            </a:r>
            <a:endParaRPr lang="ru-RU" sz="7200" b="1" cap="all" dirty="0">
              <a:ln w="0"/>
              <a:solidFill>
                <a:schemeClr val="accent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13465" y="2667813"/>
            <a:ext cx="8066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/>
              <a:t>А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xmlns="" val="238606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6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02 0.07709 C -0.12691 -0.14884 0.00208 -0.34514 0.17517 -0.35856 C 0.34045 -0.37546 0.49514 -0.22315 0.50555 -0.0044 C 0.51875 0.19908 0.40989 0.38727 0.25486 0.40139 C 0.11337 0.41204 -0.02136 0.28681 -0.0316 0.09746 C -0.04202 -0.07453 0.04878 -0.23727 0.18003 -0.25069 C 0.30156 -0.26088 0.41545 -0.15602 0.42309 0.00278 C 0.43073 0.14422 0.3585 0.28357 0.25 0.28982 C 0.15173 0.3 0.05885 0.21875 0.05087 0.09028 C 0.046 -0.02477 0.10017 -0.13588 0.18541 -0.14259 C 0.26041 -0.14884 0.33507 -0.08866 0.34045 0.00972 C 0.34531 0.09422 0.30694 0.17477 0.24462 0.18195 C 0.19305 0.18889 0.13889 0.15139 0.13611 0.08403 C 0.13125 0.03033 0.15173 -0.02778 0.19028 -0.03495 C 0.2217 -0.03495 0.25243 -0.02083 0.25764 0.01621 C 0.26041 0.03935 0.25486 0.06366 0.23975 0.07384 C 0.23212 0.07709 0.22656 0.07709 0.21892 0.07384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85" y="-588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601 -0.41736 C 0.25382 -0.41736 0.3415 -0.34745 0.3415 -0.26157 C 0.3415 -0.20509 0.30504 -0.15555 0.25087 -0.12616 C 0.25087 -0.12569 0.24792 -0.12616 0.24792 -0.12569 C 0.22813 -0.11458 0.21684 -0.09699 0.21684 -0.07639 C 0.21684 -0.0581 0.22813 -0.04259 0.24254 -0.03102 C 0.26511 -0.01319 0.27934 0.01389 0.27934 0.04121 C 0.27934 0.09977 0.21979 0.14746 0.14601 0.14746 C 0.07222 0.14746 0.01268 0.09977 0.01268 0.04121 C 0.01268 0.01389 0.02691 -0.01319 0.04948 -0.03102 C 0.06389 -0.04259 0.07222 -0.0581 0.07222 -0.07639 C 0.07222 -0.09699 0.06094 -0.11458 0.0441 -0.12616 C 0.0441 -0.12569 0.04115 -0.12616 0.04115 -0.12569 C -0.01545 -0.15555 -0.05225 -0.20509 -0.05225 -0.26157 C -0.05225 -0.34745 0.03525 -0.41736 0.14601 -0.41736 C 0.14601 -0.4169 0.14601 -0.41736 0.14601 -0.4169 Z " pathEditMode="relative" rAng="0" ptsTypes="ffffffffffffffff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2824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24427 -0.00532 C -0.08628 -0.34745 0.61459 -0.34745 0.27518 -0.00532 C 0.61459 -0.34745 0.61459 0.37709 0.27518 0.02686 C 0.61459 0.37709 -0.08628 0.37709 0.24427 0.02686 C -0.08628 0.37709 -0.08628 -0.34745 0.24427 -0.00532 Z " pathEditMode="relative" rAng="0" ptsTypes="fffff">
                                      <p:cBhvr>
                                        <p:cTn id="28" dur="4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01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6 0.006 0.011 0.011 0.015 0.017 C 0.02 0.011 0.024 0.006 0.03 0 C 0.065 -0.035 0.107 -0.05 0.124 -0.034 C 0.14 -0.017 0.125 0.025 0.09 0.06 C 0.084 0.065 0.079 0.07 0.073 0.075 C 0.079 0.079 0.084 0.084 0.09 0.09 C 0.125 0.125 0.14 0.167 0.124 0.183 C 0.107 0.2 0.065 0.185 0.03 0.15 C 0.024 0.144 0.02 0.139 0.015 0.133 C 0.011 0.139 0.006 0.144 0 0.15 C -0.035 0.185 -0.077 0.2 -0.094 0.183 C -0.11 0.167 -0.095 0.125 -0.06 0.09 C -0.054 0.084 -0.049 0.079 -0.043 0.075 C -0.049 0.07 -0.054 0.065 -0.06 0.06 C -0.095 0.025 -0.11 -0.017 -0.094 -0.034 C -0.077 -0.05 -0.035 -0.035 0 0 Z" pathEditMode="relative" ptsTypes="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4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8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7 0.00718 C -0.05886 0.00718 -0.00365 0.03241 -0.00365 0.06366 C -0.00365 0.09653 -0.05886 0.12176 -0.1257 0.12176 C -0.19254 0.12176 -0.24757 0.14769 -0.24757 0.17848 C -0.24757 0.20973 -0.19254 0.23496 -0.1257 0.23496 C -0.05886 0.23496 -0.00365 0.26019 -0.00365 0.29144 C -0.00365 0.32223 -0.05886 0.34815 -0.1257 0.34815 C -0.19254 0.34815 -0.24757 0.37338 -0.24757 0.40625 C -0.24757 0.4375 -0.19254 0.46297 -0.1257 0.46297 C -0.05886 0.46297 -0.00365 0.4375 -0.00365 0.40625 C -0.00365 0.37338 -0.05886 0.34815 -0.1257 0.34815 C -0.19254 0.34815 -0.24757 0.32223 -0.24757 0.29144 C -0.24757 0.26019 -0.19254 0.23496 -0.1257 0.23496 C -0.05886 0.23496 -0.00365 0.20973 -0.00365 0.17848 C -0.00365 0.14769 -0.05886 0.12176 -0.1257 0.12176 C -0.19254 0.12176 -0.24757 0.09653 -0.24757 0.06366 C -0.24757 0.03241 -0.19254 0.00718 -0.1257 0.00718 Z " pathEditMode="relative" rAng="0" ptsTypes="fffffffffffffffff"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77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8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885 0.09352 L -0.75312 0.42454 L -0.70069 0.09352 L -0.64461 0.42454 L -0.58888 0.09352 L -0.53663 0.42454 L -0.4809 0.09352 L -0.42777 0.42454 L -0.37204 0.09352 L -0.31632 0.42454 L -0.26336 0.09352 L -0.20763 0.42454 L -0.1552 0.09352 L -0.09947 0.42454 L -0.04357 0.09352 L 0.00921 0.42454 L 0.06528 0.09352 " pathEditMode="relative" rAng="0" ptsTypes="FFFFFFFFFFFFFFFFF">
                                      <p:cBhvr>
                                        <p:cTn id="5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98" y="1655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8" presetClass="path" presetSubtype="0" accel="50000" decel="50000" fill="hold" grpId="2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0.80816 -0.24954 L -0.75243 0.08148 L -0.7 -0.24954 L -0.64392 0.08148 L -0.58819 -0.24954 L -0.53594 0.08148 L -0.48021 -0.24954 L -0.42708 0.08148 L -0.37135 -0.24954 L -0.31562 0.08148 L -0.26267 -0.24954 L -0.20694 0.08148 L -0.15451 -0.24954 L -0.09878 0.08148 L -0.04288 -0.24954 L 0.0099 0.08148 L 0.06597 -0.24954 " pathEditMode="relative" rAng="0" ptsTypes="FFFFFFFFFFFFFFFFF">
                                      <p:cBhvr>
                                        <p:cTn id="60" dur="49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98" y="1655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/>
      <p:bldP spid="6" grpId="1"/>
      <p:bldP spid="6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 build="p"/>
      <p:bldP spid="13" grpId="0"/>
      <p:bldP spid="13" grpId="1"/>
      <p:bldP spid="13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719119" y="1935480"/>
            <a:ext cx="37057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Счастье</a:t>
            </a:r>
            <a:endParaRPr lang="ru-RU" sz="5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-83735" y="2996952"/>
            <a:ext cx="4366068" cy="1015663"/>
          </a:xfrm>
          <a:prstGeom prst="rect">
            <a:avLst/>
          </a:prstGeom>
          <a:noFill/>
        </p:spPr>
        <p:txBody>
          <a:bodyPr vert="horz"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Доброта</a:t>
            </a:r>
            <a:endParaRPr lang="ru-RU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2039235" y="2492896"/>
            <a:ext cx="4980851" cy="1200329"/>
          </a:xfrm>
          <a:prstGeom prst="rect">
            <a:avLst/>
          </a:prstGeom>
          <a:noFill/>
        </p:spPr>
        <p:txBody>
          <a:bodyPr vert="horz"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200" b="1" cap="all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ЛЮБОВЬ</a:t>
            </a:r>
            <a:endParaRPr lang="ru-RU" sz="7200" b="1" cap="all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425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82 -0.22685 L -0.01094 -0.03217 C -0.04254 0.00903 -0.06007 0.07037 -0.06007 0.13449 C -0.06007 0.20741 -0.04254 0.26528 -0.01094 0.30625 L 0.12882 0.50162 " pathEditMode="relative" rAng="0" ptsTypes="FffFF">
                                      <p:cBhvr>
                                        <p:cTn id="12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3641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2026 3.33333E-6 L 0.52969 3.33333E-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1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4" grpId="2" build="p"/>
      <p:bldP spid="5" grpId="0" build="p"/>
      <p:bldP spid="5" grpId="1" build="p"/>
      <p:bldP spid="5" grpId="2" build="p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1835696" y="704088"/>
            <a:ext cx="5184576" cy="5461216"/>
          </a:xfrm>
          <a:prstGeom prst="verticalScrol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555776" y="1484785"/>
            <a:ext cx="3744416" cy="446449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lnSpcReduction="10000"/>
          </a:bodyPr>
          <a:lstStyle/>
          <a:p>
            <a:pPr marL="0" indent="0" algn="ctr" fontAlgn="base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Семейная радость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Счастливые лица!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Желаю всем семьям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Любовью светиться!</a:t>
            </a:r>
          </a:p>
          <a:p>
            <a:pPr marL="0" indent="0" algn="ctr" fontAlgn="base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Пусть в семьях весёлый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Звучит детский смех,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Добрый и радостный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Праздник для всех!</a:t>
            </a:r>
          </a:p>
          <a:p>
            <a:pPr marL="0" indent="0" algn="ctr" fontAlgn="base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Любовь процветает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Кругом по Земле!..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Мир вашему дому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 в каждой семье!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3015101"/>
            <a:ext cx="2808312" cy="3919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524" y="704088"/>
            <a:ext cx="2808312" cy="39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929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 новых встреч!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916832"/>
            <a:ext cx="4677469" cy="4677469"/>
          </a:xfrm>
        </p:spPr>
      </p:pic>
    </p:spTree>
    <p:extLst>
      <p:ext uri="{BB962C8B-B14F-4D97-AF65-F5344CB8AC3E}">
        <p14:creationId xmlns:p14="http://schemas.microsoft.com/office/powerpoint/2010/main" xmlns="" val="171183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548680"/>
            <a:ext cx="2103436" cy="2103436"/>
          </a:xfrm>
          <a:prstGeom prst="rect">
            <a:avLst/>
          </a:prstGeom>
        </p:spPr>
      </p:pic>
      <p:pic>
        <p:nvPicPr>
          <p:cNvPr id="16386" name="Picture 2" descr="Фотосессия с ребёнком на природе - Buba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420888"/>
            <a:ext cx="7385181" cy="3707015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42806000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Музыкальный конкурс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988840"/>
            <a:ext cx="6015730" cy="5238253"/>
          </a:xfrm>
        </p:spPr>
      </p:pic>
      <p:pic>
        <p:nvPicPr>
          <p:cNvPr id="5" name="Мамонтёно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164288" y="438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502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Музыкальный конкурс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988840"/>
            <a:ext cx="6015730" cy="5238253"/>
          </a:xfrm>
        </p:spPr>
      </p:pic>
      <p:pic>
        <p:nvPicPr>
          <p:cNvPr id="3" name="Кукушечка - Бабушка рядышком с дедушкой (минус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995936" y="426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502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Музыкальный конкурс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988840"/>
            <a:ext cx="6015730" cy="5238253"/>
          </a:xfrm>
        </p:spPr>
      </p:pic>
      <p:pic>
        <p:nvPicPr>
          <p:cNvPr id="3" name="У меня сестрёнки нет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33249" y="438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502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Музыкальный конкурс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988840"/>
            <a:ext cx="6015730" cy="5238253"/>
          </a:xfrm>
        </p:spPr>
      </p:pic>
    </p:spTree>
    <p:extLst>
      <p:ext uri="{BB962C8B-B14F-4D97-AF65-F5344CB8AC3E}">
        <p14:creationId xmlns:p14="http://schemas.microsoft.com/office/powerpoint/2010/main" xmlns="" val="253502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075240" cy="1008112"/>
          </a:xfrm>
        </p:spPr>
        <p:txBody>
          <a:bodyPr/>
          <a:lstStyle/>
          <a:p>
            <a:pPr algn="ctr"/>
            <a:r>
              <a:rPr lang="ru-RU" dirty="0"/>
              <a:t>Узнай своего художника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1412776"/>
            <a:ext cx="3970784" cy="4904289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604" y="1988840"/>
            <a:ext cx="3456384" cy="533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9361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 Знаем  ли мы друг друга?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17618680"/>
              </p:ext>
            </p:extLst>
          </p:nvPr>
        </p:nvGraphicFramePr>
        <p:xfrm>
          <a:off x="395536" y="1340768"/>
          <a:ext cx="8291264" cy="4826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5632"/>
                <a:gridCol w="4145632"/>
              </a:tblGrid>
              <a:tr h="63520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Родителям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Детям</a:t>
                      </a:r>
                      <a:endParaRPr lang="ru-RU" sz="3200" dirty="0"/>
                    </a:p>
                  </a:txBody>
                  <a:tcPr/>
                </a:tc>
              </a:tr>
              <a:tr h="1265350"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Имя лучшего друга вашего ребенка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Любимая песня твоей мамы (папы)</a:t>
                      </a:r>
                      <a:endParaRPr lang="ru-RU" sz="2400" dirty="0"/>
                    </a:p>
                  </a:txBody>
                  <a:tcPr/>
                </a:tc>
              </a:tr>
              <a:tr h="1613233">
                <a:tc>
                  <a:txBody>
                    <a:bodyPr/>
                    <a:lstStyle/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Если ваш ребенок получит плохую отметку, что он сделает: расскажет, вырвет страницу из тетради (дневника), исправит оценку на хорошую? 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Если ты получишь плохую отметку, твои родители тебя накажут, пожалеют, поругают? </a:t>
                      </a:r>
                      <a:endParaRPr lang="ru-RU" sz="2000" dirty="0"/>
                    </a:p>
                  </a:txBody>
                  <a:tcPr/>
                </a:tc>
              </a:tr>
              <a:tr h="1310752"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Любимый сказочный герой вашего ребенка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Какой фильм (сериал) больше всего нравится твоей маме (папе)?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630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7670502"/>
              </p:ext>
            </p:extLst>
          </p:nvPr>
        </p:nvGraphicFramePr>
        <p:xfrm>
          <a:off x="395536" y="1340768"/>
          <a:ext cx="8291264" cy="47525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45632"/>
                <a:gridCol w="4145632"/>
              </a:tblGrid>
              <a:tr h="76332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Родителям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Детям</a:t>
                      </a:r>
                      <a:endParaRPr lang="ru-RU" dirty="0"/>
                    </a:p>
                  </a:txBody>
                  <a:tcPr/>
                </a:tc>
              </a:tr>
              <a:tr h="1329736"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Как зовут учителя пения вашего ребенка? 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Какого цвета глаза у мамы (папы)? </a:t>
                      </a:r>
                      <a:endParaRPr lang="ru-RU" sz="2400" dirty="0"/>
                    </a:p>
                  </a:txBody>
                  <a:tcPr/>
                </a:tc>
              </a:tr>
              <a:tr h="1329736"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Какой школьный предмет больше всего любит ваш ребёнок? 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Любимое мамино (папино) занятие </a:t>
                      </a:r>
                      <a:endParaRPr lang="ru-RU" sz="2400" dirty="0"/>
                    </a:p>
                  </a:txBody>
                  <a:tcPr/>
                </a:tc>
              </a:tr>
              <a:tr h="1329736"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Любимый мультфильм вашего ребёнка 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Любимое блюдо мамы (папы)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61387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2001</TotalTime>
  <Words>263</Words>
  <Application>Microsoft Office PowerPoint</Application>
  <PresentationFormat>Экран (4:3)</PresentationFormat>
  <Paragraphs>62</Paragraphs>
  <Slides>17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День Семьи</vt:lpstr>
      <vt:lpstr>Слайд 2</vt:lpstr>
      <vt:lpstr>Музыкальный конкурс</vt:lpstr>
      <vt:lpstr>Музыкальный конкурс</vt:lpstr>
      <vt:lpstr>Музыкальный конкурс</vt:lpstr>
      <vt:lpstr>Музыкальный конкурс</vt:lpstr>
      <vt:lpstr>Узнай своего художника</vt:lpstr>
      <vt:lpstr> Знаем  ли мы друг друга?</vt:lpstr>
      <vt:lpstr>Слайд 9</vt:lpstr>
      <vt:lpstr>Слайд 10</vt:lpstr>
      <vt:lpstr>Собери пословицу</vt:lpstr>
      <vt:lpstr>Слайд 12</vt:lpstr>
      <vt:lpstr>Слайд 13</vt:lpstr>
      <vt:lpstr>Слайд 14</vt:lpstr>
      <vt:lpstr>Слайд 15</vt:lpstr>
      <vt:lpstr>Слайд 16</vt:lpstr>
      <vt:lpstr>До новых встреч!</vt:lpstr>
    </vt:vector>
  </TitlesOfParts>
  <Company>BPC-GROUP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Семьи</dc:title>
  <dc:creator>BPC</dc:creator>
  <cp:lastModifiedBy>user</cp:lastModifiedBy>
  <cp:revision>43</cp:revision>
  <dcterms:created xsi:type="dcterms:W3CDTF">2016-09-11T21:21:05Z</dcterms:created>
  <dcterms:modified xsi:type="dcterms:W3CDTF">2023-10-27T22:36:41Z</dcterms:modified>
</cp:coreProperties>
</file>