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4"/>
  </p:notesMasterIdLst>
  <p:sldIdLst>
    <p:sldId id="256" r:id="rId3"/>
    <p:sldId id="257" r:id="rId4"/>
    <p:sldId id="267" r:id="rId5"/>
    <p:sldId id="259" r:id="rId6"/>
    <p:sldId id="258" r:id="rId7"/>
    <p:sldId id="260" r:id="rId8"/>
    <p:sldId id="268" r:id="rId9"/>
    <p:sldId id="269" r:id="rId10"/>
    <p:sldId id="270" r:id="rId11"/>
    <p:sldId id="272" r:id="rId12"/>
    <p:sldId id="273" r:id="rId13"/>
    <p:sldId id="274" r:id="rId14"/>
    <p:sldId id="276" r:id="rId15"/>
    <p:sldId id="275" r:id="rId16"/>
    <p:sldId id="278" r:id="rId17"/>
    <p:sldId id="277" r:id="rId18"/>
    <p:sldId id="280" r:id="rId19"/>
    <p:sldId id="279" r:id="rId20"/>
    <p:sldId id="281" r:id="rId21"/>
    <p:sldId id="282" r:id="rId22"/>
    <p:sldId id="289" r:id="rId23"/>
    <p:sldId id="294" r:id="rId24"/>
    <p:sldId id="291" r:id="rId25"/>
    <p:sldId id="292" r:id="rId26"/>
    <p:sldId id="293" r:id="rId27"/>
    <p:sldId id="283" r:id="rId28"/>
    <p:sldId id="295" r:id="rId29"/>
    <p:sldId id="284" r:id="rId30"/>
    <p:sldId id="285" r:id="rId31"/>
    <p:sldId id="286" r:id="rId32"/>
    <p:sldId id="288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126" y="-9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4CE78-89F7-458C-AF1D-46BAFD75802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666D2-5DFC-4D26-B45C-1F752635C2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692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40870-FFB7-42A9-8A83-C146C912FFD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048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 userDrawn="1"/>
        </p:nvSpPr>
        <p:spPr>
          <a:xfrm>
            <a:off x="385011" y="163629"/>
            <a:ext cx="11434812" cy="655784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" name="Picture 4" descr="Ð­ÑÐ¾ Ð¸Ð·Ð¾Ð±ÑÐ°Ð¶ÐµÐ½Ð¸Ðµ png - ÐÐ°ÑÑÐ°Ð»ÑÐ½ÑÐµ ÑÐ¹ÑÐ° Ð² Ð³Ð½ÐµÐ·Ð´Ðµ ÐÐµÐºÐ¾ÑÐ°ÑÐ¸Ð²Ð½Ð¾Ðµ Ð¿ÑÐ¾Ð·ÑÐ°ÑÐ½Ð¾Ðµ Ð¸Ð·Ð¾Ð±ÑÐ°Ð¶ÐµÐ½Ð¸Ðµ, Ð´Ð¾ÑÑÑÐ¿Ð½Ð¾ Ð´Ð»Ñ ÑÐ²Ð¾Ð±Ð¾Ð´Ð½Ð¾Ð³Ð¾ ÑÐºÐ°ÑÐ¸Ð²Ð°Ð½Ð¸Ñ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0188" y="4567701"/>
            <a:ext cx="2747812" cy="20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Ð­ÑÐ¾ Ð¸Ð·Ð¾Ð±ÑÐ°Ð¶ÐµÐ½Ð¸Ðµ png - Ð¸Ð·Ð¾Ð±ÑÐ°Ð¶ÐµÐ½Ð¸Ðµ Ð¿ÑÐ¾Ð·ÑÐ°ÑÐ½Ð¾Ð³Ð¾ Ð¸Ð·Ð¾Ð±ÑÐ°Ð¶ÐµÐ½Ð¸Ñ PNG Ñ Ð¿ÑÐ¾Ð·ÑÐ°ÑÐ½ÑÐ¼ ÑÐ¸ÑÑÐ½ÐºÐ¾Ð¼, Ð´Ð¾ÑÑÑÐ¿Ð½Ð¾ Ð´Ð»Ñ Ð±ÐµÑÐ¿Ð»Ð°ÑÐ½Ð¾Ð¹ Ð·Ð°Ð³ÑÑÐ·ÐºÐ¸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704" y="647664"/>
            <a:ext cx="1605897" cy="182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ÐÐ¸ÑÑÑ Ð¥ÑÐ¸ÑÑÐ¾Ñ PNG ÐÐ»Ð¸Ð¿Ð°ÑÑ - ÐÑÑÐ¾ÐºÐ¾ÐºÐ°ÑÐµÑÑÐ²ÐµÐ½Ð½ÑÐ¹ PNG-ÐºÐ»Ð¸Ð¿Ð°ÑÑ ÐÐ·Ð¾Ð±ÑÐ°Ð¶ÐµÐ½Ð¸Ðµ Ð² cattegory Ð¥ÑÐ¸ÑÑÐ¸Ð°Ð½ÑÑÐ²Ð¾ PNG / Clipart Ð¾Ñ ClipartPNG.com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244031"/>
            <a:ext cx="2130601" cy="247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ÐÑÐµÑÑ PNG Clip Art - ÐÑÑÐ¾ÐºÐ¾ÐºÐ°ÑÐµÑÑÐ²ÐµÐ½Ð½ÑÐ¹ PNG-ÐºÐ»Ð¸Ð¿Ð°ÑÑ ÐÐ·Ð¾Ð±ÑÐ°Ð¶ÐµÐ½Ð¸Ðµ Ð² cattegory Ð¥ÑÐ¸ÑÑÐ¸Ð°Ð½ÑÑÐ²Ð¾ PNG / Clipart Ð¾Ñ ClipartPNG.com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7824" y="367644"/>
            <a:ext cx="2141169" cy="323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B355-763C-4632-8F59-F041FA9E0022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561C-3886-4D4E-BA13-A8DDF13A6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476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ÑÐµÑÑ PNG Clip Art - ÐÑÑÐ¾ÐºÐ¾ÐºÐ°ÑÐµÑÑÐ²ÐµÐ½Ð½ÑÐ¹ PNG-ÐºÐ»Ð¸Ð¿Ð°ÑÑ ÐÐ·Ð¾Ð±ÑÐ°Ð¶ÐµÐ½Ð¸Ðµ Ð² cattegory Ð¥ÑÐ¸ÑÑÐ¸Ð°Ð½ÑÑÐ²Ð¾ PNG / Clipart Ð¾Ñ ClipartPNG.com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9672" y="48970"/>
            <a:ext cx="974584" cy="147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B355-763C-4632-8F59-F041FA9E0022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561C-3886-4D4E-BA13-A8DDF13A6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28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B355-763C-4632-8F59-F041FA9E0022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561C-3886-4D4E-BA13-A8DDF13A6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318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B355-763C-4632-8F59-F041FA9E0022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561C-3886-4D4E-BA13-A8DDF13A6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971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913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058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327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705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342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790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708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385011" y="163629"/>
            <a:ext cx="11434812" cy="655784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2" descr="Ð­ÑÐ¾ Ð¸Ð·Ð¾Ð±ÑÐ°Ð¶ÐµÐ½Ð¸Ðµ png - Ð¸Ð·Ð¾Ð±ÑÐ°Ð¶ÐµÐ½Ð¸Ðµ Ð¿ÑÐ¾Ð·ÑÐ°ÑÐ½Ð¾Ð³Ð¾ Ð¸Ð·Ð¾Ð±ÑÐ°Ð¶ÐµÐ½Ð¸Ñ PNG Ñ Ð¿ÑÐ¾Ð·ÑÐ°ÑÐ½ÑÐ¼ ÑÐ¸ÑÑÐ½ÐºÐ¾Ð¼, Ð´Ð¾ÑÑÑÐ¿Ð½Ð¾ Ð´Ð»Ñ Ð±ÐµÑÐ¿Ð»Ð°ÑÐ½Ð¾Ð¹ Ð·Ð°Ð³ÑÑÐ·ÐºÐ¸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6075" y="5453402"/>
            <a:ext cx="1112580" cy="126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ÐÐ¸ÑÑÑ Ð¥ÑÐ¸ÑÑÐ¾Ñ PNG ÐÐ»Ð¸Ð¿Ð°ÑÑ - ÐÑÑÐ¾ÐºÐ¾ÐºÐ°ÑÐµÑÑÐ²ÐµÐ½Ð½ÑÐ¹ PNG-ÐºÐ»Ð¸Ð¿Ð°ÑÑ ÐÐ·Ð¾Ð±ÑÐ°Ð¶ÐµÐ½Ð¸Ðµ Ð² cattegory Ð¥ÑÐ¸ÑÑÐ¸Ð°Ð½ÑÑÐ²Ð¾ PNG / Clipart Ð¾Ñ ClipartPNG.com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267" y="5144568"/>
            <a:ext cx="1354954" cy="157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ÐÑÐµÑÑ PNG Clip Art - ÐÑÑÐ¾ÐºÐ¾ÐºÐ°ÑÐµÑÑÐ²ÐµÐ½Ð½ÑÐ¹ PNG-ÐºÐ»Ð¸Ð¿Ð°ÑÑ ÐÐ·Ð¾Ð±ÑÐ°Ð¶ÐµÐ½Ð¸Ðµ Ð² cattegory Ð¥ÑÐ¸ÑÑÐ¸Ð°Ð½ÑÑÐ²Ð¾ PNG / Clipart Ð¾Ñ ClipartPNG.com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6075" y="363746"/>
            <a:ext cx="771861" cy="116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B355-763C-4632-8F59-F041FA9E0022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561C-3886-4D4E-BA13-A8DDF13A6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5042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230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598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55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568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385011" y="163629"/>
            <a:ext cx="11434812" cy="655784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Picture 4" descr="Ð­ÑÐ¾ Ð¸Ð·Ð¾Ð±ÑÐ°Ð¶ÐµÐ½Ð¸Ðµ png - ÐÐ°ÑÑÐ°Ð»ÑÐ½ÑÐµ ÑÐ¹ÑÐ° Ð² Ð³Ð½ÐµÐ·Ð´Ðµ ÐÐµÐºÐ¾ÑÐ°ÑÐ¸Ð²Ð½Ð¾Ðµ Ð¿ÑÐ¾Ð·ÑÐ°ÑÐ½Ð¾Ðµ Ð¸Ð·Ð¾Ð±ÑÐ°Ð¶ÐµÐ½Ð¸Ðµ, Ð´Ð¾ÑÑÑÐ¿Ð½Ð¾ Ð´Ð»Ñ ÑÐ²Ð¾Ð±Ð¾Ð´Ð½Ð¾Ð³Ð¾ ÑÐºÐ°ÑÐ¸Ð²Ð°Ð½Ð¸Ñ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4076" y="5611824"/>
            <a:ext cx="1502913" cy="110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ÐÐ¸ÑÑÑ Ð¥ÑÐ¸ÑÑÐ¾Ñ PNG ÐÐ»Ð¸Ð¿Ð°ÑÑ - ÐÑÑÐ¾ÐºÐ¾ÐºÐ°ÑÐµÑÑÐ²ÐµÐ½Ð½ÑÐ¹ PNG-ÐºÐ»Ð¸Ð¿Ð°ÑÑ ÐÐ·Ð¾Ð±ÑÐ°Ð¶ÐµÐ½Ð¸Ðµ Ð² cattegory Ð¥ÑÐ¸ÑÑÐ¸Ð°Ð½ÑÑÐ²Ð¾ PNG / Clipart Ð¾Ñ ClipartPNG.com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522" y="5475213"/>
            <a:ext cx="1071785" cy="124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ÐÑÐµÑÑ PNG Clip Art - ÐÑÑÐ¾ÐºÐ¾ÐºÐ°ÑÐµÑÑÐ²ÐµÐ½Ð½ÑÐ¹ PNG-ÐºÐ»Ð¸Ð¿Ð°ÑÑ ÐÐ·Ð¾Ð±ÑÐ°Ð¶ÐµÐ½Ð¸Ðµ Ð² cattegory Ð¥ÑÐ¸ÑÑÐ¸Ð°Ð½ÑÑÐ²Ð¾ PNG / Clipart Ð¾Ñ ClipartPNG.com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751" y="230188"/>
            <a:ext cx="848097" cy="128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B355-763C-4632-8F59-F041FA9E0022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561C-3886-4D4E-BA13-A8DDF13A6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502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Ð­ÑÐ¾ Ð¸Ð·Ð¾Ð±ÑÐ°Ð¶ÐµÐ½Ð¸Ðµ png - Ð¸Ð·Ð¾Ð±ÑÐ°Ð¶ÐµÐ½Ð¸Ðµ Ð¿ÑÐ¾Ð·ÑÐ°ÑÐ½Ð¾Ð³Ð¾ Ð¸Ð·Ð¾Ð±ÑÐ°Ð¶ÐµÐ½Ð¸Ñ PNG Ñ Ð¿ÑÐ¾Ð·ÑÐ°ÑÐ½ÑÐ¼ ÑÐ¸ÑÑÐ½ÐºÐ¾Ð¼, Ð´Ð¾ÑÑÑÐ¿Ð½Ð¾ Ð´Ð»Ñ Ð±ÐµÑÐ¿Ð»Ð°ÑÐ½Ð¾Ð¹ Ð·Ð°Ð³ÑÑÐ·ÐºÐ¸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9346" y="682461"/>
            <a:ext cx="1921342" cy="218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ÐÑÐµÑÑ PNG Clip Art - ÐÑÑÐ¾ÐºÐ¾ÐºÐ°ÑÐµÑÑÐ²ÐµÐ½Ð½ÑÐ¹ PNG-ÐºÐ»Ð¸Ð¿Ð°ÑÑ ÐÐ·Ð¾Ð±ÑÐ°Ð¶ÐµÐ½Ð¸Ðµ Ð² cattegory Ð¥ÑÐ¸ÑÑÐ¸Ð°Ð½ÑÑÐ²Ð¾ PNG / Clipart Ð¾Ñ ClipartPNG.com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4538" y="367644"/>
            <a:ext cx="2324456" cy="351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B355-763C-4632-8F59-F041FA9E0022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561C-3886-4D4E-BA13-A8DDF13A670A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2" descr="ÐÐ¸ÑÑÑ Ð¥ÑÐ¸ÑÑÐ¾Ñ PNG ÐÐ»Ð¸Ð¿Ð°ÑÑ - ÐÑÑÐ¾ÐºÐ¾ÐºÐ°ÑÐµÑÑÐ²ÐµÐ½Ð½ÑÐ¹ PNG-ÐºÐ»Ð¸Ð¿Ð°ÑÑ ÐÐ·Ð¾Ð±ÑÐ°Ð¶ÐµÐ½Ð¸Ðµ Ð² cattegory Ð¥ÑÐ¸ÑÑÐ¸Ð°Ð½ÑÑÐ²Ð¾ PNG / Clipart Ð¾Ñ ClipartPNG.com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893" y="4562475"/>
            <a:ext cx="1840907" cy="21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529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ÑÐµÑÑ PNG Clip Art - ÐÑÑÐ¾ÐºÐ¾ÐºÐ°ÑÐµÑÑÐ²ÐµÐ½Ð½ÑÐ¹ PNG-ÐºÐ»Ð¸Ð¿Ð°ÑÑ ÐÐ·Ð¾Ð±ÑÐ°Ð¶ÐµÐ½Ð¸Ðµ Ð² cattegory Ð¥ÑÐ¸ÑÑÐ¸Ð°Ð½ÑÑÐ²Ð¾ PNG / Clipart Ð¾Ñ ClipartPNG.com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9672" y="48970"/>
            <a:ext cx="974584" cy="147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B355-763C-4632-8F59-F041FA9E0022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561C-3886-4D4E-BA13-A8DDF13A6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49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ÐÑÐµÑÑ PNG Clip Art - ÐÑÑÐ¾ÐºÐ¾ÐºÐ°ÑÐµÑÑÐ²ÐµÐ½Ð½ÑÐ¹ PNG-ÐºÐ»Ð¸Ð¿Ð°ÑÑ ÐÐ·Ð¾Ð±ÑÐ°Ð¶ÐµÐ½Ð¸Ðµ Ð² cattegory Ð¥ÑÐ¸ÑÑÐ¸Ð°Ð½ÑÑÐ²Ð¾ PNG / Clipart Ð¾Ñ ClipartPNG.com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173" y="5491887"/>
            <a:ext cx="813987" cy="122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B355-763C-4632-8F59-F041FA9E0022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561C-3886-4D4E-BA13-A8DDF13A6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846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B355-763C-4632-8F59-F041FA9E0022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561C-3886-4D4E-BA13-A8DDF13A6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277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B355-763C-4632-8F59-F041FA9E0022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561C-3886-4D4E-BA13-A8DDF13A6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579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ÐÑÐµÑÑ PNG Clip Art - ÐÑÑÐ¾ÐºÐ¾ÐºÐ°ÑÐµÑÑÐ²ÐµÐ½Ð½ÑÐ¹ PNG-ÐºÐ»Ð¸Ð¿Ð°ÑÑ ÐÐ·Ð¾Ð±ÑÐ°Ð¶ÐµÐ½Ð¸Ðµ Ð² cattegory Ð¥ÑÐ¸ÑÑÐ¸Ð°Ð½ÑÑÐ²Ð¾ PNG / Clipart Ð¾Ñ ClipartPNG.com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9672" y="48970"/>
            <a:ext cx="974584" cy="147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B355-763C-4632-8F59-F041FA9E0022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561C-3886-4D4E-BA13-A8DDF13A6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930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" y="6665720"/>
            <a:ext cx="838200" cy="185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" b="0" dirty="0">
                <a:solidFill>
                  <a:srgbClr val="529331"/>
                </a:solidFill>
                <a:latin typeface="AGReverance" pitchFamily="2" charset="0"/>
              </a:rPr>
              <a:t>© Полшкова В.В., 2018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6B355-763C-4632-8F59-F041FA9E0022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8561C-3886-4D4E-BA13-A8DDF13A6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2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0DA1D-F8C4-4503-958D-FE0B1ED40C1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61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194456"/>
          </a:xfrm>
        </p:spPr>
        <p:txBody>
          <a:bodyPr>
            <a:normAutofit fontScale="90000"/>
          </a:bodyPr>
          <a:lstStyle/>
          <a:p>
            <a:pPr marL="0" indent="0"/>
            <a:r>
              <a:rPr lang="ru-RU" b="1" dirty="0">
                <a:solidFill>
                  <a:srgbClr val="7030A0"/>
                </a:solidFill>
              </a:rPr>
              <a:t>Основы православной культуры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/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Тема  «Икона»</a:t>
            </a:r>
            <a:endParaRPr lang="ru-RU" dirty="0"/>
          </a:p>
        </p:txBody>
      </p:sp>
      <p:sp>
        <p:nvSpPr>
          <p:cNvPr id="6" name="Заголовок 3">
            <a:extLst>
              <a:ext uri="{FF2B5EF4-FFF2-40B4-BE49-F238E27FC236}">
                <a16:creationId xmlns:a16="http://schemas.microsoft.com/office/drawing/2014/main" xmlns="" id="{C17E2F3F-53B8-4B63-AEC8-CF7B551D3D9E}"/>
              </a:ext>
            </a:extLst>
          </p:cNvPr>
          <p:cNvSpPr txBox="1">
            <a:spLocks/>
          </p:cNvSpPr>
          <p:nvPr/>
        </p:nvSpPr>
        <p:spPr>
          <a:xfrm>
            <a:off x="3338621" y="4912241"/>
            <a:ext cx="5121349" cy="11624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GReverance" pitchFamily="2" charset="0"/>
                <a:ea typeface="+mj-ea"/>
                <a:cs typeface="+mj-cs"/>
              </a:defRPr>
            </a:lvl1pPr>
          </a:lstStyle>
          <a:p>
            <a:r>
              <a:rPr lang="ru-RU" sz="1800" b="1" i="1" dirty="0">
                <a:solidFill>
                  <a:srgbClr val="00B050"/>
                </a:solidFill>
              </a:rPr>
              <a:t>Небогатова Светлана Петровна</a:t>
            </a:r>
          </a:p>
          <a:p>
            <a:r>
              <a:rPr lang="ru-RU" sz="1800" b="1" i="1" dirty="0">
                <a:solidFill>
                  <a:srgbClr val="00B050"/>
                </a:solidFill>
              </a:rPr>
              <a:t>педагог начальной школы</a:t>
            </a:r>
          </a:p>
          <a:p>
            <a:r>
              <a:rPr lang="ru-RU" sz="1800" b="1" i="1" dirty="0">
                <a:solidFill>
                  <a:srgbClr val="00B050"/>
                </a:solidFill>
              </a:rPr>
              <a:t>МБОУ «СОШ № 116 </a:t>
            </a:r>
            <a:r>
              <a:rPr lang="ru-RU" sz="1800" b="1" i="1" dirty="0" err="1">
                <a:solidFill>
                  <a:srgbClr val="00B050"/>
                </a:solidFill>
              </a:rPr>
              <a:t>г.Челябинска</a:t>
            </a:r>
            <a:r>
              <a:rPr lang="ru-RU" sz="1800" b="1" i="1" dirty="0">
                <a:solidFill>
                  <a:srgbClr val="00B050"/>
                </a:solidFill>
              </a:rPr>
              <a:t>»</a:t>
            </a:r>
            <a:endParaRPr lang="ru-RU" sz="18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3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83632" y="1"/>
            <a:ext cx="75608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 Иконы у православных христиан были обязательны как в крестьянской избе, так и в царском дворце. Самое видное место было отведено под иконы и называлось «Красный угол».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26" y="2203696"/>
            <a:ext cx="6443427" cy="46485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215" y="1840152"/>
            <a:ext cx="2953849" cy="50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6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9616" y="1030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IY</a:t>
            </a:r>
            <a:r>
              <a:rPr lang="ru-RU" dirty="0"/>
              <a:t>.Путешествие в прошлое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16806" y="1124744"/>
            <a:ext cx="6832848" cy="2112640"/>
          </a:xfrm>
        </p:spPr>
        <p:txBody>
          <a:bodyPr>
            <a:noAutofit/>
          </a:bodyPr>
          <a:lstStyle/>
          <a:p>
            <a:pPr algn="l"/>
            <a:r>
              <a:rPr lang="ru-RU" sz="2800" dirty="0"/>
              <a:t>Иконопись зародилась в древние века. А как же появилась первая икона? В древние времена заболел царь </a:t>
            </a:r>
            <a:r>
              <a:rPr lang="ru-RU" sz="2800" dirty="0" err="1"/>
              <a:t>Авгарь</a:t>
            </a:r>
            <a:r>
              <a:rPr lang="ru-RU" sz="2800" dirty="0"/>
              <a:t>. Врачи не могли ему помочь. Царь верил, что его исцелит Христос. Он повелел художнику нарисовать и принести изображение Иисуса Христа. Но художник никак не мог нарисовать Господа. Тогда Христос взял полотенце, приложил его к лицу и передал художнику. А на полотенце отпечатался нерукотворный образ Спасителя. Икона так и называется «Спас Нерукотворный» .</a:t>
            </a:r>
          </a:p>
          <a:p>
            <a:pPr algn="l"/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272" y="94320"/>
            <a:ext cx="5976663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</a:t>
            </a:r>
            <a:r>
              <a:rPr lang="ru-RU" dirty="0"/>
              <a:t>.Икона и картина.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624" y="1196753"/>
            <a:ext cx="3672408" cy="50300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921" y="1265920"/>
            <a:ext cx="3496842" cy="489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1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Сравним:</a:t>
            </a:r>
            <a:br>
              <a:rPr lang="ru-RU" dirty="0"/>
            </a:br>
            <a:r>
              <a:rPr lang="ru-RU" dirty="0"/>
              <a:t>«Возвращение блудного сына»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4072" y="2099042"/>
            <a:ext cx="3600400" cy="4194265"/>
          </a:xfrm>
          <a:prstGeom prst="rect">
            <a:avLst/>
          </a:prstGeom>
        </p:spPr>
      </p:pic>
      <p:pic>
        <p:nvPicPr>
          <p:cNvPr id="1026" name="Picture 2" descr="https://fs3.fotoload.ru/f/0519/1556700717/e47b999e89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23592" y="2099042"/>
            <a:ext cx="3816424" cy="425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3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1.Содержание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38400" y="1417639"/>
            <a:ext cx="8229600" cy="5179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Картина представляет собой художественный образ, созданный творческой фантазией художника и являющийся формой передачи его собственного мироощущения.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Кисть иконописца бесстрастна: личные эмоции не должны иметь места. Сопереживание и восприятие иконографических символов происходят на духовном уровне.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677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60982"/>
            <a:ext cx="4716016" cy="6468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776" y="60982"/>
            <a:ext cx="4451225" cy="646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0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2.Время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11624" y="1628801"/>
            <a:ext cx="7632848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На картине все события происходят в определенное время, а на иконе могут быть события ,происходящие в разное время и в разных местах.</a:t>
            </a:r>
          </a:p>
          <a:p>
            <a:pPr marL="0" indent="0">
              <a:buNone/>
            </a:pPr>
            <a:r>
              <a:rPr lang="ru-RU" dirty="0"/>
              <a:t> На иконе прошлое, настоящее и будущее существует одновременно.</a:t>
            </a:r>
          </a:p>
        </p:txBody>
      </p:sp>
    </p:spTree>
    <p:extLst>
      <p:ext uri="{BB962C8B-B14F-4D97-AF65-F5344CB8AC3E}">
        <p14:creationId xmlns:p14="http://schemas.microsoft.com/office/powerpoint/2010/main" val="196331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363272" cy="1143000"/>
          </a:xfrm>
        </p:spPr>
        <p:txBody>
          <a:bodyPr>
            <a:normAutofit/>
          </a:bodyPr>
          <a:lstStyle/>
          <a:p>
            <a:r>
              <a:rPr lang="ru-RU" dirty="0"/>
              <a:t>Спас Вседержитель     Казанская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851" y="1628800"/>
            <a:ext cx="3580157" cy="5040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214" y="1605921"/>
            <a:ext cx="4368786" cy="513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5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639616" y="116633"/>
            <a:ext cx="7772400" cy="1470025"/>
          </a:xfrm>
        </p:spPr>
        <p:txBody>
          <a:bodyPr/>
          <a:lstStyle/>
          <a:p>
            <a:r>
              <a:rPr lang="ru-RU" dirty="0"/>
              <a:t>3.Лик  .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855640" y="1988840"/>
            <a:ext cx="7556376" cy="3312368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chemeClr val="tx1"/>
                </a:solidFill>
              </a:rPr>
              <a:t>Самое главное на иконе Лик, особенно глаза. Они всегда широко раскрыты, выразительны, и как бы смотрят на стоящего перед иконой . К личному относятся и руки, жесты.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Как в книге словами записан текст. Так  и  на иконе символами и другими знаками передаются сложные духовные понятия.</a:t>
            </a:r>
          </a:p>
        </p:txBody>
      </p:sp>
    </p:spTree>
    <p:extLst>
      <p:ext uri="{BB962C8B-B14F-4D97-AF65-F5344CB8AC3E}">
        <p14:creationId xmlns:p14="http://schemas.microsoft.com/office/powerpoint/2010/main" val="53319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568" y="-20578"/>
            <a:ext cx="5760640" cy="7019751"/>
          </a:xfrm>
          <a:prstGeom prst="rect">
            <a:avLst/>
          </a:prstGeo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608168" y="1196752"/>
            <a:ext cx="2664296" cy="444204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Нимб-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символ, изображаемый в виде сияния вокруг главы</a:t>
            </a:r>
          </a:p>
        </p:txBody>
      </p:sp>
    </p:spTree>
    <p:extLst>
      <p:ext uri="{BB962C8B-B14F-4D97-AF65-F5344CB8AC3E}">
        <p14:creationId xmlns:p14="http://schemas.microsoft.com/office/powerpoint/2010/main" val="153954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509284" y="1116419"/>
            <a:ext cx="8844515" cy="5060544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 err="1">
                <a:solidFill>
                  <a:srgbClr val="FF0000"/>
                </a:solidFill>
              </a:rPr>
              <a:t>Тема«Икона</a:t>
            </a:r>
            <a:r>
              <a:rPr lang="ru-RU" sz="2800" b="1" dirty="0">
                <a:solidFill>
                  <a:srgbClr val="FF0000"/>
                </a:solidFill>
              </a:rPr>
              <a:t>»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u="sng" dirty="0">
                <a:solidFill>
                  <a:srgbClr val="FF0000"/>
                </a:solidFill>
              </a:rPr>
              <a:t>Цель урока</a:t>
            </a:r>
            <a:r>
              <a:rPr lang="ru-RU" sz="2800" b="1" dirty="0">
                <a:solidFill>
                  <a:srgbClr val="FF0000"/>
                </a:solidFill>
              </a:rPr>
              <a:t>: создать представление об иконописи как достоянии мировой художественной и духовной культуры.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u="sng" dirty="0">
                <a:solidFill>
                  <a:srgbClr val="FF0000"/>
                </a:solidFill>
              </a:rPr>
              <a:t>Задачи</a:t>
            </a:r>
            <a:r>
              <a:rPr lang="ru-RU" sz="2800" b="1" dirty="0">
                <a:solidFill>
                  <a:srgbClr val="FF0000"/>
                </a:solidFill>
              </a:rPr>
              <a:t> :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-Познакомиться с особенностями иконописного изображения;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-Установить чем икона отличается от картины;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-Дать представление о православной традиции отношения к иконе.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837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991544" y="188641"/>
            <a:ext cx="7772400" cy="2118097"/>
          </a:xfrm>
        </p:spPr>
        <p:txBody>
          <a:bodyPr>
            <a:normAutofit/>
          </a:bodyPr>
          <a:lstStyle/>
          <a:p>
            <a:r>
              <a:rPr lang="ru-RU" sz="4000" dirty="0"/>
              <a:t>4.Цвет.</a:t>
            </a:r>
            <a:br>
              <a:rPr lang="ru-RU" sz="4000" dirty="0"/>
            </a:br>
            <a:r>
              <a:rPr lang="ru-RU" sz="3200" dirty="0"/>
              <a:t>На иконе каждый цвет имеет свое значение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351584" y="2234730"/>
            <a:ext cx="7848872" cy="393057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b="1" dirty="0">
                <a:solidFill>
                  <a:srgbClr val="FFFF00"/>
                </a:solidFill>
              </a:rPr>
              <a:t>ЗОЛОТОЙ</a:t>
            </a:r>
            <a:r>
              <a:rPr lang="ru-RU" b="1" dirty="0">
                <a:solidFill>
                  <a:schemeClr val="tx1"/>
                </a:solidFill>
              </a:rPr>
              <a:t> в системе христианской символики занимает особое место. Золото самый драгоценный материал на земле, золото служит выражением наиболее ценного в мире духа. Им украшают фон, нимбы, сияние вокруг фигур— всё это служит выражением святости и принадлежности к миру вечных ценностей.</a:t>
            </a:r>
          </a:p>
          <a:p>
            <a:pPr algn="l"/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Белый</a:t>
            </a:r>
            <a:r>
              <a:rPr lang="ru-RU" b="1" dirty="0">
                <a:solidFill>
                  <a:schemeClr val="tx1"/>
                </a:solidFill>
              </a:rPr>
              <a:t> – нравственная, чистая</a:t>
            </a:r>
          </a:p>
          <a:p>
            <a:pPr algn="l"/>
            <a:r>
              <a:rPr lang="ru-RU" b="1" dirty="0">
                <a:solidFill>
                  <a:schemeClr val="tx1"/>
                </a:solidFill>
              </a:rPr>
              <a:t>Черный – тьма, злые силы</a:t>
            </a:r>
          </a:p>
          <a:p>
            <a:pPr algn="l"/>
            <a:r>
              <a:rPr lang="ru-RU" b="1" dirty="0">
                <a:solidFill>
                  <a:srgbClr val="FF0000"/>
                </a:solidFill>
              </a:rPr>
              <a:t>Красный </a:t>
            </a:r>
            <a:r>
              <a:rPr lang="ru-RU" b="1" dirty="0">
                <a:solidFill>
                  <a:schemeClr val="tx1"/>
                </a:solidFill>
              </a:rPr>
              <a:t>– огонь, жизнь</a:t>
            </a:r>
          </a:p>
          <a:p>
            <a:pPr algn="l"/>
            <a:r>
              <a:rPr lang="ru-RU" b="1" dirty="0">
                <a:solidFill>
                  <a:srgbClr val="00B050"/>
                </a:solidFill>
              </a:rPr>
              <a:t>Зеленый </a:t>
            </a:r>
            <a:r>
              <a:rPr lang="ru-RU" b="1" dirty="0">
                <a:solidFill>
                  <a:schemeClr val="tx1"/>
                </a:solidFill>
              </a:rPr>
              <a:t>– символ жизни на Земле</a:t>
            </a:r>
          </a:p>
          <a:p>
            <a:pPr algn="l"/>
            <a:r>
              <a:rPr lang="ru-RU" b="1" dirty="0">
                <a:solidFill>
                  <a:srgbClr val="C00000"/>
                </a:solidFill>
              </a:rPr>
              <a:t>Багровый</a:t>
            </a:r>
            <a:r>
              <a:rPr lang="ru-RU" b="1" dirty="0">
                <a:solidFill>
                  <a:schemeClr val="tx1"/>
                </a:solidFill>
              </a:rPr>
              <a:t> – знак величия</a:t>
            </a:r>
          </a:p>
          <a:p>
            <a:pPr algn="l"/>
            <a:r>
              <a:rPr lang="ru-RU" b="1" dirty="0">
                <a:solidFill>
                  <a:srgbClr val="00B0F0"/>
                </a:solidFill>
              </a:rPr>
              <a:t>Голубой</a:t>
            </a:r>
            <a:r>
              <a:rPr lang="ru-RU" b="1" dirty="0">
                <a:solidFill>
                  <a:schemeClr val="tx1"/>
                </a:solidFill>
              </a:rPr>
              <a:t> – цвет небесной истины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726" y="115496"/>
            <a:ext cx="9124548" cy="674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8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>
            <a:extLst>
              <a:ext uri="{FF2B5EF4-FFF2-40B4-BE49-F238E27FC236}">
                <a16:creationId xmlns:a16="http://schemas.microsoft.com/office/drawing/2014/main" xmlns="" id="{F71AD96A-3365-456E-8249-F59DF38C2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717" y="-130229"/>
            <a:ext cx="9388548" cy="599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9800" y="188641"/>
            <a:ext cx="7772400" cy="1470025"/>
          </a:xfrm>
        </p:spPr>
        <p:txBody>
          <a:bodyPr/>
          <a:lstStyle/>
          <a:p>
            <a:r>
              <a:rPr lang="ru-RU" dirty="0"/>
              <a:t>5.Свет.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77940" y="2278853"/>
            <a:ext cx="8424936" cy="1752600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chemeClr val="tx1"/>
                </a:solidFill>
              </a:rPr>
              <a:t>На картине есть тени, свет падает на лица.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На иконе нет теней . Свет исходит из глубины ликов и фигур.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317" y="3273732"/>
            <a:ext cx="5688632" cy="3492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03912" y="116632"/>
            <a:ext cx="5698976" cy="490066"/>
          </a:xfrm>
        </p:spPr>
        <p:txBody>
          <a:bodyPr>
            <a:normAutofit fontScale="90000"/>
          </a:bodyPr>
          <a:lstStyle/>
          <a:p>
            <a:r>
              <a:rPr lang="ru-RU" dirty="0"/>
              <a:t>6.Перспектива.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528048" y="846138"/>
            <a:ext cx="3749588" cy="56071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Картина построена по законам прямой перспективы. Что это такое, можно выяснить, если представить рисунок или фотографию железнодорожного полотна.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552" y="548680"/>
            <a:ext cx="4032448" cy="6134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3512" y="620688"/>
            <a:ext cx="3600400" cy="57606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/>
              <a:t>Для иконы характерна обратная перспектива, где точка схода располагается не в глубине картинной плоскости, а в предстоящем перед иконой человеке – идея </a:t>
            </a:r>
            <a:r>
              <a:rPr lang="ru-RU" b="1" dirty="0" err="1"/>
              <a:t>изливания</a:t>
            </a:r>
            <a:r>
              <a:rPr lang="ru-RU" b="1" dirty="0"/>
              <a:t> мира горнего в наш мир.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952" y="-234159"/>
            <a:ext cx="4771970" cy="709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8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448" y="0"/>
            <a:ext cx="5011744" cy="47971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64" y="1088740"/>
            <a:ext cx="374441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6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9800" y="332657"/>
            <a:ext cx="7772400" cy="1470025"/>
          </a:xfrm>
        </p:spPr>
        <p:txBody>
          <a:bodyPr/>
          <a:lstStyle/>
          <a:p>
            <a:r>
              <a:rPr lang="en-US" dirty="0"/>
              <a:t>YI</a:t>
            </a:r>
            <a:r>
              <a:rPr lang="ru-RU" dirty="0"/>
              <a:t>.Икона и молитва.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86763" y="2535039"/>
            <a:ext cx="6902624" cy="5040560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rgbClr val="7030A0"/>
                </a:solidFill>
              </a:rPr>
              <a:t>На картину люди любуются.</a:t>
            </a:r>
          </a:p>
          <a:p>
            <a:pPr algn="l"/>
            <a:r>
              <a:rPr lang="ru-RU" b="1" dirty="0">
                <a:solidFill>
                  <a:srgbClr val="7030A0"/>
                </a:solidFill>
              </a:rPr>
              <a:t>А перед иконой молятся . Обращение к православной иконе-очищение души . Православные христиане считают, что икона является   проводником к Богу.</a:t>
            </a:r>
          </a:p>
          <a:p>
            <a:pPr algn="l"/>
            <a:r>
              <a:rPr lang="ru-RU" b="1" dirty="0">
                <a:solidFill>
                  <a:srgbClr val="7030A0"/>
                </a:solidFill>
              </a:rPr>
              <a:t>Икона не молится вместо людей, а напоминает человеку о его призвании стать лучше.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9800" y="548681"/>
            <a:ext cx="7772400" cy="1470025"/>
          </a:xfrm>
        </p:spPr>
        <p:txBody>
          <a:bodyPr/>
          <a:lstStyle/>
          <a:p>
            <a:r>
              <a:rPr lang="en-US" dirty="0"/>
              <a:t>YII</a:t>
            </a:r>
            <a:r>
              <a:rPr lang="ru-RU" dirty="0"/>
              <a:t>.Иконописец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91544" y="2625841"/>
            <a:ext cx="7990656" cy="4608512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rgbClr val="7030A0"/>
                </a:solidFill>
              </a:rPr>
              <a:t>Не каждый художник может просто взять и написать икону . Иконописец должен быть душевно чистым, получить благословение у священнослужителя и соблюдать еще многие правила.</a:t>
            </a:r>
          </a:p>
          <a:p>
            <a:pPr algn="l"/>
            <a:r>
              <a:rPr lang="ru-RU" dirty="0">
                <a:solidFill>
                  <a:srgbClr val="7030A0"/>
                </a:solidFill>
              </a:rPr>
              <a:t>Икона создается молитвой и для молитвы.</a:t>
            </a:r>
          </a:p>
          <a:p>
            <a:pPr algn="l"/>
            <a:r>
              <a:rPr lang="ru-RU" dirty="0">
                <a:solidFill>
                  <a:srgbClr val="7030A0"/>
                </a:solidFill>
              </a:rPr>
              <a:t>Иконописцы всегда почитались церковью и людьми.</a:t>
            </a:r>
          </a:p>
        </p:txBody>
      </p:sp>
    </p:spTree>
    <p:extLst>
      <p:ext uri="{BB962C8B-B14F-4D97-AF65-F5344CB8AC3E}">
        <p14:creationId xmlns:p14="http://schemas.microsoft.com/office/powerpoint/2010/main" val="4221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Андрей Рублев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68761"/>
            <a:ext cx="3563924" cy="497935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79576" y="1268761"/>
            <a:ext cx="32655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О житии преподобного Андрея Рублева летописи говорят очень скупо. Мы знаем только то, что он был иноком, знаем, что он расписал несколько соборов, причем часто не один, а вместе с другими известными иконописцами.</a:t>
            </a:r>
          </a:p>
          <a:p>
            <a:r>
              <a:rPr lang="ru-RU" sz="2000" b="1" dirty="0"/>
              <a:t>Знаем, что в дни, когда он не занимался иконами (в праздники), преподобный Андрей предавался духовному созерцанию.</a:t>
            </a:r>
          </a:p>
        </p:txBody>
      </p:sp>
    </p:spTree>
    <p:extLst>
      <p:ext uri="{BB962C8B-B14F-4D97-AF65-F5344CB8AC3E}">
        <p14:creationId xmlns:p14="http://schemas.microsoft.com/office/powerpoint/2010/main" val="404161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83632" y="1484784"/>
            <a:ext cx="6512768" cy="4514056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94344" y="708607"/>
            <a:ext cx="7470358" cy="4905382"/>
          </a:xfrm>
        </p:spPr>
        <p:txBody>
          <a:bodyPr>
            <a:normAutofit/>
          </a:bodyPr>
          <a:lstStyle/>
          <a:p>
            <a:pPr algn="l"/>
            <a:r>
              <a:rPr lang="en-US" sz="3600" b="1" i="1" dirty="0">
                <a:solidFill>
                  <a:srgbClr val="FF0000"/>
                </a:solidFill>
              </a:rPr>
              <a:t>I</a:t>
            </a:r>
            <a:r>
              <a:rPr lang="ru-RU" sz="3600" b="1" i="1" dirty="0">
                <a:solidFill>
                  <a:srgbClr val="FF0000"/>
                </a:solidFill>
              </a:rPr>
              <a:t>.Повторение.</a:t>
            </a:r>
            <a:br>
              <a:rPr lang="ru-RU" sz="3600" b="1" i="1" dirty="0">
                <a:solidFill>
                  <a:srgbClr val="FF0000"/>
                </a:solidFill>
              </a:rPr>
            </a:br>
            <a:r>
              <a:rPr lang="ru-RU" sz="3600" b="1" i="1" dirty="0">
                <a:solidFill>
                  <a:srgbClr val="FF0000"/>
                </a:solidFill>
              </a:rPr>
              <a:t/>
            </a:r>
            <a:br>
              <a:rPr lang="ru-RU" sz="3600" b="1" i="1" dirty="0">
                <a:solidFill>
                  <a:srgbClr val="FF0000"/>
                </a:solidFill>
              </a:rPr>
            </a:br>
            <a:r>
              <a:rPr lang="ru-RU" sz="3600" b="1" i="1" dirty="0">
                <a:solidFill>
                  <a:srgbClr val="FF0000"/>
                </a:solidFill>
              </a:rPr>
              <a:t>-Что называется храмом?</a:t>
            </a:r>
            <a:br>
              <a:rPr lang="ru-RU" sz="3600" b="1" i="1" dirty="0">
                <a:solidFill>
                  <a:srgbClr val="FF0000"/>
                </a:solidFill>
              </a:rPr>
            </a:br>
            <a:r>
              <a:rPr lang="ru-RU" sz="3600" b="1" i="1" dirty="0">
                <a:solidFill>
                  <a:srgbClr val="FF0000"/>
                </a:solidFill>
              </a:rPr>
              <a:t/>
            </a:r>
            <a:br>
              <a:rPr lang="ru-RU" sz="3600" b="1" i="1" dirty="0">
                <a:solidFill>
                  <a:srgbClr val="FF0000"/>
                </a:solidFill>
              </a:rPr>
            </a:br>
            <a:r>
              <a:rPr lang="ru-RU" sz="3600" b="1" i="1" dirty="0">
                <a:solidFill>
                  <a:srgbClr val="FF0000"/>
                </a:solidFill>
              </a:rPr>
              <a:t>-Правила поведения в храме.</a:t>
            </a:r>
            <a:br>
              <a:rPr lang="ru-RU" sz="3600" b="1" i="1" dirty="0">
                <a:solidFill>
                  <a:srgbClr val="FF0000"/>
                </a:solidFill>
              </a:rPr>
            </a:br>
            <a:r>
              <a:rPr lang="ru-RU" sz="3600" b="1" i="1" dirty="0">
                <a:solidFill>
                  <a:srgbClr val="FF0000"/>
                </a:solidFill>
              </a:rPr>
              <a:t/>
            </a:r>
            <a:br>
              <a:rPr lang="ru-RU" sz="3600" b="1" i="1" dirty="0">
                <a:solidFill>
                  <a:srgbClr val="FF0000"/>
                </a:solidFill>
              </a:rPr>
            </a:br>
            <a:r>
              <a:rPr lang="ru-RU" sz="3600" b="1" i="1" dirty="0">
                <a:solidFill>
                  <a:srgbClr val="FF0000"/>
                </a:solidFill>
              </a:rPr>
              <a:t>-Устройство православного храма.</a:t>
            </a:r>
            <a:br>
              <a:rPr lang="ru-RU" sz="3600" b="1" i="1" dirty="0">
                <a:solidFill>
                  <a:srgbClr val="FF0000"/>
                </a:solidFill>
              </a:rPr>
            </a:br>
            <a:r>
              <a:rPr lang="ru-RU" sz="3600" b="1" i="1" dirty="0">
                <a:solidFill>
                  <a:srgbClr val="FF0000"/>
                </a:solidFill>
              </a:rPr>
              <a:t/>
            </a:r>
            <a:br>
              <a:rPr lang="ru-RU" sz="3600" b="1" i="1" dirty="0">
                <a:solidFill>
                  <a:srgbClr val="FF0000"/>
                </a:solidFill>
              </a:rPr>
            </a:br>
            <a:r>
              <a:rPr lang="ru-RU" sz="3600" b="1" i="1" dirty="0">
                <a:solidFill>
                  <a:srgbClr val="FF0000"/>
                </a:solidFill>
              </a:rPr>
              <a:t>-Что такое иконостас?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</a:t>
            </a:r>
            <a:r>
              <a:rPr lang="ru-RU" dirty="0"/>
              <a:t>Троица          Апостол Павел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062" y="1417639"/>
            <a:ext cx="3907914" cy="49531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016" y="1680309"/>
            <a:ext cx="3629284" cy="469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IX</a:t>
            </a:r>
            <a:r>
              <a:rPr lang="ru-RU" b="1" dirty="0">
                <a:solidFill>
                  <a:srgbClr val="00B0F0"/>
                </a:solidFill>
              </a:rPr>
              <a:t>.Дополнительный материал.</a:t>
            </a:r>
          </a:p>
        </p:txBody>
      </p:sp>
      <p:pic>
        <p:nvPicPr>
          <p:cNvPr id="4" name="Иконы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7075" y="1600201"/>
            <a:ext cx="5657850" cy="4525963"/>
          </a:xfrm>
        </p:spPr>
      </p:pic>
    </p:spTree>
    <p:extLst>
      <p:ext uri="{BB962C8B-B14F-4D97-AF65-F5344CB8AC3E}">
        <p14:creationId xmlns:p14="http://schemas.microsoft.com/office/powerpoint/2010/main" val="310819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FA6E26-8AC8-4D64-A035-A2F86E4BF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045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FC48209-55A7-41A2-BE53-BF86DC56D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42" y="164405"/>
            <a:ext cx="11493795" cy="661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5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9536" y="-98648"/>
            <a:ext cx="8229600" cy="1143000"/>
          </a:xfrm>
        </p:spPr>
        <p:txBody>
          <a:bodyPr/>
          <a:lstStyle/>
          <a:p>
            <a:r>
              <a:rPr lang="en-US" dirty="0"/>
              <a:t>II</a:t>
            </a:r>
            <a:r>
              <a:rPr lang="ru-RU" dirty="0"/>
              <a:t>.Изучение новых понятий.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571096" y="720502"/>
            <a:ext cx="8003232" cy="820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solidFill>
                  <a:srgbClr val="FF0000"/>
                </a:solidFill>
              </a:rPr>
              <a:t>Икона</a:t>
            </a:r>
          </a:p>
        </p:txBody>
      </p:sp>
      <p:sp>
        <p:nvSpPr>
          <p:cNvPr id="7" name="Содержимое 4"/>
          <p:cNvSpPr>
            <a:spLocks noGrp="1"/>
          </p:cNvSpPr>
          <p:nvPr>
            <p:ph sz="half" idx="1"/>
          </p:nvPr>
        </p:nvSpPr>
        <p:spPr>
          <a:xfrm>
            <a:off x="2571096" y="2038028"/>
            <a:ext cx="8003232" cy="158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u="sng" dirty="0"/>
              <a:t>Толковый словарь </a:t>
            </a:r>
            <a:r>
              <a:rPr lang="ru-RU" sz="4000" u="sng" dirty="0" err="1"/>
              <a:t>В.Даля</a:t>
            </a:r>
            <a:r>
              <a:rPr lang="ru-RU" sz="4000" u="sng" dirty="0"/>
              <a:t>:</a:t>
            </a:r>
          </a:p>
          <a:p>
            <a:pPr marL="0" indent="0">
              <a:buNone/>
            </a:pPr>
            <a:r>
              <a:rPr lang="ru-RU" sz="4000" dirty="0"/>
              <a:t>-образ, изображение лика..</a:t>
            </a:r>
          </a:p>
          <a:p>
            <a:pPr marL="0" indent="0">
              <a:buNone/>
            </a:pPr>
            <a:endParaRPr lang="ru-RU" sz="4000" dirty="0"/>
          </a:p>
        </p:txBody>
      </p:sp>
      <p:sp>
        <p:nvSpPr>
          <p:cNvPr id="8" name="Содержимое 4"/>
          <p:cNvSpPr>
            <a:spLocks noGrp="1"/>
          </p:cNvSpPr>
          <p:nvPr>
            <p:ph sz="half" idx="1"/>
          </p:nvPr>
        </p:nvSpPr>
        <p:spPr>
          <a:xfrm>
            <a:off x="2558570" y="3622204"/>
            <a:ext cx="8003232" cy="29031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000" u="sng" dirty="0"/>
              <a:t>Информация из Википедии</a:t>
            </a:r>
            <a:r>
              <a:rPr lang="ru-RU" sz="4000" dirty="0"/>
              <a:t>:</a:t>
            </a:r>
          </a:p>
          <a:p>
            <a:pPr marL="0" indent="0">
              <a:buNone/>
            </a:pPr>
            <a:r>
              <a:rPr lang="ru-RU" sz="4000" dirty="0"/>
              <a:t>-в христианстве священное изображение лиц или событий библейской или церковной истории.</a:t>
            </a:r>
          </a:p>
          <a:p>
            <a:pPr marL="0" indent="0">
              <a:buNone/>
            </a:pP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A7E240-8812-470A-85B4-700D975DF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721" y="365125"/>
            <a:ext cx="7889358" cy="5461517"/>
          </a:xfrm>
        </p:spPr>
        <p:txBody>
          <a:bodyPr/>
          <a:lstStyle/>
          <a:p>
            <a:r>
              <a:rPr lang="ru-RU" sz="4400" dirty="0">
                <a:solidFill>
                  <a:srgbClr val="FF0000"/>
                </a:solidFill>
              </a:rPr>
              <a:t>Греческое слово  </a:t>
            </a:r>
            <a:r>
              <a:rPr lang="ru-RU" sz="4400" dirty="0" err="1">
                <a:solidFill>
                  <a:srgbClr val="FF0000"/>
                </a:solidFill>
              </a:rPr>
              <a:t>eikon</a:t>
            </a:r>
            <a:r>
              <a:rPr lang="ru-RU" sz="4400" dirty="0">
                <a:solidFill>
                  <a:srgbClr val="FF0000"/>
                </a:solidFill>
              </a:rPr>
              <a:t> — изображение, образ, изображение Иисуса Христа, Богоматери, святых или ангелов, а также событий Священной истории.</a:t>
            </a:r>
            <a:r>
              <a:rPr lang="ru-RU" sz="4400" dirty="0"/>
              <a:t/>
            </a:r>
            <a:br>
              <a:rPr lang="ru-RU" sz="4400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572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810540" y="732607"/>
            <a:ext cx="7772400" cy="3486249"/>
          </a:xfrm>
        </p:spPr>
        <p:txBody>
          <a:bodyPr>
            <a:normAutofit/>
          </a:bodyPr>
          <a:lstStyle/>
          <a:p>
            <a:pPr algn="l"/>
            <a:r>
              <a:rPr lang="ru-RU" sz="4800" dirty="0">
                <a:solidFill>
                  <a:srgbClr val="FF0000"/>
                </a:solidFill>
              </a:rPr>
              <a:t>Слово икона пришло в русский язык из Византии, как и вся православная вера. В нашем языке слово икона сохранилось как образ.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236382" y="4218856"/>
            <a:ext cx="7520880" cy="2639144"/>
          </a:xfrm>
        </p:spPr>
        <p:txBody>
          <a:bodyPr>
            <a:normAutofit/>
          </a:bodyPr>
          <a:lstStyle/>
          <a:p>
            <a:pPr algn="l"/>
            <a:r>
              <a:rPr lang="ru-RU" i="1" dirty="0"/>
              <a:t>Интересно, что слово «безобразный» обозначает : без образный, не имеющий в себе образа Бога или не существующий. Прежде всего это относится к душевной красоте.</a:t>
            </a:r>
          </a:p>
        </p:txBody>
      </p:sp>
    </p:spTree>
    <p:extLst>
      <p:ext uri="{BB962C8B-B14F-4D97-AF65-F5344CB8AC3E}">
        <p14:creationId xmlns:p14="http://schemas.microsoft.com/office/powerpoint/2010/main" val="67226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895600" y="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III</a:t>
            </a:r>
            <a:r>
              <a:rPr lang="ru-RU" dirty="0"/>
              <a:t>.Введение новой темы.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567608" y="1556792"/>
            <a:ext cx="7920880" cy="1752600"/>
          </a:xfrm>
        </p:spPr>
        <p:txBody>
          <a:bodyPr>
            <a:normAutofit/>
          </a:bodyPr>
          <a:lstStyle/>
          <a:p>
            <a:pPr algn="l"/>
            <a:r>
              <a:rPr lang="ru-RU" b="1" i="1" dirty="0">
                <a:solidFill>
                  <a:srgbClr val="7030A0"/>
                </a:solidFill>
              </a:rPr>
              <a:t>Православный храм невозможно представить себе без икон. И сегодня мы узнаем о ее значении для христиан, о ее отличии от картин.</a:t>
            </a:r>
          </a:p>
          <a:p>
            <a:pPr algn="l"/>
            <a:endParaRPr lang="ru-RU" b="1" i="1" dirty="0">
              <a:solidFill>
                <a:srgbClr val="7030A0"/>
              </a:solidFill>
            </a:endParaRPr>
          </a:p>
          <a:p>
            <a:pPr algn="l"/>
            <a:endParaRPr lang="ru-RU" b="1" i="1" dirty="0">
              <a:solidFill>
                <a:srgbClr val="7030A0"/>
              </a:solidFill>
            </a:endParaRPr>
          </a:p>
          <a:p>
            <a:pPr algn="l"/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7" name="Подзаголовок 5"/>
          <p:cNvSpPr txBox="1">
            <a:spLocks/>
          </p:cNvSpPr>
          <p:nvPr/>
        </p:nvSpPr>
        <p:spPr>
          <a:xfrm>
            <a:off x="2567608" y="3645024"/>
            <a:ext cx="7920880" cy="23762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i="1" dirty="0">
                <a:solidFill>
                  <a:srgbClr val="7030A0"/>
                </a:solidFill>
              </a:rPr>
              <a:t>Есть ли у вас дома фотографии дорогих вам людей?</a:t>
            </a:r>
          </a:p>
          <a:p>
            <a:pPr algn="l"/>
            <a:endParaRPr lang="ru-RU" b="1" i="1" dirty="0">
              <a:solidFill>
                <a:srgbClr val="7030A0"/>
              </a:solidFill>
            </a:endParaRPr>
          </a:p>
          <a:p>
            <a:pPr algn="l"/>
            <a:r>
              <a:rPr lang="ru-RU" b="1" i="1" dirty="0">
                <a:solidFill>
                  <a:srgbClr val="7030A0"/>
                </a:solidFill>
              </a:rPr>
              <a:t>Почему человек, отправляясь в далекое путешествие или по любой другой причине долго отсутствует , берет с собой фотографии близких людей?</a:t>
            </a:r>
          </a:p>
        </p:txBody>
      </p:sp>
    </p:spTree>
    <p:extLst>
      <p:ext uri="{BB962C8B-B14F-4D97-AF65-F5344CB8AC3E}">
        <p14:creationId xmlns:p14="http://schemas.microsoft.com/office/powerpoint/2010/main" val="268738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Икона- это образ самого близкого для православного человека : образ Бога, Богородицы, святого или образ события , важного для христианина.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44" y="2675228"/>
            <a:ext cx="2808312" cy="4182772"/>
          </a:xfrm>
          <a:prstGeom prst="rect">
            <a:avLst/>
          </a:prstGeom>
        </p:spPr>
      </p:pic>
      <p:pic>
        <p:nvPicPr>
          <p:cNvPr id="6" name="Picture 13" descr="Ioann-Predtecha_-14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0866" y="2520972"/>
            <a:ext cx="2094614" cy="501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1822" y="2700836"/>
            <a:ext cx="2996328" cy="415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0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1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807</Words>
  <Application>Microsoft Office PowerPoint</Application>
  <PresentationFormat>Произвольный</PresentationFormat>
  <Paragraphs>70</Paragraphs>
  <Slides>31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Тема Office</vt:lpstr>
      <vt:lpstr>Тема15</vt:lpstr>
      <vt:lpstr>Основы православной культуры  Тема  «Икона»</vt:lpstr>
      <vt:lpstr>Презентация PowerPoint</vt:lpstr>
      <vt:lpstr>I.Повторение.  -Что называется храмом?  -Правила поведения в храме.  -Устройство православного храма.  -Что такое иконостас?</vt:lpstr>
      <vt:lpstr>Презентация PowerPoint</vt:lpstr>
      <vt:lpstr>II.Изучение новых понятий.</vt:lpstr>
      <vt:lpstr>Греческое слово  eikon — изображение, образ, изображение Иисуса Христа, Богоматери, святых или ангелов, а также событий Священной истории. </vt:lpstr>
      <vt:lpstr>Слово икона пришло в русский язык из Византии, как и вся православная вера. В нашем языке слово икона сохранилось как образ.</vt:lpstr>
      <vt:lpstr>III.Введение новой темы.</vt:lpstr>
      <vt:lpstr>Икона- это образ самого близкого для православного человека : образ Бога, Богородицы, святого или образ события , важного для христианина. </vt:lpstr>
      <vt:lpstr>Презентация PowerPoint</vt:lpstr>
      <vt:lpstr>IY.Путешествие в прошлое</vt:lpstr>
      <vt:lpstr>Y.Икона и картина.</vt:lpstr>
      <vt:lpstr>Сравним: «Возвращение блудного сына»</vt:lpstr>
      <vt:lpstr>1.Содержание</vt:lpstr>
      <vt:lpstr>Презентация PowerPoint</vt:lpstr>
      <vt:lpstr>2.Время</vt:lpstr>
      <vt:lpstr>Спас Вседержитель     Казанская </vt:lpstr>
      <vt:lpstr>3.Лик  .</vt:lpstr>
      <vt:lpstr>Презентация PowerPoint</vt:lpstr>
      <vt:lpstr>4.Цвет. На иконе каждый цвет имеет свое значение</vt:lpstr>
      <vt:lpstr>Презентация PowerPoint</vt:lpstr>
      <vt:lpstr>Презентация PowerPoint</vt:lpstr>
      <vt:lpstr>5.Свет.</vt:lpstr>
      <vt:lpstr>6.Перспектива.</vt:lpstr>
      <vt:lpstr>Презентация PowerPoint</vt:lpstr>
      <vt:lpstr>Презентация PowerPoint</vt:lpstr>
      <vt:lpstr>YI.Икона и молитва.</vt:lpstr>
      <vt:lpstr>YII.Иконописец</vt:lpstr>
      <vt:lpstr>Андрей Рублев</vt:lpstr>
      <vt:lpstr>                Троица          Апостол Павел</vt:lpstr>
      <vt:lpstr>IX.Дополнительный материал.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Пасха</dc:title>
  <dc:subject>пасха</dc:subject>
  <dc:creator>Viktoriya Polshkova</dc:creator>
  <cp:keywords>пасха</cp:keywords>
  <cp:lastModifiedBy>Надежда Пронская</cp:lastModifiedBy>
  <cp:revision>13</cp:revision>
  <dcterms:created xsi:type="dcterms:W3CDTF">2018-03-30T03:32:30Z</dcterms:created>
  <dcterms:modified xsi:type="dcterms:W3CDTF">2023-11-14T08:35:54Z</dcterms:modified>
</cp:coreProperties>
</file>