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3" r:id="rId5"/>
    <p:sldId id="277" r:id="rId6"/>
    <p:sldId id="278" r:id="rId7"/>
    <p:sldId id="279" r:id="rId8"/>
    <p:sldId id="261" r:id="rId9"/>
    <p:sldId id="262" r:id="rId10"/>
    <p:sldId id="275" r:id="rId11"/>
    <p:sldId id="271" r:id="rId12"/>
    <p:sldId id="27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Машиностроительный комплекс России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172200" cy="137160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2666999" cy="18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2819400" cy="18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667000"/>
            <a:ext cx="2438400" cy="18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332656"/>
            <a:ext cx="8964488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Факторы размещения </a:t>
            </a:r>
          </a:p>
          <a:p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effectLst/>
              </a:rPr>
              <a:t>    машиностроения: </a:t>
            </a:r>
          </a:p>
          <a:p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1.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Наукоёмкость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(конструкторские бюро, </a:t>
            </a:r>
          </a:p>
          <a:p>
            <a:r>
              <a:rPr lang="ru-RU" dirty="0" smtClean="0">
                <a:solidFill>
                  <a:schemeClr val="tx1"/>
                </a:solidFill>
                <a:effectLst/>
              </a:rPr>
              <a:t> опытные заводы-Москва, С.-Петербург, Новосибирск)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2. Военно-стратегический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(Саров, Новоуральск, Снежинск)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3. Трудоёмкость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(станкостроение-Москва, приборостроение-Воронеж,    Пенза, Рязань)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4. Металлоёмкость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(Екатеринбург, Иркутск, Красноярск)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5. Специализация и кооперирование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(троллейбусы-Энгельс, магистральные тепловозы-Коломна, картофелеуборочные комбайны-Рязань)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6. Транспортный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(заводы размещены на крупных магистралях)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/>
              </a:rPr>
              <a:t>7. Ориентация на потребителя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(тракторы для вывозки леса-           Петрозаводск</a:t>
            </a:r>
            <a:r>
              <a:rPr lang="ru-RU" sz="1800" dirty="0" smtClean="0">
                <a:solidFill>
                  <a:srgbClr val="FFFFFF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495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Факторы размещения и география машиностроения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1371600"/>
          <a:ext cx="8534400" cy="528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44800"/>
                <a:gridCol w="2844800"/>
                <a:gridCol w="2844800"/>
              </a:tblGrid>
              <a:tr h="78761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Отрасли машиностроения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Факторы размещения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bg1"/>
                          </a:solidFill>
                        </a:rPr>
                        <a:t>Примеры центров </a:t>
                      </a:r>
                      <a:endParaRPr lang="ru-RU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251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Энергетическое машиностроение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Металлоёмкость,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о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риентация на потребителя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Бийск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Барнаул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Екатеринбург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25166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Автомобилестроение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Специализация и кооперирование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Ульяновск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Тольятти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Санкт-Петербург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251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Станкостроение и инструментальная промышленность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Трудоёмкость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Ульяновск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Саратов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Киров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12516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Сельскохозяйственное машиностроение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Ориентация на потребителя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Ростов-на-Дону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Курган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Тула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Проблемы</a:t>
            </a:r>
            <a:r>
              <a:rPr lang="ru-RU" sz="3600" b="1" i="1" dirty="0">
                <a:solidFill>
                  <a:schemeClr val="tx1"/>
                </a:solidFill>
              </a:rPr>
              <a:t>, связанные с развитием машиностроительного комплекса</a:t>
            </a:r>
            <a:r>
              <a:rPr lang="ru-RU" sz="3600" b="1" dirty="0">
                <a:solidFill>
                  <a:schemeClr val="tx1"/>
                </a:solidFill>
              </a:rPr>
              <a:t>: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низкие темпы роста ведущих отраслей, а в некоторых случаях и спад производства</a:t>
            </a:r>
            <a:r>
              <a:rPr lang="ru-RU" sz="3600" dirty="0" smtClean="0">
                <a:solidFill>
                  <a:schemeClr val="tx1"/>
                </a:solidFill>
              </a:rPr>
              <a:t>;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</a:t>
            </a:r>
            <a:r>
              <a:rPr lang="ru-RU" sz="3600" dirty="0">
                <a:solidFill>
                  <a:schemeClr val="tx1"/>
                </a:solidFill>
              </a:rPr>
              <a:t>простои многих предприятий;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- низкие темпы обновления оборудования и выпускаемой продукции (например, 60% металлообрабатывающих станков имеет возраст более 10 лет).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36496" cy="6858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effectLst/>
              </a:rPr>
              <a:t>В настоящее время машиностроение при благоприятных рыночных условиях будет развиваться в следующих направлениях: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1. выпуск  модернизированных машин и оборудования для предприятий с морально устаревшими, но ещё функционирующими технологическими линиями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2. производство наукоёмкой продукции на импортном оборудовании с привлечением иностранного капитала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3. развитие отдельных производств по выпуску  оборудования для высоких технологий как на импортной, так и на собственной технологической базе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4. участие в проектах, предполагающих производство  технологически сложных комплектующих изделий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для техники,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выпускаемой иностранными фирмами за рубежом (включение  российских технологий в международную систему технологического сотрудничества)</a:t>
            </a:r>
            <a:endParaRPr lang="ru-RU" sz="20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0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получить знания о МСК России</a:t>
            </a:r>
            <a:endParaRPr lang="ru-RU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ПЛАН УРОКА: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Значение МСК России.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Главная задача МСК и пути её решения.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Отраслевой состав МСК России.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Факторы размещения машиностроительных предприятий.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00600"/>
            <a:ext cx="3810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54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38100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2400" y="15240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81000"/>
            <a:ext cx="86868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u="sng" dirty="0" smtClean="0">
                <a:solidFill>
                  <a:srgbClr val="7030A0"/>
                </a:solidFill>
              </a:rPr>
              <a:t>Машиностроительный комплекс </a:t>
            </a:r>
            <a:r>
              <a:rPr lang="ru-RU" sz="3200" dirty="0" smtClean="0"/>
              <a:t>– это совокупность отраслей промышленности, производящих разнообразные машины.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g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411480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3821668"/>
            <a:ext cx="10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теплоход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9378" y="4572000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башенный</a:t>
            </a:r>
          </a:p>
          <a:p>
            <a:pPr algn="r"/>
            <a:r>
              <a:rPr lang="ru-RU" dirty="0" smtClean="0"/>
              <a:t>кран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48560" y="5421868"/>
            <a:ext cx="12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амперметр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810000"/>
            <a:ext cx="19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асфальтоукладчик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53040" y="35814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аэроспутник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66270" y="5297269"/>
            <a:ext cx="107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газовый</a:t>
            </a:r>
          </a:p>
          <a:p>
            <a:r>
              <a:rPr lang="ru-RU" dirty="0" smtClean="0"/>
              <a:t>  ключ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57200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сверлильный</a:t>
            </a:r>
          </a:p>
          <a:p>
            <a:r>
              <a:rPr lang="ru-RU" dirty="0" smtClean="0"/>
              <a:t>станок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85901" y="3364468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сеялка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37971" y="5574268"/>
            <a:ext cx="142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дистиллятор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3593068"/>
            <a:ext cx="136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автомобиль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37625" y="5574268"/>
            <a:ext cx="155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гидротурбина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5802868"/>
            <a:ext cx="14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холодильник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1143000" cy="95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743200"/>
            <a:ext cx="15259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13" y="5791200"/>
            <a:ext cx="1611487" cy="83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286146"/>
            <a:ext cx="1647825" cy="132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1712">
            <a:off x="5350878" y="6195452"/>
            <a:ext cx="1620108" cy="3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2819400"/>
            <a:ext cx="110013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3448" cy="541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Машиностроительный комплекс - это ведущий комплекс, потому что: </a:t>
            </a:r>
            <a:r>
              <a:rPr lang="ru-RU" b="1" u="sng" dirty="0" smtClean="0">
                <a:solidFill>
                  <a:schemeClr val="tx1"/>
                </a:solidFill>
              </a:rPr>
              <a:t>во-первых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это </a:t>
            </a:r>
            <a:r>
              <a:rPr lang="ru-RU" b="1" dirty="0">
                <a:solidFill>
                  <a:schemeClr val="tx1"/>
                </a:solidFill>
              </a:rPr>
              <a:t>крупнейший промышленный </a:t>
            </a:r>
            <a:r>
              <a:rPr lang="ru-RU" b="1" dirty="0" smtClean="0">
                <a:solidFill>
                  <a:schemeClr val="tx1"/>
                </a:solidFill>
              </a:rPr>
              <a:t>комплекс;</a:t>
            </a:r>
            <a:r>
              <a:rPr lang="ru-RU" b="1" u="sng" dirty="0">
                <a:solidFill>
                  <a:schemeClr val="tx1"/>
                </a:solidFill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во-вторых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его </a:t>
            </a:r>
            <a:r>
              <a:rPr lang="ru-RU" b="1" dirty="0">
                <a:solidFill>
                  <a:schemeClr val="tx1"/>
                </a:solidFill>
              </a:rPr>
              <a:t>продукция применяется </a:t>
            </a:r>
            <a:r>
              <a:rPr lang="ru-RU" b="1" dirty="0" smtClean="0">
                <a:solidFill>
                  <a:schemeClr val="tx1"/>
                </a:solidFill>
              </a:rPr>
              <a:t>везде;</a:t>
            </a:r>
            <a:r>
              <a:rPr lang="ru-RU" b="1" u="sng" dirty="0">
                <a:solidFill>
                  <a:schemeClr val="tx1"/>
                </a:solidFill>
              </a:rPr>
              <a:t> </a:t>
            </a: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в-третьих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он </a:t>
            </a:r>
            <a:r>
              <a:rPr lang="ru-RU" b="1" dirty="0">
                <a:solidFill>
                  <a:schemeClr val="tx1"/>
                </a:solidFill>
              </a:rPr>
              <a:t>определяет темпы НТР </a:t>
            </a:r>
            <a:r>
              <a:rPr lang="ru-RU" b="1" dirty="0" smtClean="0">
                <a:solidFill>
                  <a:schemeClr val="tx1"/>
                </a:solidFill>
              </a:rPr>
              <a:t>общества.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Какова главная задача МСК в хозяйстве России?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8120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3600" dirty="0" smtClean="0"/>
              <a:t>Обеспечение общества новыми, более совершенными машинами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23560"/>
          </a:xfrm>
        </p:spPr>
        <p:txBody>
          <a:bodyPr>
            <a:normAutofit/>
          </a:bodyPr>
          <a:lstStyle/>
          <a:p>
            <a:pPr lvl="0"/>
            <a:r>
              <a:rPr lang="ru-RU" sz="3200" b="1" u="sng" dirty="0" smtClean="0">
                <a:solidFill>
                  <a:schemeClr val="bg1"/>
                </a:solidFill>
              </a:rPr>
              <a:t>Специализация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/>
              <a:t>это производство на предприятиях (в цехе) какого-либо одного продукта, отдельных частей и деталей, услуг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Предметная</a:t>
            </a:r>
            <a:r>
              <a:rPr lang="ru-RU" sz="3200" b="1" dirty="0" err="1" smtClean="0"/>
              <a:t>-выпуск</a:t>
            </a:r>
            <a:r>
              <a:rPr lang="ru-RU" sz="3200" b="1" dirty="0" smtClean="0"/>
              <a:t> предприятием определенной готовой продукции (сверлильных станков)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Технологическая</a:t>
            </a:r>
            <a:r>
              <a:rPr lang="ru-RU" sz="3200" b="1" dirty="0" err="1" smtClean="0"/>
              <a:t>-выполнение</a:t>
            </a:r>
            <a:r>
              <a:rPr lang="ru-RU" sz="3200" b="1" dirty="0" smtClean="0"/>
              <a:t> отдельных стадий </a:t>
            </a:r>
            <a:r>
              <a:rPr lang="ru-RU" sz="3200" b="1" dirty="0" smtClean="0"/>
              <a:t>технологического процесса.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u="sng" dirty="0" smtClean="0">
                <a:solidFill>
                  <a:schemeClr val="bg1"/>
                </a:solidFill>
              </a:rPr>
              <a:t>Кооперирование</a:t>
            </a:r>
            <a:r>
              <a:rPr lang="ru-RU" sz="3600" dirty="0" smtClean="0"/>
              <a:t> – это объединение специализированных предприятий для выпуска готовой продукции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kumimoji="0" lang="ru-RU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траслевой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состав МСК России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mg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86249"/>
            <a:ext cx="1524000" cy="232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2275" y="540067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715000"/>
            <a:ext cx="2057400" cy="10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636" y="762000"/>
            <a:ext cx="2321364" cy="15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4961" y="685523"/>
            <a:ext cx="1718039" cy="11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458200" cy="518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i="1" dirty="0" err="1" smtClean="0"/>
              <a:t>наукоёмкость</a:t>
            </a:r>
            <a:r>
              <a:rPr lang="ru-RU" b="1" i="1" dirty="0" smtClean="0"/>
              <a:t>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трудоёмкость;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металлоёмкость (сырьевой фактор);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специализация и кооперирование;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транспортный фактор;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фактор ориентации на потребителя</a:t>
            </a:r>
            <a:endParaRPr lang="ru-RU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</a:t>
            </a:r>
            <a:r>
              <a:rPr kumimoji="0" lang="ru-RU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акторы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размещения машиностроительных предприятий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48200" y="1447800"/>
            <a:ext cx="434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95800" y="3810000"/>
            <a:ext cx="4495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323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Машиностроительный комплекс России</vt:lpstr>
      <vt:lpstr>Цель: получить знания о МСК России</vt:lpstr>
      <vt:lpstr> </vt:lpstr>
      <vt:lpstr>Машиностроительный комплекс - это ведущий комплекс, потому что: во-первых, это крупнейший промышленный комплекс;  во-вторых, его продукция применяется везде;  в-третьих, он определяет темпы НТР общества.</vt:lpstr>
      <vt:lpstr> Какова главная задача МСК в хозяйстве России?</vt:lpstr>
      <vt:lpstr>Слайд 6</vt:lpstr>
      <vt:lpstr>Слайд 7</vt:lpstr>
      <vt:lpstr>Слайд 8</vt:lpstr>
      <vt:lpstr>Слайд 9</vt:lpstr>
      <vt:lpstr>Слайд 10</vt:lpstr>
      <vt:lpstr>Слайд 11</vt:lpstr>
      <vt:lpstr>Проблемы, связанные с развитием машиностроительного комплекса: - низкие темпы роста ведущих отраслей, а в некоторых случаях и спад производства; - простои многих предприятий; - низкие темпы обновления оборудования и выпускаемой продукции (например, 60% металлообрабатывающих станков имеет возраст более 10 лет). </vt:lpstr>
      <vt:lpstr>В настоящее время машиностроение при благоприятных рыночных условиях будет развиваться в следующих направлениях:  1. выпуск  модернизированных машин и оборудования для предприятий с морально устаревшими, но ещё функционирующими технологическими линиями  2. производство наукоёмкой продукции на импортном оборудовании с привлечением иностранного капитала  3. развитие отдельных производств по выпуску  оборудования для высоких технологий как на импортной, так и на собственной технологической базе  4. участие в проектах, предполагающих производство  технологически сложных комплектующих изделий для техники, выпускаемой иностранными фирмами за рубежом (включение  российских технологий в международную систему технологического сотрудничества)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Машиностроительный комплекс России</dc:title>
  <cp:lastModifiedBy>User</cp:lastModifiedBy>
  <cp:revision>33</cp:revision>
  <dcterms:modified xsi:type="dcterms:W3CDTF">2021-10-19T10:20:08Z</dcterms:modified>
</cp:coreProperties>
</file>