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403" r:id="rId2"/>
    <p:sldId id="270" r:id="rId3"/>
    <p:sldId id="371" r:id="rId4"/>
    <p:sldId id="395" r:id="rId5"/>
    <p:sldId id="408" r:id="rId6"/>
    <p:sldId id="407" r:id="rId7"/>
    <p:sldId id="385" r:id="rId8"/>
    <p:sldId id="409" r:id="rId9"/>
    <p:sldId id="412" r:id="rId10"/>
    <p:sldId id="396" r:id="rId11"/>
    <p:sldId id="397" r:id="rId12"/>
    <p:sldId id="398" r:id="rId13"/>
    <p:sldId id="399" r:id="rId14"/>
    <p:sldId id="400" r:id="rId15"/>
    <p:sldId id="401" r:id="rId16"/>
    <p:sldId id="269" r:id="rId17"/>
    <p:sldId id="388" r:id="rId18"/>
    <p:sldId id="405" r:id="rId19"/>
    <p:sldId id="389" r:id="rId20"/>
    <p:sldId id="390" r:id="rId21"/>
    <p:sldId id="387" r:id="rId22"/>
    <p:sldId id="404" r:id="rId23"/>
    <p:sldId id="375" r:id="rId24"/>
    <p:sldId id="358" r:id="rId25"/>
    <p:sldId id="359" r:id="rId26"/>
    <p:sldId id="353" r:id="rId27"/>
    <p:sldId id="354" r:id="rId28"/>
    <p:sldId id="370" r:id="rId29"/>
    <p:sldId id="376" r:id="rId30"/>
    <p:sldId id="377" r:id="rId31"/>
    <p:sldId id="378" r:id="rId32"/>
    <p:sldId id="393" r:id="rId33"/>
    <p:sldId id="355" r:id="rId34"/>
    <p:sldId id="379" r:id="rId35"/>
    <p:sldId id="380" r:id="rId36"/>
    <p:sldId id="392" r:id="rId37"/>
    <p:sldId id="361" r:id="rId38"/>
    <p:sldId id="381" r:id="rId39"/>
    <p:sldId id="382" r:id="rId40"/>
    <p:sldId id="391" r:id="rId41"/>
    <p:sldId id="362" r:id="rId42"/>
    <p:sldId id="383" r:id="rId43"/>
    <p:sldId id="384" r:id="rId44"/>
    <p:sldId id="394" r:id="rId45"/>
    <p:sldId id="363" r:id="rId46"/>
    <p:sldId id="406" r:id="rId47"/>
    <p:sldId id="372" r:id="rId48"/>
    <p:sldId id="365" r:id="rId49"/>
    <p:sldId id="366" r:id="rId50"/>
    <p:sldId id="367" r:id="rId51"/>
    <p:sldId id="369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6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E18F"/>
    <a:srgbClr val="3F6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7" autoAdjust="0"/>
    <p:restoredTop sz="95027" autoAdjust="0"/>
  </p:normalViewPr>
  <p:slideViewPr>
    <p:cSldViewPr>
      <p:cViewPr varScale="1">
        <p:scale>
          <a:sx n="66" d="100"/>
          <a:sy n="66" d="100"/>
        </p:scale>
        <p:origin x="-1428" y="-102"/>
      </p:cViewPr>
      <p:guideLst>
        <p:guide orient="horz" pos="206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1DC88-500C-4905-B242-AE55858DC39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B221F-E621-4E61-B0F1-3AB7DE1C1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76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Rectangle 6"/>
          <p:cNvSpPr/>
          <p:nvPr userDrawn="1"/>
        </p:nvSpPr>
        <p:spPr>
          <a:xfrm>
            <a:off x="0" y="649273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6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dirty="0" smtClean="0">
                <a:solidFill>
                  <a:schemeClr val="tx1"/>
                </a:solidFill>
                <a:latin typeface="Cambria Math"/>
                <a:ea typeface="Cambria Math"/>
              </a:rPr>
              <a:t>©</a:t>
            </a:r>
            <a:r>
              <a:rPr lang="ru-RU" sz="1200" dirty="0" smtClean="0">
                <a:solidFill>
                  <a:schemeClr val="tx1"/>
                </a:solidFill>
              </a:rPr>
              <a:t>Калашников А.Н., учитель математики МБОУ СОШ№8 Ленинск-Кузнецкий ГО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6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dirty="0" smtClean="0">
                <a:solidFill>
                  <a:schemeClr val="tx1"/>
                </a:solidFill>
                <a:latin typeface="Cambria Math"/>
                <a:ea typeface="Cambria Math"/>
              </a:rPr>
              <a:t>©</a:t>
            </a:r>
            <a:r>
              <a:rPr lang="ru-RU" sz="1200" dirty="0" smtClean="0">
                <a:solidFill>
                  <a:schemeClr val="tx1"/>
                </a:solidFill>
              </a:rPr>
              <a:t>Калашников А.Н., учитель математики МБОУ СОШ№8 Ленинск-Кузнецкий ГО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12.png"/><Relationship Id="rId7" Type="http://schemas.openxmlformats.org/officeDocument/2006/relationships/image" Target="../media/image78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5" Type="http://schemas.openxmlformats.org/officeDocument/2006/relationships/image" Target="../media/image510.png"/><Relationship Id="rId4" Type="http://schemas.openxmlformats.org/officeDocument/2006/relationships/image" Target="../media/image4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1.png"/><Relationship Id="rId3" Type="http://schemas.openxmlformats.org/officeDocument/2006/relationships/image" Target="../media/image1013.png"/><Relationship Id="rId7" Type="http://schemas.openxmlformats.org/officeDocument/2006/relationships/image" Target="../media/image1412.png"/><Relationship Id="rId2" Type="http://schemas.openxmlformats.org/officeDocument/2006/relationships/image" Target="../media/image9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2.png"/><Relationship Id="rId5" Type="http://schemas.openxmlformats.org/officeDocument/2006/relationships/image" Target="../media/image1213.png"/><Relationship Id="rId4" Type="http://schemas.openxmlformats.org/officeDocument/2006/relationships/image" Target="../media/image11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3" Type="http://schemas.openxmlformats.org/officeDocument/2006/relationships/image" Target="../media/image1710.png"/><Relationship Id="rId7" Type="http://schemas.openxmlformats.org/officeDocument/2006/relationships/image" Target="../media/image215.png"/><Relationship Id="rId2" Type="http://schemas.openxmlformats.org/officeDocument/2006/relationships/image" Target="../media/image16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5" Type="http://schemas.openxmlformats.org/officeDocument/2006/relationships/image" Target="../media/image194.png"/><Relationship Id="rId4" Type="http://schemas.openxmlformats.org/officeDocument/2006/relationships/image" Target="../media/image18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3" Type="http://schemas.openxmlformats.org/officeDocument/2006/relationships/image" Target="../media/image241.png"/><Relationship Id="rId7" Type="http://schemas.openxmlformats.org/officeDocument/2006/relationships/image" Target="../media/image28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2.png"/><Relationship Id="rId5" Type="http://schemas.openxmlformats.org/officeDocument/2006/relationships/image" Target="../media/image261.png"/><Relationship Id="rId4" Type="http://schemas.openxmlformats.org/officeDocument/2006/relationships/image" Target="../media/image2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3" Type="http://schemas.openxmlformats.org/officeDocument/2006/relationships/image" Target="../media/image304.png"/><Relationship Id="rId7" Type="http://schemas.openxmlformats.org/officeDocument/2006/relationships/image" Target="../media/image31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5" Type="http://schemas.openxmlformats.org/officeDocument/2006/relationships/image" Target="../media/image303.png"/><Relationship Id="rId4" Type="http://schemas.openxmlformats.org/officeDocument/2006/relationships/image" Target="../media/image251.png"/><Relationship Id="rId9" Type="http://schemas.openxmlformats.org/officeDocument/2006/relationships/image" Target="../media/image3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411.png"/><Relationship Id="rId18" Type="http://schemas.openxmlformats.org/officeDocument/2006/relationships/image" Target="../media/image193.png"/><Relationship Id="rId3" Type="http://schemas.openxmlformats.org/officeDocument/2006/relationships/image" Target="../media/image410.png"/><Relationship Id="rId7" Type="http://schemas.openxmlformats.org/officeDocument/2006/relationships/image" Target="../media/image82.png"/><Relationship Id="rId12" Type="http://schemas.openxmlformats.org/officeDocument/2006/relationships/image" Target="../media/image1310.png"/><Relationship Id="rId17" Type="http://schemas.openxmlformats.org/officeDocument/2006/relationships/image" Target="../media/image188.png"/><Relationship Id="rId2" Type="http://schemas.openxmlformats.org/officeDocument/2006/relationships/image" Target="../media/image310.png"/><Relationship Id="rId16" Type="http://schemas.openxmlformats.org/officeDocument/2006/relationships/image" Target="../media/image3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0.png"/><Relationship Id="rId11" Type="http://schemas.openxmlformats.org/officeDocument/2006/relationships/image" Target="../media/image1210.png"/><Relationship Id="rId5" Type="http://schemas.openxmlformats.org/officeDocument/2006/relationships/image" Target="../media/image600.png"/><Relationship Id="rId15" Type="http://schemas.openxmlformats.org/officeDocument/2006/relationships/image" Target="../media/image1610.png"/><Relationship Id="rId10" Type="http://schemas.openxmlformats.org/officeDocument/2006/relationships/image" Target="../media/image1110.png"/><Relationship Id="rId4" Type="http://schemas.openxmlformats.org/officeDocument/2006/relationships/image" Target="../media/image540.png"/><Relationship Id="rId9" Type="http://schemas.openxmlformats.org/officeDocument/2006/relationships/image" Target="../media/image1012.png"/><Relationship Id="rId14" Type="http://schemas.openxmlformats.org/officeDocument/2006/relationships/image" Target="../media/image15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7" Type="http://schemas.openxmlformats.org/officeDocument/2006/relationships/image" Target="../media/image25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openxmlformats.org/officeDocument/2006/relationships/image" Target="../media/image231.png"/><Relationship Id="rId4" Type="http://schemas.openxmlformats.org/officeDocument/2006/relationships/image" Target="../media/image2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3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282.png"/><Relationship Id="rId7" Type="http://schemas.openxmlformats.org/officeDocument/2006/relationships/image" Target="../media/image83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1.png"/><Relationship Id="rId5" Type="http://schemas.openxmlformats.org/officeDocument/2006/relationships/image" Target="../media/image810.png"/><Relationship Id="rId10" Type="http://schemas.openxmlformats.org/officeDocument/2006/relationships/slide" Target="slide24.xml"/><Relationship Id="rId4" Type="http://schemas.openxmlformats.org/officeDocument/2006/relationships/image" Target="../media/image281.png"/><Relationship Id="rId9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7" Type="http://schemas.openxmlformats.org/officeDocument/2006/relationships/image" Target="../media/image392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1.png"/><Relationship Id="rId5" Type="http://schemas.openxmlformats.org/officeDocument/2006/relationships/image" Target="../media/image371.png"/><Relationship Id="rId4" Type="http://schemas.openxmlformats.org/officeDocument/2006/relationships/image" Target="../media/image3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png"/><Relationship Id="rId13" Type="http://schemas.openxmlformats.org/officeDocument/2006/relationships/image" Target="../media/image292.png"/><Relationship Id="rId18" Type="http://schemas.openxmlformats.org/officeDocument/2006/relationships/slide" Target="slide21.xml"/><Relationship Id="rId3" Type="http://schemas.openxmlformats.org/officeDocument/2006/relationships/image" Target="../media/image351.png"/><Relationship Id="rId7" Type="http://schemas.openxmlformats.org/officeDocument/2006/relationships/image" Target="../media/image391.png"/><Relationship Id="rId12" Type="http://schemas.openxmlformats.org/officeDocument/2006/relationships/image" Target="../media/image441.png"/><Relationship Id="rId17" Type="http://schemas.openxmlformats.org/officeDocument/2006/relationships/slide" Target="slide24.xml"/><Relationship Id="rId2" Type="http://schemas.openxmlformats.org/officeDocument/2006/relationships/image" Target="../media/image340.png"/><Relationship Id="rId16" Type="http://schemas.openxmlformats.org/officeDocument/2006/relationships/image" Target="../media/image4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1.png"/><Relationship Id="rId11" Type="http://schemas.openxmlformats.org/officeDocument/2006/relationships/image" Target="../media/image431.png"/><Relationship Id="rId5" Type="http://schemas.openxmlformats.org/officeDocument/2006/relationships/image" Target="../media/image371.png"/><Relationship Id="rId15" Type="http://schemas.openxmlformats.org/officeDocument/2006/relationships/image" Target="../media/image470.png"/><Relationship Id="rId10" Type="http://schemas.openxmlformats.org/officeDocument/2006/relationships/image" Target="../media/image421.png"/><Relationship Id="rId19" Type="http://schemas.openxmlformats.org/officeDocument/2006/relationships/slide" Target="slide29.xml"/><Relationship Id="rId4" Type="http://schemas.openxmlformats.org/officeDocument/2006/relationships/image" Target="../media/image361.png"/><Relationship Id="rId9" Type="http://schemas.openxmlformats.org/officeDocument/2006/relationships/image" Target="../media/image412.png"/><Relationship Id="rId14" Type="http://schemas.openxmlformats.org/officeDocument/2006/relationships/image" Target="../media/image30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13" Type="http://schemas.openxmlformats.org/officeDocument/2006/relationships/image" Target="../media/image420.png"/><Relationship Id="rId18" Type="http://schemas.openxmlformats.org/officeDocument/2006/relationships/slide" Target="slide21.xml"/><Relationship Id="rId3" Type="http://schemas.openxmlformats.org/officeDocument/2006/relationships/image" Target="../media/image360.png"/><Relationship Id="rId7" Type="http://schemas.openxmlformats.org/officeDocument/2006/relationships/image" Target="../media/image1010.png"/><Relationship Id="rId12" Type="http://schemas.openxmlformats.org/officeDocument/2006/relationships/image" Target="../media/image93.png"/><Relationship Id="rId17" Type="http://schemas.openxmlformats.org/officeDocument/2006/relationships/image" Target="../media/image363.png"/><Relationship Id="rId2" Type="http://schemas.openxmlformats.org/officeDocument/2006/relationships/image" Target="../media/image350.png"/><Relationship Id="rId16" Type="http://schemas.openxmlformats.org/officeDocument/2006/relationships/image" Target="../media/image3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0.png"/><Relationship Id="rId11" Type="http://schemas.openxmlformats.org/officeDocument/2006/relationships/image" Target="../media/image92.png"/><Relationship Id="rId15" Type="http://schemas.openxmlformats.org/officeDocument/2006/relationships/image" Target="../media/image342.png"/><Relationship Id="rId10" Type="http://schemas.openxmlformats.org/officeDocument/2006/relationships/image" Target="../media/image91.png"/><Relationship Id="rId4" Type="http://schemas.openxmlformats.org/officeDocument/2006/relationships/image" Target="../media/image370.png"/><Relationship Id="rId9" Type="http://schemas.openxmlformats.org/officeDocument/2006/relationships/image" Target="../media/image331.png"/><Relationship Id="rId14" Type="http://schemas.openxmlformats.org/officeDocument/2006/relationships/image" Target="../media/image9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1.png"/><Relationship Id="rId13" Type="http://schemas.openxmlformats.org/officeDocument/2006/relationships/image" Target="../media/image97.png"/><Relationship Id="rId26" Type="http://schemas.openxmlformats.org/officeDocument/2006/relationships/image" Target="../media/image110.png"/><Relationship Id="rId39" Type="http://schemas.openxmlformats.org/officeDocument/2006/relationships/slide" Target="slide32.xml"/><Relationship Id="rId3" Type="http://schemas.openxmlformats.org/officeDocument/2006/relationships/image" Target="../media/image871.png"/><Relationship Id="rId21" Type="http://schemas.openxmlformats.org/officeDocument/2006/relationships/image" Target="../media/image105.png"/><Relationship Id="rId34" Type="http://schemas.openxmlformats.org/officeDocument/2006/relationships/image" Target="../media/image118.png"/><Relationship Id="rId7" Type="http://schemas.openxmlformats.org/officeDocument/2006/relationships/image" Target="../media/image911.png"/><Relationship Id="rId12" Type="http://schemas.openxmlformats.org/officeDocument/2006/relationships/image" Target="../media/image96.png"/><Relationship Id="rId17" Type="http://schemas.openxmlformats.org/officeDocument/2006/relationships/image" Target="../media/image1014.png"/><Relationship Id="rId25" Type="http://schemas.openxmlformats.org/officeDocument/2006/relationships/image" Target="../media/image109.png"/><Relationship Id="rId33" Type="http://schemas.openxmlformats.org/officeDocument/2006/relationships/image" Target="../media/image117.png"/><Relationship Id="rId38" Type="http://schemas.openxmlformats.org/officeDocument/2006/relationships/image" Target="../media/image121.png"/><Relationship Id="rId2" Type="http://schemas.openxmlformats.org/officeDocument/2006/relationships/image" Target="../media/image862.png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29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1.png"/><Relationship Id="rId11" Type="http://schemas.openxmlformats.org/officeDocument/2006/relationships/image" Target="../media/image95.png"/><Relationship Id="rId24" Type="http://schemas.openxmlformats.org/officeDocument/2006/relationships/image" Target="../media/image108.png"/><Relationship Id="rId32" Type="http://schemas.openxmlformats.org/officeDocument/2006/relationships/image" Target="../media/image116.png"/><Relationship Id="rId37" Type="http://schemas.openxmlformats.org/officeDocument/2006/relationships/image" Target="../media/image120.png"/><Relationship Id="rId5" Type="http://schemas.openxmlformats.org/officeDocument/2006/relationships/image" Target="../media/image891.png"/><Relationship Id="rId15" Type="http://schemas.openxmlformats.org/officeDocument/2006/relationships/image" Target="../media/image99.png"/><Relationship Id="rId23" Type="http://schemas.openxmlformats.org/officeDocument/2006/relationships/image" Target="../media/image107.png"/><Relationship Id="rId28" Type="http://schemas.openxmlformats.org/officeDocument/2006/relationships/image" Target="../media/image112.png"/><Relationship Id="rId36" Type="http://schemas.openxmlformats.org/officeDocument/2006/relationships/image" Target="../media/image119.png"/><Relationship Id="rId10" Type="http://schemas.openxmlformats.org/officeDocument/2006/relationships/image" Target="../media/image941.png"/><Relationship Id="rId19" Type="http://schemas.openxmlformats.org/officeDocument/2006/relationships/image" Target="../media/image103.png"/><Relationship Id="rId31" Type="http://schemas.openxmlformats.org/officeDocument/2006/relationships/image" Target="../media/image115.png"/><Relationship Id="rId4" Type="http://schemas.openxmlformats.org/officeDocument/2006/relationships/image" Target="../media/image881.png"/><Relationship Id="rId9" Type="http://schemas.openxmlformats.org/officeDocument/2006/relationships/image" Target="../media/image931.png"/><Relationship Id="rId14" Type="http://schemas.openxmlformats.org/officeDocument/2006/relationships/image" Target="../media/image98.png"/><Relationship Id="rId22" Type="http://schemas.openxmlformats.org/officeDocument/2006/relationships/image" Target="../media/image106.png"/><Relationship Id="rId27" Type="http://schemas.openxmlformats.org/officeDocument/2006/relationships/image" Target="../media/image111.png"/><Relationship Id="rId30" Type="http://schemas.openxmlformats.org/officeDocument/2006/relationships/image" Target="../media/image114.png"/><Relationship Id="rId35" Type="http://schemas.openxmlformats.org/officeDocument/2006/relationships/image" Target="../media/image10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1.png"/><Relationship Id="rId18" Type="http://schemas.openxmlformats.org/officeDocument/2006/relationships/image" Target="../media/image124.png"/><Relationship Id="rId3" Type="http://schemas.openxmlformats.org/officeDocument/2006/relationships/image" Target="../media/image900.png"/><Relationship Id="rId21" Type="http://schemas.openxmlformats.org/officeDocument/2006/relationships/image" Target="../media/image1232.png"/><Relationship Id="rId7" Type="http://schemas.openxmlformats.org/officeDocument/2006/relationships/image" Target="../media/image940.png"/><Relationship Id="rId17" Type="http://schemas.openxmlformats.org/officeDocument/2006/relationships/image" Target="../media/image160.png"/><Relationship Id="rId2" Type="http://schemas.openxmlformats.org/officeDocument/2006/relationships/image" Target="../media/image122.png"/><Relationship Id="rId16" Type="http://schemas.openxmlformats.org/officeDocument/2006/relationships/image" Target="../media/image150.png"/><Relationship Id="rId20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0.png"/><Relationship Id="rId24" Type="http://schemas.openxmlformats.org/officeDocument/2006/relationships/image" Target="../media/image125.png"/><Relationship Id="rId5" Type="http://schemas.openxmlformats.org/officeDocument/2006/relationships/image" Target="../media/image920.png"/><Relationship Id="rId15" Type="http://schemas.openxmlformats.org/officeDocument/2006/relationships/image" Target="../media/image140.png"/><Relationship Id="rId23" Type="http://schemas.openxmlformats.org/officeDocument/2006/relationships/image" Target="../media/image220.png"/><Relationship Id="rId19" Type="http://schemas.openxmlformats.org/officeDocument/2006/relationships/image" Target="../media/image180.png"/><Relationship Id="rId4" Type="http://schemas.openxmlformats.org/officeDocument/2006/relationships/image" Target="../media/image500.png"/><Relationship Id="rId9" Type="http://schemas.openxmlformats.org/officeDocument/2006/relationships/image" Target="../media/image123.png"/><Relationship Id="rId14" Type="http://schemas.openxmlformats.org/officeDocument/2006/relationships/image" Target="../media/image1222.png"/><Relationship Id="rId22" Type="http://schemas.openxmlformats.org/officeDocument/2006/relationships/image" Target="../media/image21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slide" Target="slide36.xml"/><Relationship Id="rId18" Type="http://schemas.openxmlformats.org/officeDocument/2006/relationships/image" Target="../media/image137.png"/><Relationship Id="rId3" Type="http://schemas.openxmlformats.org/officeDocument/2006/relationships/image" Target="../media/image127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17" Type="http://schemas.openxmlformats.org/officeDocument/2006/relationships/image" Target="../media/image136.png"/><Relationship Id="rId2" Type="http://schemas.openxmlformats.org/officeDocument/2006/relationships/image" Target="../media/image126.png"/><Relationship Id="rId16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1.png"/><Relationship Id="rId11" Type="http://schemas.openxmlformats.org/officeDocument/2006/relationships/image" Target="../media/image132.png"/><Relationship Id="rId5" Type="http://schemas.openxmlformats.org/officeDocument/2006/relationships/image" Target="../media/image891.png"/><Relationship Id="rId15" Type="http://schemas.openxmlformats.org/officeDocument/2006/relationships/image" Target="../media/image134.png"/><Relationship Id="rId10" Type="http://schemas.openxmlformats.org/officeDocument/2006/relationships/image" Target="../media/image131.png"/><Relationship Id="rId9" Type="http://schemas.openxmlformats.org/officeDocument/2006/relationships/image" Target="../media/image130.png"/><Relationship Id="rId14" Type="http://schemas.openxmlformats.org/officeDocument/2006/relationships/image" Target="../media/image125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3" Type="http://schemas.openxmlformats.org/officeDocument/2006/relationships/image" Target="../media/image900.png"/><Relationship Id="rId21" Type="http://schemas.openxmlformats.org/officeDocument/2006/relationships/image" Target="../media/image154.png"/><Relationship Id="rId7" Type="http://schemas.openxmlformats.org/officeDocument/2006/relationships/image" Target="../media/image139.png"/><Relationship Id="rId12" Type="http://schemas.openxmlformats.org/officeDocument/2006/relationships/image" Target="../media/image145.png"/><Relationship Id="rId17" Type="http://schemas.openxmlformats.org/officeDocument/2006/relationships/image" Target="../media/image149.png"/><Relationship Id="rId16" Type="http://schemas.openxmlformats.org/officeDocument/2006/relationships/image" Target="../media/image148.png"/><Relationship Id="rId20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5" Type="http://schemas.openxmlformats.org/officeDocument/2006/relationships/image" Target="../media/image1470.png"/><Relationship Id="rId10" Type="http://schemas.openxmlformats.org/officeDocument/2006/relationships/image" Target="../media/image143.png"/><Relationship Id="rId19" Type="http://schemas.openxmlformats.org/officeDocument/2006/relationships/image" Target="../media/image152.png"/><Relationship Id="rId4" Type="http://schemas.openxmlformats.org/officeDocument/2006/relationships/image" Target="../media/image1370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39" Type="http://schemas.openxmlformats.org/officeDocument/2006/relationships/image" Target="../media/image171.png"/><Relationship Id="rId51" Type="http://schemas.openxmlformats.org/officeDocument/2006/relationships/image" Target="../media/image183.png"/><Relationship Id="rId3" Type="http://schemas.openxmlformats.org/officeDocument/2006/relationships/image" Target="../media/image156.png"/><Relationship Id="rId42" Type="http://schemas.openxmlformats.org/officeDocument/2006/relationships/image" Target="../media/image174.png"/><Relationship Id="rId47" Type="http://schemas.openxmlformats.org/officeDocument/2006/relationships/image" Target="../media/image178.png"/><Relationship Id="rId50" Type="http://schemas.openxmlformats.org/officeDocument/2006/relationships/image" Target="../media/image182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38" Type="http://schemas.openxmlformats.org/officeDocument/2006/relationships/image" Target="../media/image170.png"/><Relationship Id="rId46" Type="http://schemas.openxmlformats.org/officeDocument/2006/relationships/image" Target="../media/image177.png"/><Relationship Id="rId2" Type="http://schemas.openxmlformats.org/officeDocument/2006/relationships/image" Target="../media/image1550.png"/><Relationship Id="rId16" Type="http://schemas.openxmlformats.org/officeDocument/2006/relationships/slide" Target="slide40.xml"/><Relationship Id="rId41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11" Type="http://schemas.openxmlformats.org/officeDocument/2006/relationships/image" Target="../media/image165.png"/><Relationship Id="rId37" Type="http://schemas.openxmlformats.org/officeDocument/2006/relationships/image" Target="../media/image191.png"/><Relationship Id="rId40" Type="http://schemas.openxmlformats.org/officeDocument/2006/relationships/image" Target="../media/image172.png"/><Relationship Id="rId45" Type="http://schemas.openxmlformats.org/officeDocument/2006/relationships/image" Target="../media/image176.png"/><Relationship Id="rId5" Type="http://schemas.openxmlformats.org/officeDocument/2006/relationships/image" Target="../media/image158.png"/><Relationship Id="rId15" Type="http://schemas.openxmlformats.org/officeDocument/2006/relationships/image" Target="../media/image169.png"/><Relationship Id="rId49" Type="http://schemas.openxmlformats.org/officeDocument/2006/relationships/image" Target="../media/image181.png"/><Relationship Id="rId10" Type="http://schemas.openxmlformats.org/officeDocument/2006/relationships/image" Target="../media/image164.png"/><Relationship Id="rId44" Type="http://schemas.openxmlformats.org/officeDocument/2006/relationships/image" Target="../media/image192.png"/><Relationship Id="rId4" Type="http://schemas.openxmlformats.org/officeDocument/2006/relationships/image" Target="../media/image157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Relationship Id="rId43" Type="http://schemas.openxmlformats.org/officeDocument/2006/relationships/image" Target="../media/image175.png"/><Relationship Id="rId48" Type="http://schemas.openxmlformats.org/officeDocument/2006/relationships/image" Target="../media/image17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18" Type="http://schemas.openxmlformats.org/officeDocument/2006/relationships/image" Target="../media/image690.png"/><Relationship Id="rId26" Type="http://schemas.openxmlformats.org/officeDocument/2006/relationships/image" Target="../media/image185.png"/><Relationship Id="rId3" Type="http://schemas.openxmlformats.org/officeDocument/2006/relationships/image" Target="../media/image900.png"/><Relationship Id="rId7" Type="http://schemas.openxmlformats.org/officeDocument/2006/relationships/image" Target="../media/image940.png"/><Relationship Id="rId17" Type="http://schemas.openxmlformats.org/officeDocument/2006/relationships/image" Target="../media/image291.png"/><Relationship Id="rId25" Type="http://schemas.openxmlformats.org/officeDocument/2006/relationships/image" Target="../media/image184.png"/><Relationship Id="rId2" Type="http://schemas.openxmlformats.org/officeDocument/2006/relationships/image" Target="../media/image270.png"/><Relationship Id="rId16" Type="http://schemas.openxmlformats.org/officeDocument/2006/relationships/image" Target="../media/image280.png"/><Relationship Id="rId29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0.png"/><Relationship Id="rId24" Type="http://schemas.openxmlformats.org/officeDocument/2006/relationships/image" Target="../media/image720.png"/><Relationship Id="rId5" Type="http://schemas.openxmlformats.org/officeDocument/2006/relationships/image" Target="../media/image920.png"/><Relationship Id="rId15" Type="http://schemas.openxmlformats.org/officeDocument/2006/relationships/image" Target="../media/image660.png"/><Relationship Id="rId23" Type="http://schemas.openxmlformats.org/officeDocument/2006/relationships/image" Target="../media/image711.png"/><Relationship Id="rId28" Type="http://schemas.openxmlformats.org/officeDocument/2006/relationships/image" Target="../media/image290.png"/><Relationship Id="rId4" Type="http://schemas.openxmlformats.org/officeDocument/2006/relationships/image" Target="../media/image500.png"/><Relationship Id="rId14" Type="http://schemas.openxmlformats.org/officeDocument/2006/relationships/image" Target="../media/image650.png"/><Relationship Id="rId22" Type="http://schemas.openxmlformats.org/officeDocument/2006/relationships/image" Target="../media/image211.png"/><Relationship Id="rId27" Type="http://schemas.openxmlformats.org/officeDocument/2006/relationships/image" Target="../media/image18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3" Type="http://schemas.openxmlformats.org/officeDocument/2006/relationships/image" Target="../media/image311.png"/><Relationship Id="rId7" Type="http://schemas.openxmlformats.org/officeDocument/2006/relationships/image" Target="../media/image341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8" Type="http://schemas.openxmlformats.org/officeDocument/2006/relationships/image" Target="../media/image830.png"/><Relationship Id="rId26" Type="http://schemas.openxmlformats.org/officeDocument/2006/relationships/image" Target="../media/image390.png"/><Relationship Id="rId3" Type="http://schemas.openxmlformats.org/officeDocument/2006/relationships/image" Target="../media/image900.png"/><Relationship Id="rId21" Type="http://schemas.openxmlformats.org/officeDocument/2006/relationships/image" Target="../media/image860.png"/><Relationship Id="rId7" Type="http://schemas.openxmlformats.org/officeDocument/2006/relationships/image" Target="../media/image940.png"/><Relationship Id="rId17" Type="http://schemas.openxmlformats.org/officeDocument/2006/relationships/image" Target="../media/image820.png"/><Relationship Id="rId25" Type="http://schemas.openxmlformats.org/officeDocument/2006/relationships/image" Target="../media/image380.png"/><Relationship Id="rId16" Type="http://schemas.openxmlformats.org/officeDocument/2006/relationships/image" Target="../media/image811.png"/><Relationship Id="rId20" Type="http://schemas.openxmlformats.org/officeDocument/2006/relationships/image" Target="../media/image8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0.png"/><Relationship Id="rId24" Type="http://schemas.openxmlformats.org/officeDocument/2006/relationships/image" Target="../media/image372.png"/><Relationship Id="rId5" Type="http://schemas.openxmlformats.org/officeDocument/2006/relationships/image" Target="../media/image920.png"/><Relationship Id="rId15" Type="http://schemas.openxmlformats.org/officeDocument/2006/relationships/image" Target="../media/image800.png"/><Relationship Id="rId23" Type="http://schemas.openxmlformats.org/officeDocument/2006/relationships/image" Target="../media/image362.png"/><Relationship Id="rId4" Type="http://schemas.openxmlformats.org/officeDocument/2006/relationships/image" Target="../media/image500.png"/><Relationship Id="rId14" Type="http://schemas.openxmlformats.org/officeDocument/2006/relationships/image" Target="../media/image790.png"/><Relationship Id="rId22" Type="http://schemas.openxmlformats.org/officeDocument/2006/relationships/image" Target="../media/image870.png"/><Relationship Id="rId27" Type="http://schemas.openxmlformats.org/officeDocument/2006/relationships/image" Target="../media/image40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13" Type="http://schemas.openxmlformats.org/officeDocument/2006/relationships/image" Target="../media/image981.png"/><Relationship Id="rId18" Type="http://schemas.openxmlformats.org/officeDocument/2006/relationships/image" Target="../media/image1020.png"/><Relationship Id="rId3" Type="http://schemas.openxmlformats.org/officeDocument/2006/relationships/image" Target="../media/image76.png"/><Relationship Id="rId7" Type="http://schemas.openxmlformats.org/officeDocument/2006/relationships/image" Target="../media/image930.png"/><Relationship Id="rId12" Type="http://schemas.openxmlformats.org/officeDocument/2006/relationships/image" Target="../media/image910.png"/><Relationship Id="rId2" Type="http://schemas.openxmlformats.org/officeDocument/2006/relationships/image" Target="../media/image75.png"/><Relationship Id="rId16" Type="http://schemas.openxmlformats.org/officeDocument/2006/relationships/image" Target="../media/image1011.png"/><Relationship Id="rId20" Type="http://schemas.openxmlformats.org/officeDocument/2006/relationships/image" Target="../media/image10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0.png"/><Relationship Id="rId11" Type="http://schemas.openxmlformats.org/officeDocument/2006/relationships/image" Target="../media/image970.png"/><Relationship Id="rId5" Type="http://schemas.openxmlformats.org/officeDocument/2006/relationships/image" Target="../media/image500.png"/><Relationship Id="rId15" Type="http://schemas.openxmlformats.org/officeDocument/2006/relationships/image" Target="../media/image980.png"/><Relationship Id="rId10" Type="http://schemas.openxmlformats.org/officeDocument/2006/relationships/image" Target="../media/image960.png"/><Relationship Id="rId19" Type="http://schemas.openxmlformats.org/officeDocument/2006/relationships/image" Target="../media/image1031.png"/><Relationship Id="rId4" Type="http://schemas.openxmlformats.org/officeDocument/2006/relationships/image" Target="../media/image880.png"/><Relationship Id="rId9" Type="http://schemas.openxmlformats.org/officeDocument/2006/relationships/image" Target="../media/image950.png"/><Relationship Id="rId14" Type="http://schemas.openxmlformats.org/officeDocument/2006/relationships/image" Target="../media/image99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1.png"/><Relationship Id="rId13" Type="http://schemas.openxmlformats.org/officeDocument/2006/relationships/image" Target="../media/image79.png"/><Relationship Id="rId18" Type="http://schemas.openxmlformats.org/officeDocument/2006/relationships/image" Target="../media/image1140.png"/><Relationship Id="rId3" Type="http://schemas.openxmlformats.org/officeDocument/2006/relationships/image" Target="../media/image77.png"/><Relationship Id="rId7" Type="http://schemas.openxmlformats.org/officeDocument/2006/relationships/image" Target="../media/image1050.png"/><Relationship Id="rId12" Type="http://schemas.openxmlformats.org/officeDocument/2006/relationships/image" Target="../media/image1080.png"/><Relationship Id="rId17" Type="http://schemas.openxmlformats.org/officeDocument/2006/relationships/image" Target="../media/image1130.png"/><Relationship Id="rId2" Type="http://schemas.openxmlformats.org/officeDocument/2006/relationships/image" Target="../media/image75.png"/><Relationship Id="rId16" Type="http://schemas.openxmlformats.org/officeDocument/2006/relationships/image" Target="../media/image1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0.png"/><Relationship Id="rId11" Type="http://schemas.openxmlformats.org/officeDocument/2006/relationships/image" Target="../media/image1070.png"/><Relationship Id="rId5" Type="http://schemas.openxmlformats.org/officeDocument/2006/relationships/image" Target="../media/image500.png"/><Relationship Id="rId15" Type="http://schemas.openxmlformats.org/officeDocument/2006/relationships/image" Target="../media/image1112.png"/><Relationship Id="rId10" Type="http://schemas.openxmlformats.org/officeDocument/2006/relationships/image" Target="../media/image1060.png"/><Relationship Id="rId4" Type="http://schemas.openxmlformats.org/officeDocument/2006/relationships/image" Target="../media/image1030.png"/><Relationship Id="rId9" Type="http://schemas.openxmlformats.org/officeDocument/2006/relationships/image" Target="../media/image1071.png"/><Relationship Id="rId14" Type="http://schemas.openxmlformats.org/officeDocument/2006/relationships/image" Target="../media/image110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1170.png"/><Relationship Id="rId18" Type="http://schemas.openxmlformats.org/officeDocument/2006/relationships/image" Target="../media/image1221.png"/><Relationship Id="rId3" Type="http://schemas.openxmlformats.org/officeDocument/2006/relationships/image" Target="../media/image1030.png"/><Relationship Id="rId21" Type="http://schemas.openxmlformats.org/officeDocument/2006/relationships/image" Target="../media/image1251.png"/><Relationship Id="rId7" Type="http://schemas.openxmlformats.org/officeDocument/2006/relationships/image" Target="../media/image1120.png"/><Relationship Id="rId12" Type="http://schemas.openxmlformats.org/officeDocument/2006/relationships/image" Target="../media/image1160.png"/><Relationship Id="rId17" Type="http://schemas.openxmlformats.org/officeDocument/2006/relationships/image" Target="../media/image1212.png"/><Relationship Id="rId2" Type="http://schemas.openxmlformats.org/officeDocument/2006/relationships/image" Target="../media/image81.png"/><Relationship Id="rId16" Type="http://schemas.openxmlformats.org/officeDocument/2006/relationships/image" Target="../media/image1201.png"/><Relationship Id="rId20" Type="http://schemas.openxmlformats.org/officeDocument/2006/relationships/image" Target="../media/image1241.png"/><Relationship Id="rId29" Type="http://schemas.openxmlformats.org/officeDocument/2006/relationships/image" Target="../media/image13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1.png"/><Relationship Id="rId11" Type="http://schemas.openxmlformats.org/officeDocument/2006/relationships/image" Target="../media/image1150.png"/><Relationship Id="rId5" Type="http://schemas.openxmlformats.org/officeDocument/2006/relationships/image" Target="../media/image1100.png"/><Relationship Id="rId15" Type="http://schemas.openxmlformats.org/officeDocument/2006/relationships/image" Target="../media/image195.png"/><Relationship Id="rId28" Type="http://schemas.openxmlformats.org/officeDocument/2006/relationships/image" Target="../media/image1331.png"/><Relationship Id="rId10" Type="http://schemas.openxmlformats.org/officeDocument/2006/relationships/image" Target="../media/image1161.png"/><Relationship Id="rId19" Type="http://schemas.openxmlformats.org/officeDocument/2006/relationships/image" Target="../media/image1231.png"/><Relationship Id="rId31" Type="http://schemas.openxmlformats.org/officeDocument/2006/relationships/image" Target="../media/image1360.png"/><Relationship Id="rId4" Type="http://schemas.openxmlformats.org/officeDocument/2006/relationships/image" Target="../media/image1090.png"/><Relationship Id="rId9" Type="http://schemas.openxmlformats.org/officeDocument/2006/relationships/image" Target="../media/image1151.png"/><Relationship Id="rId14" Type="http://schemas.openxmlformats.org/officeDocument/2006/relationships/image" Target="../media/image1180.png"/><Relationship Id="rId27" Type="http://schemas.openxmlformats.org/officeDocument/2006/relationships/image" Target="../media/image1320.png"/><Relationship Id="rId30" Type="http://schemas.openxmlformats.org/officeDocument/2006/relationships/image" Target="../media/image13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0.png"/><Relationship Id="rId13" Type="http://schemas.openxmlformats.org/officeDocument/2006/relationships/image" Target="../media/image1330.png"/><Relationship Id="rId18" Type="http://schemas.openxmlformats.org/officeDocument/2006/relationships/image" Target="../media/image199.png"/><Relationship Id="rId26" Type="http://schemas.openxmlformats.org/officeDocument/2006/relationships/image" Target="../media/image530.png"/><Relationship Id="rId3" Type="http://schemas.openxmlformats.org/officeDocument/2006/relationships/image" Target="../media/image1090.png"/><Relationship Id="rId21" Type="http://schemas.openxmlformats.org/officeDocument/2006/relationships/image" Target="../media/image1410.png"/><Relationship Id="rId7" Type="http://schemas.openxmlformats.org/officeDocument/2006/relationships/image" Target="../media/image196.png"/><Relationship Id="rId12" Type="http://schemas.openxmlformats.org/officeDocument/2006/relationships/image" Target="../media/image1260.png"/><Relationship Id="rId17" Type="http://schemas.openxmlformats.org/officeDocument/2006/relationships/image" Target="../media/image198.png"/><Relationship Id="rId25" Type="http://schemas.openxmlformats.org/officeDocument/2006/relationships/image" Target="../media/image520.png"/><Relationship Id="rId2" Type="http://schemas.openxmlformats.org/officeDocument/2006/relationships/image" Target="../media/image1030.png"/><Relationship Id="rId16" Type="http://schemas.openxmlformats.org/officeDocument/2006/relationships/image" Target="../media/image197.png"/><Relationship Id="rId20" Type="http://schemas.openxmlformats.org/officeDocument/2006/relationships/image" Target="../media/image13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1.png"/><Relationship Id="rId11" Type="http://schemas.openxmlformats.org/officeDocument/2006/relationships/image" Target="../media/image1250.png"/><Relationship Id="rId24" Type="http://schemas.openxmlformats.org/officeDocument/2006/relationships/image" Target="../media/image1440.png"/><Relationship Id="rId5" Type="http://schemas.openxmlformats.org/officeDocument/2006/relationships/image" Target="../media/image1200.png"/><Relationship Id="rId15" Type="http://schemas.openxmlformats.org/officeDocument/2006/relationships/image" Target="../media/image1340.png"/><Relationship Id="rId23" Type="http://schemas.openxmlformats.org/officeDocument/2006/relationships/image" Target="../media/image1430.png"/><Relationship Id="rId10" Type="http://schemas.openxmlformats.org/officeDocument/2006/relationships/image" Target="../media/image1240.png"/><Relationship Id="rId19" Type="http://schemas.openxmlformats.org/officeDocument/2006/relationships/image" Target="../media/image1380.png"/><Relationship Id="rId4" Type="http://schemas.openxmlformats.org/officeDocument/2006/relationships/image" Target="../media/image1190.png"/><Relationship Id="rId9" Type="http://schemas.openxmlformats.org/officeDocument/2006/relationships/image" Target="../media/image1230.png"/><Relationship Id="rId14" Type="http://schemas.openxmlformats.org/officeDocument/2006/relationships/image" Target="../media/image1280.png"/><Relationship Id="rId22" Type="http://schemas.openxmlformats.org/officeDocument/2006/relationships/image" Target="../media/image142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7.png"/><Relationship Id="rId39" Type="http://schemas.openxmlformats.org/officeDocument/2006/relationships/image" Target="../media/image48.png"/><Relationship Id="rId3" Type="http://schemas.openxmlformats.org/officeDocument/2006/relationships/image" Target="../media/image19.png"/><Relationship Id="rId21" Type="http://schemas.openxmlformats.org/officeDocument/2006/relationships/image" Target="../media/image32.png"/><Relationship Id="rId34" Type="http://schemas.openxmlformats.org/officeDocument/2006/relationships/image" Target="../media/image44.png"/><Relationship Id="rId42" Type="http://schemas.openxmlformats.org/officeDocument/2006/relationships/image" Target="../media/image50.png"/><Relationship Id="rId7" Type="http://schemas.openxmlformats.org/officeDocument/2006/relationships/image" Target="../media/image23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6.png"/><Relationship Id="rId33" Type="http://schemas.openxmlformats.org/officeDocument/2006/relationships/image" Target="../media/image43.png"/><Relationship Id="rId38" Type="http://schemas.openxmlformats.org/officeDocument/2006/relationships/image" Target="../media/image47.png"/><Relationship Id="rId46" Type="http://schemas.openxmlformats.org/officeDocument/2006/relationships/image" Target="../media/image531.png"/><Relationship Id="rId2" Type="http://schemas.openxmlformats.org/officeDocument/2006/relationships/image" Target="../media/image18.png"/><Relationship Id="rId16" Type="http://schemas.openxmlformats.org/officeDocument/2006/relationships/image" Target="../media/image28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01.png"/><Relationship Id="rId24" Type="http://schemas.openxmlformats.org/officeDocument/2006/relationships/image" Target="../media/image35.png"/><Relationship Id="rId32" Type="http://schemas.openxmlformats.org/officeDocument/2006/relationships/image" Target="../media/image42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3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50.png"/><Relationship Id="rId19" Type="http://schemas.openxmlformats.org/officeDocument/2006/relationships/image" Target="../media/image305.png"/><Relationship Id="rId31" Type="http://schemas.openxmlformats.org/officeDocument/2006/relationships/image" Target="../media/image413.png"/><Relationship Id="rId44" Type="http://schemas.openxmlformats.org/officeDocument/2006/relationships/image" Target="../media/image52.png"/><Relationship Id="rId4" Type="http://schemas.openxmlformats.org/officeDocument/2006/relationships/image" Target="../media/image20.png"/><Relationship Id="rId14" Type="http://schemas.openxmlformats.org/officeDocument/2006/relationships/image" Target="../media/image26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5.png"/><Relationship Id="rId43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8" Type="http://schemas.openxmlformats.org/officeDocument/2006/relationships/image" Target="../media/image59.png"/><Relationship Id="rId3" Type="http://schemas.openxmlformats.org/officeDocument/2006/relationships/image" Target="../media/image19.png"/><Relationship Id="rId21" Type="http://schemas.openxmlformats.org/officeDocument/2006/relationships/image" Target="../media/image63.png"/><Relationship Id="rId7" Type="http://schemas.openxmlformats.org/officeDocument/2006/relationships/image" Target="../media/image232.png"/><Relationship Id="rId17" Type="http://schemas.openxmlformats.org/officeDocument/2006/relationships/image" Target="../media/image58.png"/><Relationship Id="rId2" Type="http://schemas.openxmlformats.org/officeDocument/2006/relationships/image" Target="../media/image54.png"/><Relationship Id="rId16" Type="http://schemas.openxmlformats.org/officeDocument/2006/relationships/image" Target="../media/image57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3.png"/><Relationship Id="rId5" Type="http://schemas.openxmlformats.org/officeDocument/2006/relationships/image" Target="../media/image21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19" Type="http://schemas.openxmlformats.org/officeDocument/2006/relationships/image" Target="../media/image61.png"/><Relationship Id="rId4" Type="http://schemas.openxmlformats.org/officeDocument/2006/relationships/image" Target="../media/image20.png"/><Relationship Id="rId14" Type="http://schemas.openxmlformats.org/officeDocument/2006/relationships/image" Target="../media/image1311.png"/><Relationship Id="rId22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0.png"/><Relationship Id="rId7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1.png"/><Relationship Id="rId9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 smtClean="0"/>
              <a:t>Основные </a:t>
            </a:r>
            <a:r>
              <a:rPr lang="ru-RU" sz="2800" b="1" dirty="0"/>
              <a:t>понятия системы </a:t>
            </a:r>
            <a:r>
              <a:rPr lang="ru-RU" sz="2800" b="1" dirty="0" smtClean="0"/>
              <a:t>двух линейных </a:t>
            </a:r>
            <a:r>
              <a:rPr lang="ru-RU" sz="2800" b="1" dirty="0"/>
              <a:t>уравнений с двумя переменными.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u="sng" dirty="0" smtClean="0"/>
              <a:t>Графический метод</a:t>
            </a:r>
            <a:endParaRPr lang="ru-RU" sz="2800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7 класс</a:t>
            </a:r>
          </a:p>
          <a:p>
            <a:r>
              <a:rPr lang="ru-RU" dirty="0" smtClean="0"/>
              <a:t>Автор презентации и анимации:</a:t>
            </a:r>
          </a:p>
          <a:p>
            <a:r>
              <a:rPr lang="ru-RU" dirty="0" smtClean="0"/>
              <a:t>Калашников А.Н., учитель математики </a:t>
            </a:r>
          </a:p>
          <a:p>
            <a:r>
              <a:rPr lang="ru-RU" dirty="0" smtClean="0"/>
              <a:t>МБОУ «СОШ №8» Ленинск-Кузнецкий ГО Кемеровской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6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53" y="386661"/>
            <a:ext cx="912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6"/>
            </a:pPr>
            <a:r>
              <a:rPr lang="ru-RU" sz="2800" dirty="0" smtClean="0"/>
              <a:t>Приведите пример линейных функций, графики которых параллельны.</a:t>
            </a:r>
            <a:endParaRPr lang="ru-RU" sz="28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537836" y="6133738"/>
            <a:ext cx="1663552" cy="360040"/>
            <a:chOff x="2260376" y="1988840"/>
            <a:chExt cx="1663552" cy="36004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260376" y="1988840"/>
              <a:ext cx="166355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5400000">
              <a:off x="2999233" y="1459824"/>
              <a:ext cx="233601" cy="1427601"/>
            </a:xfrm>
            <a:prstGeom prst="triangle">
              <a:avLst/>
            </a:prstGeom>
            <a:solidFill>
              <a:srgbClr val="BAE18F"/>
            </a:solidFill>
            <a:ln w="9525">
              <a:solidFill>
                <a:srgbClr val="3F6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 rot="10800000">
            <a:off x="2875797" y="6133738"/>
            <a:ext cx="1663552" cy="360040"/>
            <a:chOff x="2260376" y="1988840"/>
            <a:chExt cx="1663552" cy="36004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260376" y="1988840"/>
              <a:ext cx="166355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5400000">
              <a:off x="2999233" y="1459824"/>
              <a:ext cx="233601" cy="1427601"/>
            </a:xfrm>
            <a:prstGeom prst="triangle">
              <a:avLst/>
            </a:prstGeom>
            <a:solidFill>
              <a:srgbClr val="BAE18F"/>
            </a:solidFill>
            <a:ln w="9525">
              <a:solidFill>
                <a:srgbClr val="3F6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5443" y="1744413"/>
                <a:ext cx="2999026" cy="1506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𝒚</m:t>
                      </m:r>
                      <m:r>
                        <a:rPr lang="en-US" sz="3200" b="1" i="1" smtClean="0">
                          <a:latin typeface="Cambria Math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𝒚</m:t>
                      </m:r>
                      <m:r>
                        <a:rPr lang="en-US" sz="3200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43" y="1744413"/>
                <a:ext cx="2999026" cy="15067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30478" y="1925330"/>
                <a:ext cx="4762073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latin typeface="Cambria Math"/>
                        </a:rPr>
                        <m:t>    </m:t>
                      </m:r>
                      <m:r>
                        <a:rPr lang="ru-RU" sz="3200" b="1" i="1" smtClean="0">
                          <a:latin typeface="Cambria Math"/>
                        </a:rPr>
                        <m:t>и    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ru-RU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478" y="1925330"/>
                <a:ext cx="4762073" cy="10143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6219" y="1849505"/>
                <a:ext cx="244759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𝒚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</m:oMath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𝒚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19" y="1849505"/>
                <a:ext cx="2447593" cy="10772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51000" y="2095726"/>
                <a:ext cx="37067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 i="1" smtClean="0">
                          <a:latin typeface="Cambria Math"/>
                        </a:rPr>
                        <m:t>    </m:t>
                      </m:r>
                      <m:r>
                        <a:rPr lang="ru-RU" sz="3200" b="1" i="1" smtClean="0">
                          <a:latin typeface="Cambria Math"/>
                        </a:rPr>
                        <m:t>и    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</m:oMath>
                  </m:oMathPara>
                </a14:m>
                <a:endParaRPr lang="ru-RU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000" y="2095726"/>
                <a:ext cx="370671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3471" y="1699829"/>
                <a:ext cx="2692852" cy="1552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𝒚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𝒚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71" y="1699829"/>
                <a:ext cx="2692852" cy="15524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11960" y="1936836"/>
                <a:ext cx="4569841" cy="1015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ru-RU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ru-RU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3200" b="1" i="1" smtClean="0">
                          <a:latin typeface="Cambria Math"/>
                        </a:rPr>
                        <m:t>    </m:t>
                      </m:r>
                      <m:r>
                        <a:rPr lang="ru-RU" sz="3200" b="1" i="1" smtClean="0">
                          <a:latin typeface="Cambria Math"/>
                        </a:rPr>
                        <m:t>и   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936836"/>
                <a:ext cx="4569841" cy="10157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4472646" y="6074462"/>
            <a:ext cx="1800200" cy="4785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669312" y="6069698"/>
            <a:ext cx="1800200" cy="4785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9512" y="3501008"/>
                <a:ext cx="86622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1) </a:t>
                </a:r>
                <a:r>
                  <a:rPr lang="ru-RU" sz="3200" b="1" dirty="0" smtClean="0"/>
                  <a:t>параллельны</a:t>
                </a:r>
                <a:r>
                  <a:rPr lang="ru-RU" sz="3200" dirty="0" smtClean="0"/>
                  <a:t>,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32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3200" b="1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ru-RU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     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3200" b="1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ru-RU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3200" dirty="0" smtClean="0"/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501008"/>
                <a:ext cx="8662243" cy="584775"/>
              </a:xfrm>
              <a:prstGeom prst="rect">
                <a:avLst/>
              </a:prstGeom>
              <a:blipFill>
                <a:blip r:embed="rId8"/>
                <a:stretch>
                  <a:fillRect l="-1759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107504" y="1340767"/>
            <a:ext cx="8928992" cy="2745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69312" y="2025639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Например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112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/>
      <p:bldP spid="11" grpId="2"/>
      <p:bldP spid="11" grpId="3"/>
      <p:bldP spid="11" grpId="4"/>
      <p:bldP spid="12" grpId="0"/>
      <p:bldP spid="12" grpId="2"/>
      <p:bldP spid="12" grpId="3"/>
      <p:bldP spid="12" grpId="4"/>
      <p:bldP spid="13" grpId="0"/>
      <p:bldP spid="13" grpId="1"/>
      <p:bldP spid="13" grpId="2"/>
      <p:bldP spid="13" grpId="3"/>
      <p:bldP spid="13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6" grpId="0"/>
      <p:bldP spid="16" grpId="1"/>
      <p:bldP spid="16" grpId="2"/>
      <p:bldP spid="16" grpId="3"/>
      <p:bldP spid="16" grpId="4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7" grpId="0"/>
      <p:bldP spid="27" grpId="1"/>
      <p:bldP spid="27" grpId="2"/>
      <p:bldP spid="26" grpId="0" animBg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53" y="386661"/>
            <a:ext cx="912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7"/>
            </a:pPr>
            <a:r>
              <a:rPr lang="ru-RU" sz="2800" dirty="0" smtClean="0"/>
              <a:t>Приведите пример линейных функций, графики которых совпадают.</a:t>
            </a:r>
            <a:endParaRPr lang="ru-RU" sz="28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537836" y="6143481"/>
            <a:ext cx="1663552" cy="360040"/>
            <a:chOff x="2260376" y="1988840"/>
            <a:chExt cx="1663552" cy="36004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260376" y="1988840"/>
              <a:ext cx="166355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5400000">
              <a:off x="2999233" y="1459824"/>
              <a:ext cx="233601" cy="1427601"/>
            </a:xfrm>
            <a:prstGeom prst="triangle">
              <a:avLst/>
            </a:prstGeom>
            <a:solidFill>
              <a:srgbClr val="BAE18F"/>
            </a:solidFill>
            <a:ln w="9525">
              <a:solidFill>
                <a:srgbClr val="3F6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 rot="10800000">
            <a:off x="2875797" y="6143481"/>
            <a:ext cx="1663552" cy="360040"/>
            <a:chOff x="2260376" y="1988840"/>
            <a:chExt cx="1663552" cy="36004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260376" y="1988840"/>
              <a:ext cx="166355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5400000">
              <a:off x="2999233" y="1459824"/>
              <a:ext cx="233601" cy="1427601"/>
            </a:xfrm>
            <a:prstGeom prst="triangle">
              <a:avLst/>
            </a:prstGeom>
            <a:solidFill>
              <a:srgbClr val="BAE18F"/>
            </a:solidFill>
            <a:ln w="9525">
              <a:solidFill>
                <a:srgbClr val="3F6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5443" y="1744413"/>
                <a:ext cx="2999026" cy="1506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𝒚</m:t>
                      </m:r>
                      <m:r>
                        <a:rPr lang="en-US" sz="3200" b="1" i="1" smtClean="0">
                          <a:latin typeface="Cambria Math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𝟔</m:t>
                      </m:r>
                    </m:oMath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𝒚</m:t>
                      </m:r>
                      <m:r>
                        <a:rPr lang="en-US" sz="3200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43" y="1744413"/>
                <a:ext cx="2999026" cy="15067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30478" y="1925330"/>
                <a:ext cx="5250605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latin typeface="Cambria Math"/>
                        </a:rPr>
                        <m:t>    </m:t>
                      </m:r>
                      <m:r>
                        <a:rPr lang="ru-RU" sz="3200" b="1" i="1" smtClean="0">
                          <a:latin typeface="Cambria Math"/>
                        </a:rPr>
                        <m:t>и    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𝟔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ru-RU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478" y="1925330"/>
                <a:ext cx="5250605" cy="10143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6219" y="1849505"/>
                <a:ext cx="244759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𝒚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</m:oMath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𝒚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19" y="1849505"/>
                <a:ext cx="2447593" cy="10772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51000" y="2095726"/>
                <a:ext cx="41053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 i="1" smtClean="0">
                          <a:latin typeface="Cambria Math"/>
                        </a:rPr>
                        <m:t>    </m:t>
                      </m:r>
                      <m:r>
                        <a:rPr lang="ru-RU" sz="3200" b="1" i="1" smtClean="0">
                          <a:latin typeface="Cambria Math"/>
                        </a:rPr>
                        <m:t>и    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000" y="2095726"/>
                <a:ext cx="4105355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3471" y="1699829"/>
                <a:ext cx="2692853" cy="1508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𝒚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𝒚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71" y="1699829"/>
                <a:ext cx="2692853" cy="15081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11960" y="1936836"/>
                <a:ext cx="4569841" cy="1015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ru-RU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ru-RU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3200" b="1" i="1" smtClean="0">
                          <a:latin typeface="Cambria Math"/>
                        </a:rPr>
                        <m:t>    </m:t>
                      </m:r>
                      <m:r>
                        <a:rPr lang="ru-RU" sz="3200" b="1" i="1" smtClean="0">
                          <a:latin typeface="Cambria Math"/>
                        </a:rPr>
                        <m:t>и   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936836"/>
                <a:ext cx="4569841" cy="10157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4472646" y="6084205"/>
            <a:ext cx="1800200" cy="4785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669312" y="6079441"/>
            <a:ext cx="1800200" cy="4785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9512" y="3501008"/>
                <a:ext cx="85472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/>
                  <a:t>2</a:t>
                </a:r>
                <a:r>
                  <a:rPr lang="ru-RU" sz="3200" dirty="0" smtClean="0"/>
                  <a:t>) </a:t>
                </a:r>
                <a:r>
                  <a:rPr lang="ru-RU" sz="3200" b="1" dirty="0" smtClean="0"/>
                  <a:t>совпадают</a:t>
                </a:r>
                <a:r>
                  <a:rPr lang="ru-RU" sz="3200" dirty="0" smtClean="0"/>
                  <a:t>, если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32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3200" b="1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ru-RU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     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3200" dirty="0" smtClean="0"/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501008"/>
                <a:ext cx="8547212" cy="584775"/>
              </a:xfrm>
              <a:prstGeom prst="rect">
                <a:avLst/>
              </a:prstGeom>
              <a:blipFill>
                <a:blip r:embed="rId8"/>
                <a:stretch>
                  <a:fillRect l="-1782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107504" y="1340767"/>
            <a:ext cx="8928992" cy="2745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669312" y="2025639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Например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847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  <p:bldP spid="12" grpId="0"/>
      <p:bldP spid="12" grpId="1"/>
      <p:bldP spid="12" grpId="2"/>
      <p:bldP spid="12" grpId="3"/>
      <p:bldP spid="13" grpId="0"/>
      <p:bldP spid="13" grpId="1"/>
      <p:bldP spid="13" grpId="2"/>
      <p:bldP spid="13" grpId="3"/>
      <p:bldP spid="13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6" grpId="0"/>
      <p:bldP spid="16" grpId="1"/>
      <p:bldP spid="16" grpId="2"/>
      <p:bldP spid="16" grpId="3"/>
      <p:bldP spid="16" grpId="4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7" grpId="0"/>
      <p:bldP spid="27" grpId="1"/>
      <p:bldP spid="27" grpId="2"/>
      <p:bldP spid="26" grpId="0" animBg="1"/>
      <p:bldP spid="20" grpId="0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53" y="386661"/>
            <a:ext cx="912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8"/>
            </a:pPr>
            <a:r>
              <a:rPr lang="ru-RU" sz="2800" dirty="0" smtClean="0"/>
              <a:t>Приведите пример линейных функций, графики которых пересекаются.</a:t>
            </a:r>
            <a:endParaRPr lang="ru-RU" sz="28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537836" y="6131005"/>
            <a:ext cx="1663552" cy="360040"/>
            <a:chOff x="2260376" y="1988840"/>
            <a:chExt cx="1663552" cy="36004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260376" y="1988840"/>
              <a:ext cx="166355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5400000">
              <a:off x="2999233" y="1459824"/>
              <a:ext cx="233601" cy="1427601"/>
            </a:xfrm>
            <a:prstGeom prst="triangle">
              <a:avLst/>
            </a:prstGeom>
            <a:solidFill>
              <a:srgbClr val="BAE18F"/>
            </a:solidFill>
            <a:ln w="9525">
              <a:solidFill>
                <a:srgbClr val="3F6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 rot="10800000">
            <a:off x="2875797" y="6131005"/>
            <a:ext cx="1663552" cy="360040"/>
            <a:chOff x="2260376" y="1988840"/>
            <a:chExt cx="1663552" cy="36004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260376" y="1988840"/>
              <a:ext cx="166355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5400000">
              <a:off x="2999233" y="1459824"/>
              <a:ext cx="233601" cy="1427601"/>
            </a:xfrm>
            <a:prstGeom prst="triangle">
              <a:avLst/>
            </a:prstGeom>
            <a:solidFill>
              <a:srgbClr val="BAE18F"/>
            </a:solidFill>
            <a:ln w="9525">
              <a:solidFill>
                <a:srgbClr val="3F6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5443" y="1744413"/>
                <a:ext cx="2753767" cy="1506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𝒚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ru-RU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𝟗</m:t>
                      </m:r>
                    </m:oMath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𝒚</m:t>
                      </m:r>
                      <m:r>
                        <a:rPr lang="en-US" sz="3200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43" y="1744413"/>
                <a:ext cx="2753767" cy="15067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30478" y="1925330"/>
                <a:ext cx="4545796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latin typeface="Cambria Math"/>
                        </a:rPr>
                        <m:t>    </m:t>
                      </m:r>
                      <m:r>
                        <a:rPr lang="ru-RU" sz="3200" b="1" i="1" smtClean="0">
                          <a:latin typeface="Cambria Math"/>
                        </a:rPr>
                        <m:t>и    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𝟗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ru-RU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478" y="1925330"/>
                <a:ext cx="4545796" cy="10143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6219" y="1849505"/>
                <a:ext cx="3091487" cy="1549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𝒚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ru-RU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ru-RU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ru-RU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</m:oMath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𝒚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19" y="1849505"/>
                <a:ext cx="3091487" cy="15492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51000" y="2095726"/>
                <a:ext cx="4572406" cy="1017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ru-RU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ru-RU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3200" b="1" i="1" smtClean="0">
                          <a:latin typeface="Cambria Math"/>
                        </a:rPr>
                        <m:t>    </m:t>
                      </m:r>
                      <m:r>
                        <a:rPr lang="ru-RU" sz="3200" b="1" i="1" smtClean="0">
                          <a:latin typeface="Cambria Math"/>
                        </a:rPr>
                        <m:t>и    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000" y="2095726"/>
                <a:ext cx="4572406" cy="10177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3471" y="1699829"/>
                <a:ext cx="229421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𝒚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𝒚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ru-RU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71" y="1699829"/>
                <a:ext cx="2294218" cy="10772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11960" y="1936836"/>
                <a:ext cx="37966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ru-RU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3200" b="1" i="1" smtClean="0">
                          <a:latin typeface="Cambria Math"/>
                        </a:rPr>
                        <m:t>    </m:t>
                      </m:r>
                      <m:r>
                        <a:rPr lang="ru-RU" sz="3200" b="1" i="1" smtClean="0">
                          <a:latin typeface="Cambria Math"/>
                        </a:rPr>
                        <m:t>и   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ru-RU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936836"/>
                <a:ext cx="3796617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4472646" y="6071729"/>
            <a:ext cx="1800200" cy="4785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669312" y="6066965"/>
            <a:ext cx="1800200" cy="4785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9512" y="3501008"/>
                <a:ext cx="67144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3) </a:t>
                </a:r>
                <a:r>
                  <a:rPr lang="ru-RU" sz="3200" b="1" dirty="0" smtClean="0"/>
                  <a:t>пересекаются</a:t>
                </a:r>
                <a:r>
                  <a:rPr lang="ru-RU" sz="3200" dirty="0" smtClean="0"/>
                  <a:t>, если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3200" b="1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ru-RU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3200" b="1" i="1" smtClean="0">
                        <a:latin typeface="Cambria Math"/>
                      </a:rPr>
                      <m:t>,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501008"/>
                <a:ext cx="6714402" cy="584775"/>
              </a:xfrm>
              <a:prstGeom prst="rect">
                <a:avLst/>
              </a:prstGeom>
              <a:blipFill>
                <a:blip r:embed="rId8"/>
                <a:stretch>
                  <a:fillRect l="-2269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107504" y="1340767"/>
            <a:ext cx="8928992" cy="2745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669312" y="2025639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Например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014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  <p:bldP spid="12" grpId="0"/>
      <p:bldP spid="12" grpId="1"/>
      <p:bldP spid="12" grpId="2"/>
      <p:bldP spid="12" grpId="3"/>
      <p:bldP spid="13" grpId="0"/>
      <p:bldP spid="13" grpId="1"/>
      <p:bldP spid="13" grpId="2"/>
      <p:bldP spid="13" grpId="3"/>
      <p:bldP spid="13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6" grpId="0"/>
      <p:bldP spid="16" grpId="1"/>
      <p:bldP spid="16" grpId="2"/>
      <p:bldP spid="16" grpId="3"/>
      <p:bldP spid="16" grpId="4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7" grpId="0"/>
      <p:bldP spid="27" grpId="1"/>
      <p:bldP spid="27" grpId="2"/>
      <p:bldP spid="26" grpId="0" animBg="1"/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626151"/>
              </p:ext>
            </p:extLst>
          </p:nvPr>
        </p:nvGraphicFramePr>
        <p:xfrm>
          <a:off x="451916" y="2579712"/>
          <a:ext cx="36020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0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0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02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02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602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602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353" y="386661"/>
                <a:ext cx="912264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arenR" startAt="9"/>
                </a:pPr>
                <a:r>
                  <a:rPr lang="ru-RU" sz="2800" dirty="0" smtClean="0"/>
                  <a:t>Что вы можете сказать о взаимном расположении на координатной плоскости </a:t>
                </a:r>
                <a:r>
                  <a:rPr lang="en-US" sz="2800" dirty="0" err="1" smtClean="0"/>
                  <a:t>xOy</a:t>
                </a:r>
                <a:r>
                  <a:rPr lang="ru-RU" sz="2800" dirty="0" smtClean="0"/>
                  <a:t> графиков линейных функций:</a:t>
                </a:r>
              </a:p>
              <a:p>
                <a:r>
                  <a:rPr lang="ru-RU" sz="2800" dirty="0"/>
                  <a:t> </a:t>
                </a:r>
                <a:r>
                  <a:rPr lang="ru-RU" sz="2800" dirty="0" smtClean="0"/>
                  <a:t> 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/>
                      </a:rPr>
                      <m:t>а) </m:t>
                    </m:r>
                    <m:r>
                      <a:rPr lang="en-US" sz="2800" b="1" i="1" smtClean="0"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ru-RU" sz="2800" b="0" i="1" smtClean="0">
                        <a:latin typeface="Cambria Math"/>
                      </a:rPr>
                      <m:t>и </m:t>
                    </m:r>
                    <m:r>
                      <a:rPr lang="en-US" sz="2800" b="1" i="1" smtClean="0"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800" b="0" i="1" smtClean="0">
                        <a:latin typeface="Cambria Math"/>
                      </a:rPr>
                      <m:t>;    </m:t>
                    </m:r>
                    <m:r>
                      <a:rPr lang="ru-RU" sz="2800" b="0" i="1" smtClean="0">
                        <a:latin typeface="Cambria Math"/>
                      </a:rPr>
                      <m:t>б</m:t>
                    </m:r>
                    <m:r>
                      <a:rPr lang="en-US" sz="2800" b="0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ru-RU" sz="2800" b="0" i="1" smtClean="0">
                        <a:latin typeface="Cambria Math"/>
                      </a:rPr>
                      <m:t>и </m:t>
                    </m:r>
                    <m:r>
                      <a:rPr lang="en-US" sz="2800" b="1" i="1" smtClean="0"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ru-RU" sz="2800" dirty="0" smtClean="0"/>
                  <a:t>?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3" y="386661"/>
                <a:ext cx="9122648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203" t="-3356" r="-1203" b="-8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/>
          <p:nvPr/>
        </p:nvCxnSpPr>
        <p:spPr>
          <a:xfrm>
            <a:off x="2253452" y="4040981"/>
            <a:ext cx="0" cy="364504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1894478" y="4043160"/>
            <a:ext cx="353566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530473" y="4043246"/>
            <a:ext cx="36004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533558" y="4040185"/>
            <a:ext cx="0" cy="35725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451916" y="2516792"/>
            <a:ext cx="3625274" cy="3686667"/>
            <a:chOff x="467544" y="2636912"/>
            <a:chExt cx="3625274" cy="3686667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1907704" y="2692400"/>
              <a:ext cx="0" cy="3631179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67544" y="4516249"/>
              <a:ext cx="3602806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590854" y="450798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0</a:t>
              </a:r>
              <a:endParaRPr lang="ru-RU" b="1" dirty="0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268947" y="4445797"/>
              <a:ext cx="0" cy="1549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835696" y="4163366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590854" y="39787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12494" y="455572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76542" y="263691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y</a:t>
              </a:r>
              <a:endParaRPr lang="ru-RU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79912" y="452422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ru-RU" b="1" dirty="0"/>
            </a:p>
          </p:txBody>
        </p:sp>
      </p:grpSp>
      <p:cxnSp>
        <p:nvCxnSpPr>
          <p:cNvPr id="49" name="Прямая соединительная линия 48"/>
          <p:cNvCxnSpPr/>
          <p:nvPr/>
        </p:nvCxnSpPr>
        <p:spPr>
          <a:xfrm flipV="1">
            <a:off x="1735116" y="3275535"/>
            <a:ext cx="760434" cy="236326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 rot="17242094">
                <a:off x="1885617" y="3242898"/>
                <a:ext cx="1766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242094">
                <a:off x="1885617" y="3242898"/>
                <a:ext cx="176683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Группа 94"/>
          <p:cNvGrpSpPr/>
          <p:nvPr/>
        </p:nvGrpSpPr>
        <p:grpSpPr>
          <a:xfrm>
            <a:off x="1291634" y="4313623"/>
            <a:ext cx="389850" cy="449784"/>
            <a:chOff x="1307262" y="4433743"/>
            <a:chExt cx="389850" cy="449784"/>
          </a:xfrm>
        </p:grpSpPr>
        <p:sp>
          <p:nvSpPr>
            <p:cNvPr id="93" name="TextBox 92"/>
            <p:cNvSpPr txBox="1"/>
            <p:nvPr/>
          </p:nvSpPr>
          <p:spPr>
            <a:xfrm>
              <a:off x="1307262" y="4514195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</a:t>
              </a:r>
              <a:r>
                <a:rPr lang="ru-RU" b="1" dirty="0" smtClean="0"/>
                <a:t>1</a:t>
              </a:r>
              <a:endParaRPr lang="ru-RU" b="1" dirty="0"/>
            </a:p>
          </p:txBody>
        </p:sp>
        <p:cxnSp>
          <p:nvCxnSpPr>
            <p:cNvPr id="94" name="Прямая соединительная линия 93"/>
            <p:cNvCxnSpPr/>
            <p:nvPr/>
          </p:nvCxnSpPr>
          <p:spPr>
            <a:xfrm>
              <a:off x="1549143" y="4433743"/>
              <a:ext cx="0" cy="1549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Овал 41"/>
          <p:cNvSpPr/>
          <p:nvPr/>
        </p:nvSpPr>
        <p:spPr>
          <a:xfrm>
            <a:off x="1848355" y="5087565"/>
            <a:ext cx="97016" cy="97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205651" y="3996723"/>
            <a:ext cx="97016" cy="97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Box 105"/>
          <p:cNvSpPr txBox="1"/>
          <p:nvPr/>
        </p:nvSpPr>
        <p:spPr>
          <a:xfrm>
            <a:off x="1914808" y="31308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  <a:endParaRPr lang="ru-RU" b="1" dirty="0"/>
          </a:p>
        </p:txBody>
      </p:sp>
      <p:sp>
        <p:nvSpPr>
          <p:cNvPr id="41" name="Овал 40"/>
          <p:cNvSpPr/>
          <p:nvPr/>
        </p:nvSpPr>
        <p:spPr>
          <a:xfrm>
            <a:off x="1847563" y="3270336"/>
            <a:ext cx="97016" cy="97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 flipV="1">
            <a:off x="1016318" y="2586038"/>
            <a:ext cx="1248251" cy="24965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 rot="17774910">
                <a:off x="511049" y="3455313"/>
                <a:ext cx="17668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774910">
                <a:off x="511049" y="3455313"/>
                <a:ext cx="176682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4640" y="1988840"/>
                <a:ext cx="35697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40" y="1988840"/>
                <a:ext cx="356976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369612" y="1988840"/>
                <a:ext cx="35697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612" y="1988840"/>
                <a:ext cx="356976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Овал 121"/>
          <p:cNvSpPr/>
          <p:nvPr/>
        </p:nvSpPr>
        <p:spPr>
          <a:xfrm>
            <a:off x="1485396" y="3997119"/>
            <a:ext cx="97016" cy="97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TextBox 111"/>
          <p:cNvSpPr txBox="1"/>
          <p:nvPr/>
        </p:nvSpPr>
        <p:spPr>
          <a:xfrm>
            <a:off x="1460779" y="494911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-2</a:t>
            </a:r>
            <a:endParaRPr lang="ru-RU" b="1" dirty="0"/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 flipV="1">
            <a:off x="1736642" y="3279951"/>
            <a:ext cx="760434" cy="23632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4" name="Таблица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732618"/>
              </p:ext>
            </p:extLst>
          </p:nvPr>
        </p:nvGraphicFramePr>
        <p:xfrm>
          <a:off x="5137122" y="2579712"/>
          <a:ext cx="36020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0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0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02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02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602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602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115" name="Прямая соединительная линия 114"/>
          <p:cNvCxnSpPr/>
          <p:nvPr/>
        </p:nvCxnSpPr>
        <p:spPr>
          <a:xfrm>
            <a:off x="6938658" y="3683794"/>
            <a:ext cx="0" cy="721691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H="1">
            <a:off x="6579684" y="3673596"/>
            <a:ext cx="353566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6215679" y="4043246"/>
            <a:ext cx="36004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6218764" y="4040185"/>
            <a:ext cx="0" cy="35725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Группа 127"/>
          <p:cNvGrpSpPr/>
          <p:nvPr/>
        </p:nvGrpSpPr>
        <p:grpSpPr>
          <a:xfrm>
            <a:off x="5137122" y="2516792"/>
            <a:ext cx="3625274" cy="3686667"/>
            <a:chOff x="467544" y="2636912"/>
            <a:chExt cx="3625274" cy="3686667"/>
          </a:xfrm>
        </p:grpSpPr>
        <p:cxnSp>
          <p:nvCxnSpPr>
            <p:cNvPr id="129" name="Прямая соединительная линия 128"/>
            <p:cNvCxnSpPr/>
            <p:nvPr/>
          </p:nvCxnSpPr>
          <p:spPr>
            <a:xfrm>
              <a:off x="1907704" y="2692400"/>
              <a:ext cx="0" cy="3631179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>
              <a:off x="467544" y="4516249"/>
              <a:ext cx="3602806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1590854" y="450798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0</a:t>
              </a:r>
              <a:endParaRPr lang="ru-RU" b="1" dirty="0"/>
            </a:p>
          </p:txBody>
        </p:sp>
        <p:cxnSp>
          <p:nvCxnSpPr>
            <p:cNvPr id="136" name="Прямая соединительная линия 135"/>
            <p:cNvCxnSpPr/>
            <p:nvPr/>
          </p:nvCxnSpPr>
          <p:spPr>
            <a:xfrm>
              <a:off x="2268947" y="4445797"/>
              <a:ext cx="0" cy="1549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>
              <a:off x="1835696" y="4163366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1590854" y="39787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1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112494" y="455572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1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576542" y="263691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y</a:t>
              </a:r>
              <a:endParaRPr lang="ru-RU" b="1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779912" y="452422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ru-RU" b="1" dirty="0"/>
            </a:p>
          </p:txBody>
        </p:sp>
      </p:grpSp>
      <p:cxnSp>
        <p:nvCxnSpPr>
          <p:cNvPr id="142" name="Прямая соединительная линия 141"/>
          <p:cNvCxnSpPr/>
          <p:nvPr/>
        </p:nvCxnSpPr>
        <p:spPr>
          <a:xfrm flipV="1">
            <a:off x="6110288" y="2862263"/>
            <a:ext cx="1233487" cy="250031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 rot="17687024">
                <a:off x="6570823" y="3242898"/>
                <a:ext cx="1766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687024">
                <a:off x="6570823" y="3242898"/>
                <a:ext cx="176683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4" name="Группа 143"/>
          <p:cNvGrpSpPr/>
          <p:nvPr/>
        </p:nvGrpSpPr>
        <p:grpSpPr>
          <a:xfrm>
            <a:off x="5976840" y="4313623"/>
            <a:ext cx="389850" cy="449784"/>
            <a:chOff x="1307262" y="4433743"/>
            <a:chExt cx="389850" cy="449784"/>
          </a:xfrm>
        </p:grpSpPr>
        <p:sp>
          <p:nvSpPr>
            <p:cNvPr id="145" name="TextBox 144"/>
            <p:cNvSpPr txBox="1"/>
            <p:nvPr/>
          </p:nvSpPr>
          <p:spPr>
            <a:xfrm>
              <a:off x="1307262" y="4514195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</a:t>
              </a:r>
              <a:r>
                <a:rPr lang="ru-RU" b="1" dirty="0" smtClean="0"/>
                <a:t>1</a:t>
              </a:r>
              <a:endParaRPr lang="ru-RU" b="1" dirty="0"/>
            </a:p>
          </p:txBody>
        </p:sp>
        <p:cxnSp>
          <p:nvCxnSpPr>
            <p:cNvPr id="146" name="Прямая соединительная линия 145"/>
            <p:cNvCxnSpPr/>
            <p:nvPr/>
          </p:nvCxnSpPr>
          <p:spPr>
            <a:xfrm>
              <a:off x="1549143" y="4433743"/>
              <a:ext cx="0" cy="1549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Овал 146"/>
          <p:cNvSpPr/>
          <p:nvPr/>
        </p:nvSpPr>
        <p:spPr>
          <a:xfrm>
            <a:off x="6533561" y="4348437"/>
            <a:ext cx="97016" cy="97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Овал 147"/>
          <p:cNvSpPr/>
          <p:nvPr/>
        </p:nvSpPr>
        <p:spPr>
          <a:xfrm>
            <a:off x="6890857" y="3631316"/>
            <a:ext cx="97016" cy="97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TextBox 148"/>
          <p:cNvSpPr txBox="1"/>
          <p:nvPr/>
        </p:nvSpPr>
        <p:spPr>
          <a:xfrm>
            <a:off x="6600014" y="31308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  <a:endParaRPr lang="ru-RU" b="1" dirty="0"/>
          </a:p>
        </p:txBody>
      </p:sp>
      <p:sp>
        <p:nvSpPr>
          <p:cNvPr id="150" name="Овал 149"/>
          <p:cNvSpPr/>
          <p:nvPr/>
        </p:nvSpPr>
        <p:spPr>
          <a:xfrm>
            <a:off x="6532769" y="3270336"/>
            <a:ext cx="97016" cy="97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1" name="Прямая соединительная линия 150"/>
          <p:cNvCxnSpPr/>
          <p:nvPr/>
        </p:nvCxnSpPr>
        <p:spPr>
          <a:xfrm flipV="1">
            <a:off x="5703094" y="2576513"/>
            <a:ext cx="1235869" cy="25026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/>
              <p:cNvSpPr txBox="1"/>
              <p:nvPr/>
            </p:nvSpPr>
            <p:spPr>
              <a:xfrm rot="17774910">
                <a:off x="5196255" y="3455313"/>
                <a:ext cx="17668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2" name="TextBox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774910">
                <a:off x="5196255" y="3455313"/>
                <a:ext cx="1766829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Овал 152"/>
          <p:cNvSpPr/>
          <p:nvPr/>
        </p:nvSpPr>
        <p:spPr>
          <a:xfrm>
            <a:off x="6170602" y="3997119"/>
            <a:ext cx="97016" cy="97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6" name="Прямая соединительная линия 155"/>
          <p:cNvCxnSpPr/>
          <p:nvPr/>
        </p:nvCxnSpPr>
        <p:spPr>
          <a:xfrm flipV="1">
            <a:off x="6111162" y="2864846"/>
            <a:ext cx="1233487" cy="2500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Группа 102"/>
          <p:cNvGrpSpPr/>
          <p:nvPr/>
        </p:nvGrpSpPr>
        <p:grpSpPr>
          <a:xfrm>
            <a:off x="6507676" y="3488308"/>
            <a:ext cx="397155" cy="369332"/>
            <a:chOff x="6507676" y="3488308"/>
            <a:chExt cx="397155" cy="369332"/>
          </a:xfrm>
        </p:grpSpPr>
        <p:sp>
          <p:nvSpPr>
            <p:cNvPr id="157" name="TextBox 156"/>
            <p:cNvSpPr txBox="1"/>
            <p:nvPr/>
          </p:nvSpPr>
          <p:spPr>
            <a:xfrm>
              <a:off x="6591925" y="348830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  <a:endParaRPr lang="ru-RU" b="1" dirty="0"/>
            </a:p>
          </p:txBody>
        </p:sp>
        <p:cxnSp>
          <p:nvCxnSpPr>
            <p:cNvPr id="158" name="Прямая соединительная линия 157"/>
            <p:cNvCxnSpPr/>
            <p:nvPr/>
          </p:nvCxnSpPr>
          <p:spPr>
            <a:xfrm>
              <a:off x="6507676" y="3674945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Прямоугольник 104"/>
          <p:cNvSpPr/>
          <p:nvPr/>
        </p:nvSpPr>
        <p:spPr>
          <a:xfrm>
            <a:off x="21353" y="2124075"/>
            <a:ext cx="9122647" cy="430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4537836" y="6138795"/>
            <a:ext cx="1663552" cy="360040"/>
            <a:chOff x="2260376" y="1988840"/>
            <a:chExt cx="1663552" cy="36004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260376" y="1988840"/>
              <a:ext cx="166355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5400000">
              <a:off x="2999233" y="1459824"/>
              <a:ext cx="233601" cy="1427601"/>
            </a:xfrm>
            <a:prstGeom prst="triangle">
              <a:avLst/>
            </a:prstGeom>
            <a:solidFill>
              <a:srgbClr val="BAE18F"/>
            </a:solidFill>
            <a:ln w="9525">
              <a:solidFill>
                <a:srgbClr val="3F6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 rot="10800000">
            <a:off x="2875797" y="6138795"/>
            <a:ext cx="1663552" cy="360040"/>
            <a:chOff x="2260376" y="1988840"/>
            <a:chExt cx="1663552" cy="36004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260376" y="1988840"/>
              <a:ext cx="166355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5400000">
              <a:off x="2999233" y="1459824"/>
              <a:ext cx="233601" cy="1427601"/>
            </a:xfrm>
            <a:prstGeom prst="triangle">
              <a:avLst/>
            </a:prstGeom>
            <a:solidFill>
              <a:srgbClr val="BAE18F"/>
            </a:solidFill>
            <a:ln w="9525">
              <a:solidFill>
                <a:srgbClr val="3F6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669312" y="6074755"/>
            <a:ext cx="1800200" cy="4785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72646" y="6079519"/>
            <a:ext cx="1800200" cy="4785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33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3.61111E-6 -0.20926 " pathEditMode="relative" rAng="0" ptsTypes="AA">
                                      <p:cBhvr>
                                        <p:cTn id="14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20926 L -3.61111E-6 0.00023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63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022E-16 L -3.88889E-6 -0.15926 " pathEditMode="relative" rAng="0" ptsTypes="AA">
                                      <p:cBhvr>
                                        <p:cTn id="20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15926 L -3.88889E-6 -0.00092 " pathEditMode="relative" rAng="0" ptsTypes="AA">
                                      <p:cBhvr>
                                        <p:cTn id="21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17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0" grpId="0"/>
      <p:bldP spid="90" grpId="1"/>
      <p:bldP spid="90" grpId="2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106" grpId="0"/>
      <p:bldP spid="106" grpId="1"/>
      <p:bldP spid="106" grpId="2"/>
      <p:bldP spid="41" grpId="0" animBg="1"/>
      <p:bldP spid="41" grpId="1" animBg="1"/>
      <p:bldP spid="41" grpId="2" animBg="1"/>
      <p:bldP spid="132" grpId="0"/>
      <p:bldP spid="132" grpId="1"/>
      <p:bldP spid="132" grpId="2"/>
      <p:bldP spid="122" grpId="0" animBg="1"/>
      <p:bldP spid="122" grpId="1" animBg="1"/>
      <p:bldP spid="122" grpId="2" animBg="1"/>
      <p:bldP spid="112" grpId="0"/>
      <p:bldP spid="112" grpId="1"/>
      <p:bldP spid="112" grpId="2"/>
      <p:bldP spid="143" grpId="0"/>
      <p:bldP spid="143" grpId="1"/>
      <p:bldP spid="143" grpId="2"/>
      <p:bldP spid="147" grpId="0" animBg="1"/>
      <p:bldP spid="147" grpId="1" animBg="1"/>
      <p:bldP spid="147" grpId="2" animBg="1"/>
      <p:bldP spid="148" grpId="0" animBg="1"/>
      <p:bldP spid="148" grpId="1" animBg="1"/>
      <p:bldP spid="148" grpId="2" animBg="1"/>
      <p:bldP spid="149" grpId="0"/>
      <p:bldP spid="149" grpId="1"/>
      <p:bldP spid="149" grpId="2"/>
      <p:bldP spid="150" grpId="0" animBg="1"/>
      <p:bldP spid="150" grpId="1" animBg="1"/>
      <p:bldP spid="150" grpId="2" animBg="1"/>
      <p:bldP spid="152" grpId="0"/>
      <p:bldP spid="152" grpId="1"/>
      <p:bldP spid="152" grpId="2"/>
      <p:bldP spid="153" grpId="0" animBg="1"/>
      <p:bldP spid="153" grpId="1" animBg="1"/>
      <p:bldP spid="153" grpId="2" animBg="1"/>
      <p:bldP spid="105" grpId="0" animBg="1"/>
      <p:bldP spid="25" grpId="0" animBg="1"/>
      <p:bldP spid="25" grpId="1" animBg="1"/>
      <p:bldP spid="25" grpId="2" animBg="1"/>
      <p:bldP spid="24" grpId="0" animBg="1"/>
      <p:bldP spid="24" grpId="1" animBg="1"/>
      <p:bldP spid="24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883884"/>
              </p:ext>
            </p:extLst>
          </p:nvPr>
        </p:nvGraphicFramePr>
        <p:xfrm>
          <a:off x="2741320" y="2215208"/>
          <a:ext cx="36020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0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0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02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02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602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602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353" y="386661"/>
                <a:ext cx="912264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arenR" startAt="10"/>
                </a:pPr>
                <a:r>
                  <a:rPr lang="ru-RU" sz="2800" dirty="0"/>
                  <a:t> </a:t>
                </a:r>
                <a:r>
                  <a:rPr lang="ru-RU" sz="2800" dirty="0" smtClean="0"/>
                  <a:t>Как будет расположен график функции </a:t>
                </a:r>
              </a:p>
              <a:p>
                <a:r>
                  <a:rPr lang="ru-RU" sz="2800" dirty="0"/>
                  <a:t> </a:t>
                </a:r>
                <a:r>
                  <a:rPr lang="ru-RU" sz="2800" dirty="0" smtClean="0"/>
                  <a:t>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𝒚</m:t>
                    </m:r>
                    <m:r>
                      <a:rPr lang="ru-RU" sz="2800" b="1" i="1" dirty="0" smtClean="0">
                        <a:latin typeface="Cambria Math"/>
                      </a:rPr>
                      <m:t>=</m:t>
                    </m:r>
                    <m:r>
                      <a:rPr lang="ru-RU" sz="28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r>
                      <a:rPr lang="en-US" sz="2800" b="1" i="1" dirty="0" err="1" smtClean="0">
                        <a:latin typeface="Cambria Math"/>
                      </a:rPr>
                      <m:t>𝒙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ru-RU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800" dirty="0" smtClean="0"/>
                  <a:t>относительно графика функции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𝒚</m:t>
                    </m:r>
                    <m:r>
                      <a:rPr lang="en-US" sz="2800" b="1" i="1" dirty="0" smtClean="0">
                        <a:latin typeface="Cambria Math"/>
                      </a:rPr>
                      <m:t> = 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r>
                      <a:rPr lang="en-US" sz="2800" b="1" i="1" dirty="0" smtClean="0">
                        <a:latin typeface="Cambria Math"/>
                      </a:rPr>
                      <m:t>𝒙</m:t>
                    </m:r>
                  </m:oMath>
                </a14:m>
                <a:r>
                  <a:rPr lang="ru-RU" sz="2800" dirty="0" smtClean="0"/>
                  <a:t>,   </a:t>
                </a:r>
              </a:p>
              <a:p>
                <a:r>
                  <a:rPr lang="ru-RU" sz="2800" dirty="0"/>
                  <a:t> </a:t>
                </a:r>
                <a:r>
                  <a:rPr lang="ru-RU" sz="2800" dirty="0" smtClean="0"/>
                  <a:t>     если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&gt; </m:t>
                    </m:r>
                    <m:r>
                      <a:rPr lang="en-US" sz="2800" b="1" i="1" dirty="0" smtClean="0">
                        <a:latin typeface="Cambria Math"/>
                      </a:rPr>
                      <m:t>𝟎</m:t>
                    </m:r>
                  </m:oMath>
                </a14:m>
                <a:r>
                  <a:rPr lang="ru-RU" sz="2800" dirty="0" smtClean="0"/>
                  <a:t>? если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2800" b="1" i="1" dirty="0" smtClean="0">
                        <a:latin typeface="Cambria Math"/>
                      </a:rPr>
                      <m:t> &lt; </m:t>
                    </m:r>
                    <m:r>
                      <a:rPr lang="ru-RU" sz="2800" b="1" i="1" dirty="0" smtClean="0">
                        <a:latin typeface="Cambria Math"/>
                      </a:rPr>
                      <m:t>𝟎</m:t>
                    </m:r>
                  </m:oMath>
                </a14:m>
                <a:r>
                  <a:rPr lang="ru-RU" sz="2800" dirty="0" smtClean="0"/>
                  <a:t>?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3" y="386661"/>
                <a:ext cx="9122648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203" t="-4386" r="-2139" b="-10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/>
          <p:nvPr/>
        </p:nvCxnSpPr>
        <p:spPr>
          <a:xfrm>
            <a:off x="4542856" y="2587625"/>
            <a:ext cx="0" cy="1453356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4183882" y="2581881"/>
            <a:ext cx="353566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2741320" y="2152288"/>
            <a:ext cx="3625274" cy="3686667"/>
            <a:chOff x="467544" y="2636912"/>
            <a:chExt cx="3625274" cy="3686667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1907704" y="2692400"/>
              <a:ext cx="0" cy="3631179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67544" y="4516249"/>
              <a:ext cx="3602806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590854" y="450798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0</a:t>
              </a:r>
              <a:endParaRPr lang="ru-RU" b="1" dirty="0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268947" y="4445797"/>
              <a:ext cx="0" cy="1549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835696" y="4163366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590854" y="39787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12494" y="455572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76542" y="263691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y</a:t>
              </a:r>
              <a:endParaRPr lang="ru-RU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79912" y="452422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ru-RU" b="1" dirty="0"/>
            </a:p>
          </p:txBody>
        </p:sp>
      </p:grpSp>
      <p:cxnSp>
        <p:nvCxnSpPr>
          <p:cNvPr id="49" name="Прямая соединительная линия 48"/>
          <p:cNvCxnSpPr/>
          <p:nvPr/>
        </p:nvCxnSpPr>
        <p:spPr>
          <a:xfrm flipV="1">
            <a:off x="3980504" y="2314577"/>
            <a:ext cx="626421" cy="25545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411760" y="3615407"/>
                <a:ext cx="17732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615407"/>
                <a:ext cx="1773242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 rot="17000887">
                <a:off x="4138510" y="2751501"/>
                <a:ext cx="12164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000887">
                <a:off x="4138510" y="2751501"/>
                <a:ext cx="121642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Овал 41"/>
          <p:cNvSpPr/>
          <p:nvPr/>
        </p:nvSpPr>
        <p:spPr>
          <a:xfrm>
            <a:off x="4137759" y="3986805"/>
            <a:ext cx="97016" cy="97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495055" y="2533373"/>
            <a:ext cx="97016" cy="97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Box 105"/>
          <p:cNvSpPr txBox="1"/>
          <p:nvPr/>
        </p:nvSpPr>
        <p:spPr>
          <a:xfrm>
            <a:off x="3851432" y="23832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4</a:t>
            </a:r>
          </a:p>
        </p:txBody>
      </p:sp>
      <p:grpSp>
        <p:nvGrpSpPr>
          <p:cNvPr id="118" name="Группа 117"/>
          <p:cNvGrpSpPr/>
          <p:nvPr/>
        </p:nvGrpSpPr>
        <p:grpSpPr>
          <a:xfrm>
            <a:off x="3827724" y="2934071"/>
            <a:ext cx="626421" cy="2554583"/>
            <a:chOff x="3818198" y="1855294"/>
            <a:chExt cx="626421" cy="2554583"/>
          </a:xfrm>
        </p:grpSpPr>
        <p:sp>
          <p:nvSpPr>
            <p:cNvPr id="41" name="Овал 40"/>
            <p:cNvSpPr/>
            <p:nvPr/>
          </p:nvSpPr>
          <p:spPr>
            <a:xfrm>
              <a:off x="4131409" y="2900320"/>
              <a:ext cx="97016" cy="97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7" name="Прямая соединительная линия 116"/>
            <p:cNvCxnSpPr/>
            <p:nvPr/>
          </p:nvCxnSpPr>
          <p:spPr>
            <a:xfrm flipV="1">
              <a:off x="3818198" y="1855294"/>
              <a:ext cx="626421" cy="25545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Группа 129"/>
          <p:cNvGrpSpPr/>
          <p:nvPr/>
        </p:nvGrpSpPr>
        <p:grpSpPr>
          <a:xfrm>
            <a:off x="2454176" y="2219153"/>
            <a:ext cx="1588997" cy="1816160"/>
            <a:chOff x="2454176" y="2219153"/>
            <a:chExt cx="1588997" cy="1816160"/>
          </a:xfrm>
        </p:grpSpPr>
        <p:sp>
          <p:nvSpPr>
            <p:cNvPr id="120" name="Левая фигурная скобка 119"/>
            <p:cNvSpPr/>
            <p:nvPr/>
          </p:nvSpPr>
          <p:spPr>
            <a:xfrm>
              <a:off x="3712134" y="2219153"/>
              <a:ext cx="331039" cy="1816160"/>
            </a:xfrm>
            <a:prstGeom prst="leftBrace">
              <a:avLst>
                <a:gd name="adj1" fmla="val 63002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2454176" y="2831728"/>
                  <a:ext cx="133440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ru-RU" sz="3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4176" y="2831728"/>
                  <a:ext cx="1334404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4" name="Группа 123"/>
          <p:cNvGrpSpPr/>
          <p:nvPr/>
        </p:nvGrpSpPr>
        <p:grpSpPr>
          <a:xfrm>
            <a:off x="3684124" y="3647405"/>
            <a:ext cx="599844" cy="646331"/>
            <a:chOff x="2750024" y="3453213"/>
            <a:chExt cx="599844" cy="646331"/>
          </a:xfrm>
        </p:grpSpPr>
        <p:sp>
          <p:nvSpPr>
            <p:cNvPr id="122" name="Овал 121"/>
            <p:cNvSpPr/>
            <p:nvPr/>
          </p:nvSpPr>
          <p:spPr>
            <a:xfrm>
              <a:off x="3203848" y="3789040"/>
              <a:ext cx="97016" cy="97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2750024" y="3453213"/>
                  <a:ext cx="59984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ru-RU" sz="3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0024" y="3453213"/>
                  <a:ext cx="599844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Группа 130"/>
          <p:cNvGrpSpPr/>
          <p:nvPr/>
        </p:nvGrpSpPr>
        <p:grpSpPr>
          <a:xfrm>
            <a:off x="4346294" y="4035313"/>
            <a:ext cx="1687286" cy="1816160"/>
            <a:chOff x="4346294" y="4035313"/>
            <a:chExt cx="1687286" cy="1816160"/>
          </a:xfrm>
        </p:grpSpPr>
        <p:sp>
          <p:nvSpPr>
            <p:cNvPr id="126" name="Левая фигурная скобка 125"/>
            <p:cNvSpPr/>
            <p:nvPr/>
          </p:nvSpPr>
          <p:spPr>
            <a:xfrm flipH="1">
              <a:off x="4346294" y="4035313"/>
              <a:ext cx="297522" cy="1816160"/>
            </a:xfrm>
            <a:prstGeom prst="leftBrace">
              <a:avLst>
                <a:gd name="adj1" fmla="val 63002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4699176" y="4631727"/>
                  <a:ext cx="133440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ru-RU" sz="3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9176" y="4631727"/>
                  <a:ext cx="1334404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 rot="17089151">
                <a:off x="2886061" y="4209603"/>
                <a:ext cx="17732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089151">
                <a:off x="2886061" y="4209603"/>
                <a:ext cx="1773242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2396908" y="3909241"/>
                <a:ext cx="17732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908" y="3909241"/>
                <a:ext cx="1773242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Группа 49"/>
          <p:cNvGrpSpPr/>
          <p:nvPr/>
        </p:nvGrpSpPr>
        <p:grpSpPr>
          <a:xfrm>
            <a:off x="6515900" y="5148350"/>
            <a:ext cx="1541046" cy="369332"/>
            <a:chOff x="6516216" y="5148350"/>
            <a:chExt cx="1541046" cy="369332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6516216" y="5216502"/>
              <a:ext cx="232634" cy="232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60817" y="5148350"/>
              <a:ext cx="1296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Подсказка</a:t>
              </a:r>
              <a:endParaRPr lang="ru-RU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491288" y="5122069"/>
            <a:ext cx="1964608" cy="395613"/>
            <a:chOff x="6491288" y="5122069"/>
            <a:chExt cx="1964608" cy="395613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6516216" y="5216502"/>
              <a:ext cx="232634" cy="232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60817" y="5148350"/>
              <a:ext cx="16950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Без подсказки</a:t>
              </a:r>
              <a:endParaRPr lang="ru-RU" dirty="0"/>
            </a:p>
          </p:txBody>
        </p:sp>
        <p:cxnSp>
          <p:nvCxnSpPr>
            <p:cNvPr id="15" name="Прямая соединительная линия 14"/>
            <p:cNvCxnSpPr>
              <a:endCxn id="2" idx="2"/>
            </p:cNvCxnSpPr>
            <p:nvPr/>
          </p:nvCxnSpPr>
          <p:spPr>
            <a:xfrm flipH="1">
              <a:off x="6632533" y="5122069"/>
              <a:ext cx="170698" cy="3270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>
              <a:endCxn id="2" idx="2"/>
            </p:cNvCxnSpPr>
            <p:nvPr/>
          </p:nvCxnSpPr>
          <p:spPr>
            <a:xfrm>
              <a:off x="6491288" y="5176838"/>
              <a:ext cx="141245" cy="2722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Прямоугольник 104"/>
          <p:cNvSpPr/>
          <p:nvPr/>
        </p:nvSpPr>
        <p:spPr>
          <a:xfrm>
            <a:off x="21353" y="1772816"/>
            <a:ext cx="9122647" cy="4658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4571258" y="6138795"/>
            <a:ext cx="1663552" cy="360040"/>
            <a:chOff x="2260376" y="1988840"/>
            <a:chExt cx="1663552" cy="36004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260376" y="1988840"/>
              <a:ext cx="166355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5400000">
              <a:off x="2999233" y="1459824"/>
              <a:ext cx="233601" cy="1427601"/>
            </a:xfrm>
            <a:prstGeom prst="triangle">
              <a:avLst/>
            </a:prstGeom>
            <a:solidFill>
              <a:srgbClr val="BAE18F"/>
            </a:solidFill>
            <a:ln w="9525">
              <a:solidFill>
                <a:srgbClr val="3F6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 rot="10800000">
            <a:off x="2909219" y="6138795"/>
            <a:ext cx="1663552" cy="360040"/>
            <a:chOff x="2260376" y="1988840"/>
            <a:chExt cx="1663552" cy="36004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260376" y="1988840"/>
              <a:ext cx="1663552" cy="360040"/>
            </a:xfrm>
            <a:prstGeom prst="rect">
              <a:avLst/>
            </a:prstGeom>
            <a:solidFill>
              <a:srgbClr val="00B05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5400000">
              <a:off x="2999233" y="1459824"/>
              <a:ext cx="233601" cy="1427601"/>
            </a:xfrm>
            <a:prstGeom prst="triangle">
              <a:avLst/>
            </a:prstGeom>
            <a:solidFill>
              <a:srgbClr val="BAE18F"/>
            </a:solidFill>
            <a:ln w="9525">
              <a:solidFill>
                <a:srgbClr val="3F6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4506068" y="6079519"/>
            <a:ext cx="1800200" cy="4785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702734" y="6074755"/>
            <a:ext cx="1800200" cy="4785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75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25 L -2.5E-6 0.26806 " pathEditMode="relative" rAng="0" ptsTypes="AA">
                                      <p:cBhvr>
                                        <p:cTn id="36" dur="4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90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26806 L -2.5E-6 -0.0020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51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7 L 2.22222E-6 -0.2347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1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4" presetClass="pat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77778E-7 1.85185E-6 L -2.77778E-7 -0.2106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23611 L 2.22222E-6 0.13611 " pathEditMode="relative" rAng="0" ptsTypes="AA">
                                      <p:cBhvr>
                                        <p:cTn id="69" dur="4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61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21042 L -2.77778E-7 1.85185E-6 " pathEditMode="relative" rAng="0" ptsTypes="AA">
                                      <p:cBhvr>
                                        <p:cTn id="71" dur="2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0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22222E-6 -3.7037E-6 L 2.22222E-6 0.1479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3612 L 2.22222E-6 -0.0006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5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4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4791 L 2.22222E-6 -0.0020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89" grpId="0"/>
      <p:bldP spid="89" grpId="1"/>
      <p:bldP spid="89" grpId="2"/>
      <p:bldP spid="89" grpId="3"/>
      <p:bldP spid="132" grpId="0"/>
      <p:bldP spid="133" grpId="0"/>
      <p:bldP spid="133" grpId="1"/>
      <p:bldP spid="133" grpId="2"/>
      <p:bldP spid="133" grpId="3"/>
      <p:bldP spid="133" grpId="4"/>
      <p:bldP spid="105" grpId="0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53" y="386661"/>
            <a:ext cx="912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11"/>
            </a:pPr>
            <a:r>
              <a:rPr lang="ru-RU" sz="2800" dirty="0" smtClean="0"/>
              <a:t> Сформулируйте теорему о взаимном расположении графиков линейных функций.</a:t>
            </a:r>
            <a:endParaRPr lang="ru-RU" sz="2800" dirty="0"/>
          </a:p>
        </p:txBody>
      </p:sp>
      <p:sp>
        <p:nvSpPr>
          <p:cNvPr id="19" name="Прямоугольник 18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8867" y="1533112"/>
            <a:ext cx="9115133" cy="2904000"/>
            <a:chOff x="28867" y="1533112"/>
            <a:chExt cx="9115133" cy="2904000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28867" y="1638314"/>
              <a:ext cx="1838642" cy="2695172"/>
              <a:chOff x="215013" y="809468"/>
              <a:chExt cx="1838642" cy="2695172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215013" y="2060453"/>
                <a:ext cx="1807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FF0000"/>
                    </a:solidFill>
                  </a:rPr>
                  <a:t>Теорема </a:t>
                </a:r>
                <a:r>
                  <a:rPr lang="ru-RU" sz="2400" b="1" dirty="0">
                    <a:solidFill>
                      <a:srgbClr val="FF0000"/>
                    </a:solidFill>
                  </a:rPr>
                  <a:t>5</a:t>
                </a:r>
                <a:r>
                  <a:rPr lang="ru-RU" sz="2400" b="1" dirty="0" smtClean="0">
                    <a:solidFill>
                      <a:srgbClr val="FF0000"/>
                    </a:solidFill>
                  </a:rPr>
                  <a:t>.</a:t>
                </a:r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2053655" y="809468"/>
                <a:ext cx="0" cy="269517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979712" y="1533112"/>
                  <a:ext cx="7164288" cy="2904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b="1" i="1" dirty="0" smtClean="0"/>
                    <a:t>Пусть даны две линейные функции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=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800" b="1" i="1" baseline="-2500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sz="2800" b="1" i="1" dirty="0" smtClean="0">
                      <a:solidFill>
                        <a:srgbClr val="0070C0"/>
                      </a:solidFill>
                    </a:rPr>
                    <a:t> </a:t>
                  </a:r>
                  <a:r>
                    <a:rPr lang="ru-RU" sz="2400" b="1" i="1" dirty="0" smtClean="0"/>
                    <a:t>и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=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800" b="1" i="1" baseline="-2500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a14:m>
                  <a:r>
                    <a:rPr lang="ru-RU" sz="2400" b="1" i="1" dirty="0" smtClean="0"/>
                    <a:t>. </a:t>
                  </a:r>
                </a:p>
                <a:p>
                  <a:r>
                    <a:rPr lang="ru-RU" sz="2400" b="1" i="1" dirty="0" smtClean="0"/>
                    <a:t>Прямые, служащие графиками  заданных линейных функций:</a:t>
                  </a:r>
                </a:p>
                <a:p>
                  <a:pPr marL="457200" indent="-457200">
                    <a:buAutoNum type="arabicParenR"/>
                  </a:pPr>
                  <a:r>
                    <a:rPr lang="ru-RU" sz="2400" b="1" i="1" dirty="0" smtClean="0"/>
                    <a:t>параллельны, если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 dirty="0" smtClean="0">
                          <a:latin typeface="Cambria Math"/>
                        </a:rPr>
                        <m:t> =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dirty="0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400" b="1" i="1" dirty="0" smtClean="0"/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800" b="1" i="1" baseline="-2500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800" b="1" i="1" baseline="-25000" dirty="0" smtClean="0">
                          <a:latin typeface="Cambria Math"/>
                        </a:rPr>
                        <m:t>𝟐</m:t>
                      </m:r>
                    </m:oMath>
                  </a14:m>
                  <a:r>
                    <a:rPr lang="en-US" sz="2400" b="1" i="1" dirty="0" smtClean="0"/>
                    <a:t>;</a:t>
                  </a:r>
                </a:p>
                <a:p>
                  <a:pPr marL="457200" lvl="0" indent="-457200">
                    <a:buFontTx/>
                    <a:buAutoNum type="arabicParenR"/>
                  </a:pPr>
                  <a:r>
                    <a:rPr lang="ru-RU" sz="2400" b="1" i="1" dirty="0" smtClean="0"/>
                    <a:t>совпадают, если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800" b="1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 =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800" b="1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400" b="1" i="1" dirty="0">
                      <a:solidFill>
                        <a:srgbClr val="292934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800" b="1" i="1" baseline="-25000" dirty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ru-RU" sz="2800" b="1" i="1" dirty="0" smtClean="0">
                          <a:solidFill>
                            <a:srgbClr val="292934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2800" b="1" i="1" baseline="-25000" dirty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a14:m>
                  <a:r>
                    <a:rPr lang="en-US" sz="2400" b="1" i="1" dirty="0" smtClean="0">
                      <a:solidFill>
                        <a:srgbClr val="292934"/>
                      </a:solidFill>
                    </a:rPr>
                    <a:t>;</a:t>
                  </a:r>
                  <a:endParaRPr lang="ru-RU" sz="2400" b="1" i="1" dirty="0" smtClean="0">
                    <a:solidFill>
                      <a:srgbClr val="292934"/>
                    </a:solidFill>
                  </a:endParaRPr>
                </a:p>
                <a:p>
                  <a:pPr marL="457200" lvl="0" indent="-457200">
                    <a:buFontTx/>
                    <a:buAutoNum type="arabicParenR"/>
                  </a:pPr>
                  <a:r>
                    <a:rPr lang="ru-RU" sz="2400" b="1" i="1" dirty="0" smtClean="0">
                      <a:solidFill>
                        <a:srgbClr val="292934"/>
                      </a:solidFill>
                    </a:rPr>
                    <a:t>пересекаются, если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800" b="1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dirty="0" smtClean="0">
                          <a:solidFill>
                            <a:srgbClr val="292934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28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800" b="1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800" b="1" i="1" dirty="0" smtClean="0">
                          <a:solidFill>
                            <a:srgbClr val="292934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endParaRPr lang="ru-RU" sz="2400" b="1" i="1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12" y="1533112"/>
                  <a:ext cx="7164288" cy="2904000"/>
                </a:xfrm>
                <a:prstGeom prst="rect">
                  <a:avLst/>
                </a:prstGeom>
                <a:blipFill>
                  <a:blip r:embed="rId2"/>
                  <a:stretch>
                    <a:fillRect l="-1362" t="-1468" b="-33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6" name="Прямоугольник 65"/>
          <p:cNvSpPr/>
          <p:nvPr/>
        </p:nvSpPr>
        <p:spPr>
          <a:xfrm>
            <a:off x="21353" y="1340768"/>
            <a:ext cx="9122647" cy="4658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/>
          <p:cNvGrpSpPr/>
          <p:nvPr/>
        </p:nvGrpSpPr>
        <p:grpSpPr>
          <a:xfrm rot="10800000">
            <a:off x="2875797" y="6131005"/>
            <a:ext cx="1663552" cy="360040"/>
            <a:chOff x="2260376" y="1988840"/>
            <a:chExt cx="1663552" cy="360040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2260376" y="1988840"/>
              <a:ext cx="166355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Равнобедренный треугольник 60"/>
            <p:cNvSpPr/>
            <p:nvPr/>
          </p:nvSpPr>
          <p:spPr>
            <a:xfrm rot="5400000">
              <a:off x="2999233" y="1459824"/>
              <a:ext cx="233601" cy="1427601"/>
            </a:xfrm>
            <a:prstGeom prst="triangle">
              <a:avLst/>
            </a:prstGeom>
            <a:solidFill>
              <a:srgbClr val="BAE18F"/>
            </a:solidFill>
            <a:ln w="9525">
              <a:solidFill>
                <a:srgbClr val="3F6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537836" y="6131005"/>
            <a:ext cx="1663552" cy="360040"/>
            <a:chOff x="2260376" y="1988840"/>
            <a:chExt cx="1663552" cy="36004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2260376" y="1988840"/>
              <a:ext cx="166355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 rot="5400000">
              <a:off x="2999233" y="1459824"/>
              <a:ext cx="233601" cy="1427601"/>
            </a:xfrm>
            <a:prstGeom prst="triangle">
              <a:avLst/>
            </a:prstGeom>
            <a:solidFill>
              <a:srgbClr val="BAE18F"/>
            </a:solidFill>
            <a:ln w="9525">
              <a:solidFill>
                <a:srgbClr val="3F6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4530702" y="6071729"/>
            <a:ext cx="1800200" cy="4785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2727368" y="6066965"/>
            <a:ext cx="1800200" cy="4785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99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6" grpId="0" animBg="1"/>
      <p:bldP spid="64" grpId="0" animBg="1"/>
      <p:bldP spid="64" grpId="1" animBg="1"/>
      <p:bldP spid="64" grpId="2" animBg="1"/>
      <p:bldP spid="65" grpId="0" animBg="1"/>
      <p:bldP spid="6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Классная работа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latin typeface="Segoe Print" pitchFamily="2" charset="0"/>
                <a:ea typeface="Cambria Math"/>
              </a:rPr>
              <a:t>§11.</a:t>
            </a:r>
            <a:r>
              <a:rPr lang="ru-RU" sz="3600" dirty="0" smtClean="0">
                <a:latin typeface="Cambria Math"/>
                <a:ea typeface="Cambria Math"/>
              </a:rPr>
              <a:t/>
            </a:r>
            <a:br>
              <a:rPr lang="ru-RU" sz="3600" dirty="0" smtClean="0">
                <a:latin typeface="Cambria Math"/>
                <a:ea typeface="Cambria Math"/>
              </a:rPr>
            </a:br>
            <a:r>
              <a:rPr lang="ru-RU" sz="2800" b="1" dirty="0" smtClean="0"/>
              <a:t>Основные </a:t>
            </a:r>
            <a:r>
              <a:rPr lang="ru-RU" sz="2800" b="1" dirty="0"/>
              <a:t>понятия системы </a:t>
            </a:r>
            <a:r>
              <a:rPr lang="ru-RU" sz="2800" b="1" dirty="0" smtClean="0"/>
              <a:t>двух линейных </a:t>
            </a:r>
            <a:r>
              <a:rPr lang="ru-RU" sz="2800" b="1" dirty="0"/>
              <a:t>уравнений с двумя переменными.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Графический </a:t>
            </a:r>
            <a:r>
              <a:rPr lang="ru-RU" sz="2800" b="1" dirty="0"/>
              <a:t>метод.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2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6023" y="29876"/>
            <a:ext cx="91600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Примеры линейных уравнений с двумя переменными: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098610"/>
                <a:ext cx="9144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3600" b="1" dirty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</a:rPr>
                      <m:t>−     +</m:t>
                    </m:r>
                    <m:r>
                      <a:rPr lang="en-US" sz="3600" b="1" i="1" smtClean="0">
                        <a:latin typeface="Cambria Math"/>
                      </a:rPr>
                      <m:t>𝟏</m:t>
                    </m:r>
                    <m:r>
                      <a:rPr lang="en-US" sz="3600" b="1" i="1" smtClean="0"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latin typeface="Cambria Math"/>
                      </a:rPr>
                      <m:t>𝟎</m:t>
                    </m:r>
                    <m:r>
                      <a:rPr lang="en-US" sz="3600" b="1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3600" b="1" i="1" dirty="0" smtClean="0">
                    <a:latin typeface="Cambria Math"/>
                  </a:rPr>
                  <a:t/>
                </a:r>
                <a:br>
                  <a:rPr lang="en-US" sz="3600" b="1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    +   −</m:t>
                      </m:r>
                      <m:r>
                        <a:rPr lang="en-US" sz="3600" b="1" i="1" smtClean="0">
                          <a:latin typeface="Cambria Math"/>
                        </a:rPr>
                        <m:t>𝟑</m:t>
                      </m:r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𝟎</m:t>
                      </m:r>
                      <m:r>
                        <a:rPr lang="en-US" sz="3600" b="1" i="1" smtClean="0">
                          <a:latin typeface="Cambria Math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    −    +</m:t>
                      </m:r>
                      <m:r>
                        <a:rPr lang="en-US" sz="3600" b="1" i="1" smtClean="0">
                          <a:latin typeface="Cambria Math"/>
                        </a:rPr>
                        <m:t>𝟒</m:t>
                      </m:r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8610"/>
                <a:ext cx="9144000" cy="175432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83171" y="1102596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171" y="1102596"/>
                <a:ext cx="588623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56891" y="1096246"/>
                <a:ext cx="5790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891" y="1096246"/>
                <a:ext cx="579005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81445" y="1094584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445" y="1094584"/>
                <a:ext cx="588623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52297" y="1095193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297" y="1095193"/>
                <a:ext cx="588623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56890" y="1096750"/>
                <a:ext cx="5790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890" y="1096750"/>
                <a:ext cx="579005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52296" y="1093316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296" y="1093316"/>
                <a:ext cx="588623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05523" y="1646257"/>
                <a:ext cx="5790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523" y="1646257"/>
                <a:ext cx="579005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59629" y="1645204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629" y="1645204"/>
                <a:ext cx="588623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62562" y="2196285"/>
                <a:ext cx="5453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𝒔</m:t>
                      </m:r>
                    </m:oMath>
                  </m:oMathPara>
                </a14:m>
                <a:endParaRPr lang="ru-RU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562" y="2196285"/>
                <a:ext cx="545342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01987" y="2191747"/>
                <a:ext cx="5068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987" y="2191747"/>
                <a:ext cx="506870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06186" y="1645467"/>
                <a:ext cx="5790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186" y="1645467"/>
                <a:ext cx="579005" cy="6463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60292" y="1645467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292" y="1645467"/>
                <a:ext cx="588623" cy="64633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62562" y="2195340"/>
                <a:ext cx="5453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𝒔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562" y="2195340"/>
                <a:ext cx="545342" cy="64633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03079" y="2195340"/>
                <a:ext cx="5068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079" y="2195340"/>
                <a:ext cx="506870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28441" y="2218617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41" y="2218617"/>
                <a:ext cx="588623" cy="64633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Равнобедренный треугольник 18"/>
          <p:cNvSpPr/>
          <p:nvPr/>
        </p:nvSpPr>
        <p:spPr>
          <a:xfrm rot="5400000">
            <a:off x="3760603" y="4852316"/>
            <a:ext cx="1622794" cy="1398960"/>
          </a:xfrm>
          <a:prstGeom prst="triangle">
            <a:avLst/>
          </a:prstGeom>
          <a:pattFill prst="pct30">
            <a:fgClr>
              <a:srgbClr val="92D050"/>
            </a:fgClr>
            <a:bgClr>
              <a:schemeClr val="bg1"/>
            </a:bgClr>
          </a:patt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664" y="2732727"/>
                <a:ext cx="916002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 smtClean="0">
                    <a:solidFill>
                      <a:schemeClr val="tx1"/>
                    </a:solidFill>
                    <a:cs typeface="Times New Roman" pitchFamily="18" charset="0"/>
                  </a:rPr>
                  <a:t>(переменные обозначены по-другому:</a:t>
                </a:r>
                <a:endParaRPr lang="en-US" sz="3600" b="0" i="1" dirty="0" smtClean="0">
                  <a:latin typeface="Cambria Math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600" b="1" i="1" dirty="0" smtClean="0">
                    <a:solidFill>
                      <a:srgbClr val="FF0000"/>
                    </a:solidFill>
                    <a:latin typeface="+mj-lt"/>
                    <a:cs typeface="Times New Roman" pitchFamily="18" charset="0"/>
                  </a:rPr>
                  <a:t>s</a:t>
                </a:r>
                <a:r>
                  <a:rPr lang="ru-RU" sz="3600" i="0" dirty="0" smtClean="0">
                    <a:solidFill>
                      <a:srgbClr val="FF0000"/>
                    </a:solidFill>
                    <a:latin typeface="+mj-lt"/>
                    <a:cs typeface="Times New Roman" pitchFamily="18" charset="0"/>
                  </a:rPr>
                  <a:t>,</a:t>
                </a:r>
                <a:r>
                  <a:rPr lang="ru-RU" sz="3600" i="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3600" b="1" i="1" dirty="0" smtClean="0">
                    <a:solidFill>
                      <a:srgbClr val="FF0000"/>
                    </a:solidFill>
                    <a:latin typeface="+mj-lt"/>
                    <a:cs typeface="Times New Roman" pitchFamily="18" charset="0"/>
                  </a:rPr>
                  <a:t>t</a:t>
                </a:r>
                <a:r>
                  <a:rPr lang="ru-RU" sz="3600" i="0" dirty="0" smtClean="0">
                    <a:solidFill>
                      <a:srgbClr val="FF0000"/>
                    </a:solidFill>
                    <a:latin typeface="+mj-lt"/>
                    <a:cs typeface="Times New Roman" pitchFamily="18" charset="0"/>
                  </a:rPr>
                  <a:t>,</a:t>
                </a:r>
                <a:r>
                  <a:rPr lang="en-US" sz="3600" i="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ru-RU" sz="3600" i="0" dirty="0" smtClean="0">
                    <a:latin typeface="+mj-lt"/>
                    <a:cs typeface="Times New Roman" pitchFamily="18" charset="0"/>
                  </a:rPr>
                  <a:t>но</a:t>
                </a:r>
                <a:r>
                  <a:rPr lang="en-US" sz="3600" i="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ru-RU" sz="3600" i="0" dirty="0" smtClean="0">
                    <a:latin typeface="+mj-lt"/>
                    <a:cs typeface="Times New Roman" pitchFamily="18" charset="0"/>
                  </a:rPr>
                  <a:t>это роли не играет)</a:t>
                </a:r>
                <a:endParaRPr lang="ru-RU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4" y="2732727"/>
                <a:ext cx="9160024" cy="1200329"/>
              </a:xfrm>
              <a:prstGeom prst="rect">
                <a:avLst/>
              </a:prstGeom>
              <a:blipFill rotWithShape="1">
                <a:blip r:embed="rId18"/>
                <a:stretch>
                  <a:fillRect l="-2064" t="-7614" b="-18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-16023" y="1251451"/>
            <a:ext cx="9160023" cy="3118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14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20" grpId="0"/>
      <p:bldP spid="20" grpId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0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936528" y="4221088"/>
            <a:ext cx="240027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835696" y="3933056"/>
            <a:ext cx="360040" cy="4320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16023" y="29876"/>
            <a:ext cx="91600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Приведем примеры: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3760603" y="4852316"/>
            <a:ext cx="1622794" cy="1398960"/>
          </a:xfrm>
          <a:prstGeom prst="triangle">
            <a:avLst/>
          </a:prstGeom>
          <a:pattFill prst="pct30">
            <a:fgClr>
              <a:srgbClr val="92D050"/>
            </a:fgClr>
            <a:bgClr>
              <a:schemeClr val="bg1"/>
            </a:bgClr>
          </a:patt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6023" y="620688"/>
                <a:ext cx="916002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1. (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32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) – 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решение уравнения </a:t>
                </a:r>
                <a14:m>
                  <m:oMath xmlns:m="http://schemas.openxmlformats.org/officeDocument/2006/math">
                    <m:r>
                      <a:rPr lang="ru-RU" sz="3200" b="0" i="1" smtClean="0">
                        <a:latin typeface="Cambria Math"/>
                        <a:cs typeface="Times New Roman" pitchFamily="18" charset="0"/>
                      </a:rPr>
                      <m:t>5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+3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−19=0</m:t>
                    </m:r>
                  </m:oMath>
                </a14:m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023" y="620688"/>
                <a:ext cx="9160024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1663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116033"/>
                <a:ext cx="83115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5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+3∙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−19=0</m:t>
                    </m:r>
                  </m:oMath>
                </a14:m>
                <a:r>
                  <a:rPr lang="en-US" sz="3200" dirty="0" smtClean="0"/>
                  <a:t> – </a:t>
                </a:r>
                <a:r>
                  <a:rPr lang="ru-RU" sz="2400" dirty="0" smtClean="0"/>
                  <a:t>верное числовое равенство</a:t>
                </a:r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16033"/>
                <a:ext cx="8311571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660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6023" y="1803623"/>
                <a:ext cx="916002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2. (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-4</a:t>
                </a: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32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) – 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решение уравнения </a:t>
                </a:r>
                <a14:m>
                  <m:oMath xmlns:m="http://schemas.openxmlformats.org/officeDocument/2006/math">
                    <m:r>
                      <a:rPr lang="ru-RU" sz="3200" b="0" i="0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ru-RU" sz="32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ru-RU" sz="3200" b="0" i="1" smtClean="0">
                        <a:latin typeface="Cambria Math"/>
                        <a:cs typeface="Times New Roman" pitchFamily="18" charset="0"/>
                      </a:rPr>
                      <m:t>+14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023" y="1803623"/>
                <a:ext cx="9160024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663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2298968"/>
                <a:ext cx="83688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b="0" i="1" smtClean="0">
                        <a:latin typeface="Cambria Math"/>
                      </a:rPr>
                      <m:t>3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ru-RU" sz="3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ru-RU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e>
                    </m:d>
                    <m:r>
                      <a:rPr lang="ru-RU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ru-RU" sz="3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ru-RU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ru-RU" sz="3200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3200" dirty="0" smtClean="0"/>
                  <a:t>– </a:t>
                </a:r>
                <a:r>
                  <a:rPr lang="ru-RU" sz="2400" dirty="0" smtClean="0"/>
                  <a:t>верное числовое равенство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98968"/>
                <a:ext cx="8368829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3542" r="-146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6023" y="2856646"/>
                <a:ext cx="9160024" cy="8013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3. (</a:t>
                </a:r>
                <a:r>
                  <a:rPr lang="ru-RU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ru-RU" sz="32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) – 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решение уравнения </a:t>
                </a:r>
                <a14:m>
                  <m:oMath xmlns:m="http://schemas.openxmlformats.org/officeDocument/2006/math">
                    <m:r>
                      <a:rPr lang="ru-RU" sz="3200" b="0" i="0" smtClean="0">
                        <a:latin typeface="Cambria Math"/>
                        <a:cs typeface="Times New Roman" pitchFamily="18" charset="0"/>
                      </a:rPr>
                      <m:t>−0,4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+3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ru-RU" sz="3200" b="0" i="1" smtClean="0">
                        <a:latin typeface="Cambria Math"/>
                        <a:cs typeface="Times New Roman" pitchFamily="18" charset="0"/>
                      </a:rPr>
                      <m:t>+7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023" y="2856646"/>
                <a:ext cx="9160024" cy="801373"/>
              </a:xfrm>
              <a:prstGeom prst="rect">
                <a:avLst/>
              </a:prstGeom>
              <a:blipFill rotWithShape="1">
                <a:blip r:embed="rId6"/>
                <a:stretch>
                  <a:fillRect l="-1663" b="-99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36512" y="3708321"/>
                <a:ext cx="9329029" cy="829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b="0" i="1" smtClean="0">
                        <a:latin typeface="Cambria Math"/>
                      </a:rPr>
                      <m:t>−0,4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+3∙</m:t>
                    </m:r>
                    <m:d>
                      <m:dPr>
                        <m:ctrlPr>
                          <a:rPr lang="ru-RU" sz="3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3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3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3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𝟕</m:t>
                            </m:r>
                          </m:num>
                          <m:den>
                            <m:r>
                              <a:rPr lang="ru-RU" sz="3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ru-RU" sz="3200" b="0" i="1" smtClean="0">
                        <a:latin typeface="Cambria Math"/>
                        <a:ea typeface="Cambria Math"/>
                      </a:rPr>
                      <m:t>+7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3200" dirty="0" smtClean="0"/>
                  <a:t>– </a:t>
                </a:r>
                <a:r>
                  <a:rPr lang="ru-RU" sz="2400" dirty="0" smtClean="0"/>
                  <a:t>верное числовое равенство</a:t>
                </a:r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708321"/>
                <a:ext cx="9329029" cy="829330"/>
              </a:xfrm>
              <a:prstGeom prst="rect">
                <a:avLst/>
              </a:prstGeom>
              <a:blipFill rotWithShape="1">
                <a:blip r:embed="rId7"/>
                <a:stretch>
                  <a:fillRect r="-196" b="-80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22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041358"/>
              </p:ext>
            </p:extLst>
          </p:nvPr>
        </p:nvGraphicFramePr>
        <p:xfrm>
          <a:off x="0" y="388184"/>
          <a:ext cx="9144000" cy="243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В классе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Дома </a:t>
                      </a:r>
                      <a:endParaRPr lang="ru-RU" sz="36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№№</a:t>
                      </a:r>
                      <a:r>
                        <a:rPr lang="ru-RU" sz="2800" baseline="0" dirty="0" smtClean="0"/>
                        <a:t>11.10 (а, б);</a:t>
                      </a:r>
                    </a:p>
                    <a:p>
                      <a:r>
                        <a:rPr lang="ru-RU" sz="2800" baseline="0" dirty="0" smtClean="0"/>
                        <a:t>        11.11 (а, б).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Segoe Print"/>
                        </a:rPr>
                        <a:t>§</a:t>
                      </a:r>
                      <a:r>
                        <a:rPr lang="ru-RU" sz="2800" dirty="0" smtClean="0">
                          <a:latin typeface="Segoe Print" pitchFamily="2" charset="0"/>
                        </a:rPr>
                        <a:t>11. Вопросы к параграфу</a:t>
                      </a:r>
                      <a:r>
                        <a:rPr lang="ru-RU" sz="2800" baseline="0" dirty="0" smtClean="0">
                          <a:latin typeface="Segoe Print" pitchFamily="2" charset="0"/>
                        </a:rPr>
                        <a:t>.</a:t>
                      </a:r>
                    </a:p>
                    <a:p>
                      <a:r>
                        <a:rPr lang="ru-RU" sz="2800" baseline="0" dirty="0" smtClean="0">
                          <a:latin typeface="Segoe Print"/>
                        </a:rPr>
                        <a:t>№№11.10 (в, г);</a:t>
                      </a:r>
                    </a:p>
                    <a:p>
                      <a:r>
                        <a:rPr lang="ru-RU" sz="2800" baseline="0" dirty="0" smtClean="0">
                          <a:latin typeface="Segoe Print"/>
                        </a:rPr>
                        <a:t>      11.11 (в, г).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87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" y="404664"/>
                <a:ext cx="91440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 smtClean="0">
                    <a:latin typeface="Constantia" pitchFamily="18" charset="0"/>
                  </a:rPr>
                  <a:t>Многие реальные ситуации при переводе на математический язык оформляются в виде математической модели, состоящей из двух линейных уравнений с двумя переменными. С такой ситуацией мы встречались в </a:t>
                </a:r>
                <a14:m>
                  <m:oMath xmlns:m="http://schemas.openxmlformats.org/officeDocument/2006/math">
                    <m:r>
                      <a:rPr lang="ru-RU" sz="3600" b="1" i="1">
                        <a:latin typeface="Cambria Math"/>
                        <a:ea typeface="Cambria Math"/>
                      </a:rPr>
                      <m:t>§</m:t>
                    </m:r>
                    <m:r>
                      <a:rPr lang="ru-RU" sz="3600" b="1" i="1">
                        <a:latin typeface="Cambria Math"/>
                        <a:ea typeface="Cambria Math"/>
                      </a:rPr>
                      <m:t>𝟕</m:t>
                    </m:r>
                  </m:oMath>
                </a14:m>
                <a:r>
                  <a:rPr lang="ru-RU" sz="3600" dirty="0" smtClean="0">
                    <a:latin typeface="Constantia" pitchFamily="18" charset="0"/>
                  </a:rPr>
                  <a:t>в задаче про двух садоводов Иванова и Петрова.</a:t>
                </a:r>
                <a:endParaRPr lang="ru-RU" sz="3600" dirty="0">
                  <a:latin typeface="Constantia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04664"/>
                <a:ext cx="9144000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2000" t="-2301" b="-47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0" y="6496050"/>
            <a:ext cx="9144000" cy="361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40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2465385"/>
                  </p:ext>
                </p:extLst>
              </p:nvPr>
            </p:nvGraphicFramePr>
            <p:xfrm>
              <a:off x="0" y="12224"/>
              <a:ext cx="9144000" cy="62080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solidFill>
                                <a:schemeClr val="tx1"/>
                              </a:solidFill>
                            </a:rPr>
                            <a:t>Линейное уравнение с двумя переменными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</a:rPr>
                            <a:t>Что</a:t>
                          </a:r>
                          <a:r>
                            <a:rPr lang="ru-RU" sz="1800" baseline="0" dirty="0" smtClean="0">
                              <a:solidFill>
                                <a:schemeClr val="tx1"/>
                              </a:solidFill>
                            </a:rPr>
                            <a:t> является графиком линейного уравнения с двумя переменными?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solidFill>
                                <a:schemeClr val="tx1"/>
                              </a:solidFill>
                            </a:rPr>
                            <a:t>Реальные ситуации в виде математической модели:</a:t>
                          </a:r>
                          <a:r>
                            <a:rPr lang="ru-RU" sz="20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ru-RU" sz="2000" baseline="0" dirty="0" smtClean="0">
                              <a:solidFill>
                                <a:srgbClr val="0070C0"/>
                              </a:solidFill>
                            </a:rPr>
                            <a:t>садоводы Иванов и Петров</a:t>
                          </a:r>
                          <a:endParaRPr lang="ru-RU" sz="20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𝒂𝒙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𝒃𝒚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sz="2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b="1" dirty="0" smtClean="0">
                              <a:solidFill>
                                <a:schemeClr val="tx1"/>
                              </a:solidFill>
                            </a:rPr>
                            <a:t>Если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sz="2800" b="1" i="1" baseline="0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oMath>
                          </a14:m>
                          <a:r>
                            <a:rPr lang="ru-RU" sz="2800" b="1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baseline="0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sz="2800" b="1" i="1" baseline="0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sz="2800" b="1" i="1" baseline="0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oMath>
                          </a14:m>
                          <a:r>
                            <a:rPr lang="ru-RU" sz="2800" b="1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ru-RU" sz="2000" b="1" dirty="0" smtClean="0">
                              <a:solidFill>
                                <a:schemeClr val="tx1"/>
                              </a:solidFill>
                            </a:rPr>
                            <a:t>или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ru-RU" sz="2000" b="1" i="0" dirty="0" smtClean="0">
                              <a:solidFill>
                                <a:schemeClr val="tx1"/>
                              </a:solidFill>
                              <a:latin typeface="+mj-lt"/>
                              <a:ea typeface="Cambria Math"/>
                            </a:rPr>
                            <a:t>и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2000" b="1" i="0" dirty="0" smtClean="0">
                              <a:solidFill>
                                <a:schemeClr val="tx1"/>
                              </a:solidFill>
                              <a:latin typeface="+mj-lt"/>
                              <a:ea typeface="Cambria Math"/>
                            </a:rPr>
                            <a:t>.</a:t>
                          </a:r>
                          <a:endParaRPr lang="ru-RU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ru-RU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ru-RU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ru-RU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𝟓</m:t>
                                        </m:r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𝒚</m:t>
                                        </m:r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𝟎</m:t>
                                        </m:r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,            </m:t>
                                        </m:r>
                                      </m:e>
                                      <m:e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𝟑</m:t>
                                        </m:r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𝒚</m:t>
                                        </m:r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𝟏𝟔</m:t>
                                        </m:r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𝟎</m:t>
                                        </m:r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.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ru-RU" sz="2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1" dirty="0" smtClean="0">
                              <a:solidFill>
                                <a:schemeClr val="tx1"/>
                              </a:solidFill>
                            </a:rPr>
                            <a:t>Что наз. решением</a:t>
                          </a:r>
                          <a:r>
                            <a:rPr lang="ru-RU" sz="2000" b="1" baseline="0" dirty="0" smtClean="0">
                              <a:solidFill>
                                <a:schemeClr val="tx1"/>
                              </a:solidFill>
                            </a:rPr>
                            <a:t> уравнения?</a:t>
                          </a:r>
                          <a:endParaRPr lang="ru-RU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3600" b="1" dirty="0" smtClean="0">
                              <a:solidFill>
                                <a:schemeClr val="tx1"/>
                              </a:solidFill>
                            </a:rPr>
                            <a:t>Прямая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1" dirty="0" smtClean="0">
                              <a:solidFill>
                                <a:schemeClr val="tx1"/>
                              </a:solidFill>
                            </a:rPr>
                            <a:t>Что наз. решением</a:t>
                          </a:r>
                          <a:r>
                            <a:rPr lang="ru-RU" sz="2000" b="1" baseline="0" dirty="0" smtClean="0">
                              <a:solidFill>
                                <a:schemeClr val="tx1"/>
                              </a:solidFill>
                            </a:rPr>
                            <a:t> уравнения?</a:t>
                          </a:r>
                          <a:endParaRPr lang="ru-RU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0" dirty="0" smtClean="0">
                              <a:solidFill>
                                <a:schemeClr val="tx1"/>
                              </a:solidFill>
                            </a:rPr>
                            <a:t>Пара чисел 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; </m:t>
                              </m:r>
                              <m:r>
                                <a:rPr lang="en-US" sz="2800" b="1" i="1" baseline="0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800" b="1" i="1" baseline="0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ru-RU" sz="2800" b="1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</a:p>
                        <a:p>
                          <a:pPr algn="ctr"/>
                          <a:r>
                            <a:rPr lang="ru-RU" sz="1800" b="0" dirty="0" smtClean="0">
                              <a:solidFill>
                                <a:schemeClr val="tx1"/>
                              </a:solidFill>
                            </a:rPr>
                            <a:t>которая обращает равенство в верное числовое равенство</a:t>
                          </a:r>
                        </a:p>
                        <a:p>
                          <a:pPr algn="ctr"/>
                          <a:endParaRPr lang="ru-RU" sz="18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8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8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8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8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2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0" dirty="0" smtClean="0">
                              <a:solidFill>
                                <a:schemeClr val="tx1"/>
                              </a:solidFill>
                            </a:rPr>
                            <a:t>Пара чисел 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; </m:t>
                              </m:r>
                              <m:r>
                                <a:rPr lang="en-US" sz="2800" b="1" i="1" baseline="0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800" b="1" i="1" baseline="0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ru-RU" sz="2800" b="1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</a:p>
                        <a:p>
                          <a:pPr algn="ctr"/>
                          <a:r>
                            <a:rPr lang="ru-RU" sz="1800" b="0" dirty="0" smtClean="0">
                              <a:solidFill>
                                <a:schemeClr val="tx1"/>
                              </a:solidFill>
                            </a:rPr>
                            <a:t>которая одновременно является решением </a:t>
                          </a:r>
                        </a:p>
                        <a:p>
                          <a:pPr algn="ctr"/>
                          <a:r>
                            <a:rPr lang="ru-RU" sz="1800" b="0" dirty="0" smtClean="0">
                              <a:solidFill>
                                <a:schemeClr val="tx1"/>
                              </a:solidFill>
                            </a:rPr>
                            <a:t>и первого, и второго уравнений системы, называют</a:t>
                          </a:r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</a:rPr>
                            <a:t> решением системы.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2465385"/>
                  </p:ext>
                </p:extLst>
              </p:nvPr>
            </p:nvGraphicFramePr>
            <p:xfrm>
              <a:off x="0" y="12224"/>
              <a:ext cx="9144000" cy="62080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</a:tblGrid>
                  <a:tr h="1310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solidFill>
                                <a:schemeClr val="tx1"/>
                              </a:solidFill>
                            </a:rPr>
                            <a:t>Линейное уравнение с двумя переменными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</a:rPr>
                            <a:t>Что</a:t>
                          </a:r>
                          <a:r>
                            <a:rPr lang="ru-RU" sz="1800" baseline="0" dirty="0" smtClean="0">
                              <a:solidFill>
                                <a:schemeClr val="tx1"/>
                              </a:solidFill>
                            </a:rPr>
                            <a:t> является графиком линейного уравнения с двумя переменными?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solidFill>
                                <a:schemeClr val="tx1"/>
                              </a:solidFill>
                            </a:rPr>
                            <a:t>Реальные ситуации в виде математической модели:</a:t>
                          </a:r>
                          <a:r>
                            <a:rPr lang="ru-RU" sz="20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ru-RU" sz="2000" baseline="0" dirty="0" smtClean="0">
                              <a:solidFill>
                                <a:srgbClr val="0070C0"/>
                              </a:solidFill>
                            </a:rPr>
                            <a:t>садоводы Иванов и Петров</a:t>
                          </a:r>
                          <a:endParaRPr lang="ru-RU" sz="20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93503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43791" r="-200000" b="-42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143791" r="-100000" b="-42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0000" t="-143791" b="-4254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1" dirty="0" smtClean="0">
                              <a:solidFill>
                                <a:schemeClr val="tx1"/>
                              </a:solidFill>
                            </a:rPr>
                            <a:t>Что наз. решением</a:t>
                          </a:r>
                          <a:r>
                            <a:rPr lang="ru-RU" sz="2000" b="1" baseline="0" dirty="0" smtClean="0">
                              <a:solidFill>
                                <a:schemeClr val="tx1"/>
                              </a:solidFill>
                            </a:rPr>
                            <a:t> уравнения?</a:t>
                          </a:r>
                          <a:endParaRPr lang="ru-RU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3600" b="1" dirty="0" smtClean="0">
                              <a:solidFill>
                                <a:schemeClr val="tx1"/>
                              </a:solidFill>
                            </a:rPr>
                            <a:t>Прямая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1" dirty="0" smtClean="0">
                              <a:solidFill>
                                <a:schemeClr val="tx1"/>
                              </a:solidFill>
                            </a:rPr>
                            <a:t>Что наз. решением</a:t>
                          </a:r>
                          <a:r>
                            <a:rPr lang="ru-RU" sz="2000" b="1" baseline="0" dirty="0" smtClean="0">
                              <a:solidFill>
                                <a:schemeClr val="tx1"/>
                              </a:solidFill>
                            </a:rPr>
                            <a:t> уравнения?</a:t>
                          </a:r>
                          <a:endParaRPr lang="ru-RU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2613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91215" r="-200000" b="-18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2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0000" t="-91215" b="-1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3563888" y="1268760"/>
            <a:ext cx="3038322" cy="950516"/>
          </a:xfrm>
          <a:prstGeom prst="rect">
            <a:avLst/>
          </a:prstGeom>
          <a:solidFill>
            <a:schemeClr val="accent1">
              <a:alpha val="0"/>
            </a:schemeClr>
          </a:solidFill>
          <a:ln w="476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hlinkClick r:id="rId4" action="ppaction://hlinksldjump"/>
          </p:cNvPr>
          <p:cNvSpPr/>
          <p:nvPr/>
        </p:nvSpPr>
        <p:spPr>
          <a:xfrm rot="5400000">
            <a:off x="4237988" y="5500072"/>
            <a:ext cx="666717" cy="574756"/>
          </a:xfrm>
          <a:prstGeom prst="triangle">
            <a:avLst/>
          </a:prstGeom>
          <a:pattFill prst="pct30">
            <a:fgClr>
              <a:srgbClr val="92D050"/>
            </a:fgClr>
            <a:bgClr>
              <a:schemeClr val="bg1"/>
            </a:bgClr>
          </a:patt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hlinkClick r:id="rId5" action="ppaction://hlinksldjump"/>
          </p:cNvPr>
          <p:cNvSpPr/>
          <p:nvPr/>
        </p:nvSpPr>
        <p:spPr>
          <a:xfrm rot="5400000">
            <a:off x="7406796" y="5500175"/>
            <a:ext cx="668234" cy="576064"/>
          </a:xfrm>
          <a:prstGeom prst="triangle">
            <a:avLst/>
          </a:prstGeom>
          <a:pattFill prst="pct30">
            <a:fgClr>
              <a:srgbClr val="92D050"/>
            </a:fgClr>
            <a:bgClr>
              <a:schemeClr val="bg1"/>
            </a:bgClr>
          </a:patt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hlinkClick r:id="rId6" action="ppaction://hlinksldjump"/>
          </p:cNvPr>
          <p:cNvSpPr/>
          <p:nvPr/>
        </p:nvSpPr>
        <p:spPr>
          <a:xfrm rot="5400000">
            <a:off x="1213651" y="5500073"/>
            <a:ext cx="666717" cy="574756"/>
          </a:xfrm>
          <a:prstGeom prst="triangle">
            <a:avLst/>
          </a:prstGeom>
          <a:pattFill prst="pct30">
            <a:fgClr>
              <a:srgbClr val="92D050"/>
            </a:fgClr>
            <a:bgClr>
              <a:schemeClr val="bg1"/>
            </a:bgClr>
          </a:patt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5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04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8731021"/>
                  </p:ext>
                </p:extLst>
              </p:nvPr>
            </p:nvGraphicFramePr>
            <p:xfrm>
              <a:off x="179510" y="358688"/>
              <a:ext cx="8784980" cy="6416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1622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49776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756996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756996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756996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endParaRPr lang="ru-RU" sz="1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1</a:t>
                          </a:r>
                          <a:endParaRPr lang="ru-RU" sz="1600" b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2</a:t>
                          </a:r>
                          <a:endParaRPr lang="ru-RU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3</a:t>
                          </a:r>
                          <a:endParaRPr lang="ru-RU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4</a:t>
                          </a:r>
                          <a:endParaRPr lang="ru-RU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5</a:t>
                          </a:r>
                          <a:endParaRPr lang="ru-RU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+mn-lt"/>
                            </a:rPr>
                            <a:t>0</a:t>
                          </a:r>
                          <a:r>
                            <a:rPr lang="en-US" sz="1400" b="1" dirty="0" smtClean="0">
                              <a:latin typeface="+mn-lt"/>
                              <a:ea typeface="Cambria Math"/>
                            </a:rPr>
                            <a:t>·x + 0·y + 0 = 0</a:t>
                          </a:r>
                          <a:endParaRPr lang="ru-RU" sz="1400" b="1" dirty="0">
                            <a:latin typeface="+mn-lt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latin typeface="+mn-lt"/>
                            </a:rPr>
                            <a:t>0</a:t>
                          </a:r>
                          <a:r>
                            <a:rPr lang="en-US" sz="1400" b="1" dirty="0" smtClean="0">
                              <a:latin typeface="+mn-lt"/>
                              <a:ea typeface="Cambria Math"/>
                            </a:rPr>
                            <a:t>·x + 0·y + </a:t>
                          </a:r>
                          <a:r>
                            <a:rPr lang="ru-RU" sz="1400" b="1" dirty="0" smtClean="0">
                              <a:latin typeface="+mn-lt"/>
                              <a:ea typeface="Cambria Math"/>
                            </a:rPr>
                            <a:t>с</a:t>
                          </a:r>
                          <a:r>
                            <a:rPr lang="en-US" sz="1400" b="1" dirty="0" smtClean="0">
                              <a:latin typeface="Cambria Math"/>
                              <a:ea typeface="Cambria Math"/>
                            </a:rPr>
                            <a:t>≠</a:t>
                          </a:r>
                          <a:r>
                            <a:rPr lang="en-US" sz="1400" b="1" dirty="0" smtClean="0">
                              <a:latin typeface="+mn-lt"/>
                              <a:ea typeface="Cambria Math"/>
                            </a:rPr>
                            <a:t> 0</a:t>
                          </a:r>
                          <a:endParaRPr lang="ru-RU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by + c = 0</a:t>
                          </a:r>
                          <a:endParaRPr lang="ru-RU" sz="18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/>
                            <a:t>ax + c = 0</a:t>
                          </a:r>
                          <a:endParaRPr lang="ru-RU" sz="18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ax + by + c = 0</a:t>
                          </a:r>
                          <a:endParaRPr lang="ru-RU" sz="18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a = 0</a:t>
                          </a:r>
                          <a:endParaRPr lang="ru-RU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a = 0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a</a:t>
                          </a:r>
                          <a:r>
                            <a:rPr lang="en-US" sz="2400" baseline="0" dirty="0" smtClean="0"/>
                            <a:t> = 0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a </a:t>
                          </a:r>
                          <a:r>
                            <a:rPr lang="en-US" sz="2400" dirty="0" smtClean="0">
                              <a:latin typeface="Cambria Math"/>
                              <a:ea typeface="Cambria Math"/>
                            </a:rPr>
                            <a:t>≠</a:t>
                          </a:r>
                          <a:r>
                            <a:rPr lang="en-US" sz="2400" dirty="0" smtClean="0"/>
                            <a:t> 0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a </a:t>
                          </a:r>
                          <a:r>
                            <a:rPr lang="en-US" sz="2400" dirty="0" smtClean="0">
                              <a:latin typeface="Cambria Math"/>
                              <a:ea typeface="Cambria Math"/>
                            </a:rPr>
                            <a:t>≠</a:t>
                          </a:r>
                          <a:r>
                            <a:rPr lang="en-US" sz="2400" dirty="0" smtClean="0"/>
                            <a:t> 0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b = 0</a:t>
                          </a:r>
                          <a:endParaRPr lang="ru-RU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b </a:t>
                          </a:r>
                          <a:r>
                            <a:rPr lang="ru-RU" sz="2400" dirty="0" smtClean="0"/>
                            <a:t>= 0</a:t>
                          </a:r>
                          <a:endParaRPr lang="ru-RU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b </a:t>
                          </a:r>
                          <a:r>
                            <a:rPr lang="en-US" sz="2400" dirty="0" smtClean="0">
                              <a:latin typeface="Cambria Math"/>
                              <a:ea typeface="Cambria Math"/>
                            </a:rPr>
                            <a:t>≠ </a:t>
                          </a:r>
                          <a:r>
                            <a:rPr lang="en-US" sz="2400" dirty="0" smtClean="0">
                              <a:latin typeface="+mn-lt"/>
                              <a:ea typeface="Cambria Math"/>
                            </a:rPr>
                            <a:t>0</a:t>
                          </a:r>
                          <a:endParaRPr lang="ru-RU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b = 0</a:t>
                          </a:r>
                          <a:endParaRPr lang="ru-RU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b </a:t>
                          </a:r>
                          <a:r>
                            <a:rPr lang="en-US" sz="2400" dirty="0" smtClean="0">
                              <a:latin typeface="Cambria Math"/>
                              <a:ea typeface="Cambria Math"/>
                            </a:rPr>
                            <a:t>≠</a:t>
                          </a:r>
                          <a:r>
                            <a:rPr lang="en-US" sz="2400" dirty="0" smtClean="0"/>
                            <a:t> 0</a:t>
                          </a:r>
                          <a:endParaRPr lang="ru-RU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 </a:t>
                          </a:r>
                          <a:r>
                            <a:rPr lang="en-US" sz="2400" baseline="0" dirty="0" smtClean="0"/>
                            <a:t>= 0</a:t>
                          </a:r>
                          <a:endParaRPr lang="ru-RU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с </a:t>
                          </a:r>
                          <a:r>
                            <a:rPr lang="ru-RU" sz="2400" dirty="0" smtClean="0">
                              <a:latin typeface="Cambria Math"/>
                              <a:ea typeface="Cambria Math"/>
                            </a:rPr>
                            <a:t>≠ </a:t>
                          </a:r>
                          <a:r>
                            <a:rPr lang="ru-RU" sz="2400" dirty="0" smtClean="0">
                              <a:latin typeface="+mn-lt"/>
                              <a:ea typeface="Cambria Math"/>
                            </a:rPr>
                            <a:t>0</a:t>
                          </a:r>
                          <a:endParaRPr lang="ru-RU" sz="24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ru-RU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endParaRPr lang="en-US" sz="2400" dirty="0" smtClean="0"/>
                        </a:p>
                        <a:p>
                          <a:endParaRPr lang="en-US" sz="2400" dirty="0" smtClean="0"/>
                        </a:p>
                        <a:p>
                          <a:endParaRPr lang="en-US" sz="2400" dirty="0" smtClean="0"/>
                        </a:p>
                        <a:p>
                          <a:endParaRPr lang="en-US" sz="2400" dirty="0" smtClean="0"/>
                        </a:p>
                        <a:p>
                          <a:endParaRPr lang="en-US" sz="2400" dirty="0" smtClean="0"/>
                        </a:p>
                        <a:p>
                          <a:endParaRPr lang="en-US" sz="2400" dirty="0" smtClean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Нет</a:t>
                          </a:r>
                          <a:r>
                            <a:rPr lang="ru-RU" sz="2400" baseline="0" dirty="0" smtClean="0"/>
                            <a:t> решений</a:t>
                          </a:r>
                          <a:endParaRPr lang="ru-RU" sz="2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1868616">
                    <a:tc vMerge="1">
                      <a:txBody>
                        <a:bodyPr/>
                        <a:lstStyle/>
                        <a:p>
                          <a:endParaRPr lang="ru-RU"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2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endParaRPr lang="ru-RU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ru-RU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593928"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(</a:t>
                          </a:r>
                          <a:r>
                            <a:rPr lang="en-US" sz="1600" dirty="0" smtClean="0"/>
                            <a:t>x,</a:t>
                          </a:r>
                          <a:r>
                            <a:rPr lang="en-US" sz="1600" baseline="0" dirty="0" smtClean="0"/>
                            <a:t> y) </a:t>
                          </a:r>
                          <a:r>
                            <a:rPr lang="ru-RU" sz="1600" baseline="0" dirty="0" smtClean="0"/>
                            <a:t>– любая пара чисел является решением </a:t>
                          </a:r>
                          <a:r>
                            <a:rPr lang="ru-RU" sz="1600" baseline="0" dirty="0" err="1" smtClean="0"/>
                            <a:t>ур</a:t>
                          </a:r>
                          <a:r>
                            <a:rPr lang="ru-RU" sz="1600" baseline="0" dirty="0" smtClean="0"/>
                            <a:t>-я</a:t>
                          </a:r>
                          <a:endParaRPr lang="ru-RU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7"/>
                      </a:ext>
                    </a:extLst>
                  </a:tr>
                  <a:tr h="593928"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График – вся координатная плоскость</a:t>
                          </a:r>
                          <a:endParaRPr lang="ru-RU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2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8731021"/>
                  </p:ext>
                </p:extLst>
              </p:nvPr>
            </p:nvGraphicFramePr>
            <p:xfrm>
              <a:off x="179510" y="358688"/>
              <a:ext cx="8784980" cy="6416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162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49776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75699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75699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75699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endParaRPr lang="ru-RU" sz="1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1</a:t>
                          </a:r>
                          <a:endParaRPr lang="ru-RU" sz="1600" b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2</a:t>
                          </a:r>
                          <a:endParaRPr lang="ru-RU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3</a:t>
                          </a:r>
                          <a:endParaRPr lang="ru-RU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4</a:t>
                          </a:r>
                          <a:endParaRPr lang="ru-RU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5</a:t>
                          </a:r>
                          <a:endParaRPr lang="ru-RU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+mn-lt"/>
                            </a:rPr>
                            <a:t>0</a:t>
                          </a:r>
                          <a:r>
                            <a:rPr lang="en-US" sz="1400" b="1" dirty="0" smtClean="0">
                              <a:latin typeface="+mn-lt"/>
                              <a:ea typeface="Cambria Math"/>
                            </a:rPr>
                            <a:t>·x + 0·y + 0 = 0</a:t>
                          </a:r>
                          <a:endParaRPr lang="ru-RU" sz="1400" b="1" dirty="0">
                            <a:latin typeface="+mn-lt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latin typeface="+mn-lt"/>
                            </a:rPr>
                            <a:t>0</a:t>
                          </a:r>
                          <a:r>
                            <a:rPr lang="en-US" sz="1400" b="1" dirty="0" smtClean="0">
                              <a:latin typeface="+mn-lt"/>
                              <a:ea typeface="Cambria Math"/>
                            </a:rPr>
                            <a:t>·x + 0·y + </a:t>
                          </a:r>
                          <a:r>
                            <a:rPr lang="ru-RU" sz="1400" b="1" dirty="0" smtClean="0">
                              <a:latin typeface="+mn-lt"/>
                              <a:ea typeface="Cambria Math"/>
                            </a:rPr>
                            <a:t>с</a:t>
                          </a:r>
                          <a:r>
                            <a:rPr lang="en-US" sz="1400" b="1" dirty="0" smtClean="0">
                              <a:latin typeface="Cambria Math"/>
                              <a:ea typeface="Cambria Math"/>
                            </a:rPr>
                            <a:t>≠</a:t>
                          </a:r>
                          <a:r>
                            <a:rPr lang="en-US" sz="1400" b="1" dirty="0" smtClean="0">
                              <a:latin typeface="+mn-lt"/>
                              <a:ea typeface="Cambria Math"/>
                            </a:rPr>
                            <a:t> </a:t>
                          </a:r>
                          <a:r>
                            <a:rPr lang="en-US" sz="1400" b="1" dirty="0" smtClean="0">
                              <a:latin typeface="+mn-lt"/>
                              <a:ea typeface="Cambria Math"/>
                            </a:rPr>
                            <a:t>0</a:t>
                          </a:r>
                          <a:endParaRPr lang="ru-RU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by + c = 0</a:t>
                          </a:r>
                          <a:endParaRPr lang="ru-RU" sz="18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/>
                            <a:t>ax + c = 0</a:t>
                          </a:r>
                          <a:endParaRPr lang="ru-RU" sz="18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ax + by + c = 0</a:t>
                          </a:r>
                          <a:endParaRPr lang="ru-RU" sz="18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a = 0</a:t>
                          </a:r>
                          <a:endParaRPr lang="ru-RU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a = 0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a</a:t>
                          </a:r>
                          <a:r>
                            <a:rPr lang="en-US" sz="2400" baseline="0" dirty="0" smtClean="0"/>
                            <a:t> = 0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a </a:t>
                          </a:r>
                          <a:r>
                            <a:rPr lang="en-US" sz="2400" dirty="0" smtClean="0">
                              <a:latin typeface="Cambria Math"/>
                              <a:ea typeface="Cambria Math"/>
                            </a:rPr>
                            <a:t>≠</a:t>
                          </a:r>
                          <a:r>
                            <a:rPr lang="en-US" sz="2400" dirty="0" smtClean="0"/>
                            <a:t> 0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a </a:t>
                          </a:r>
                          <a:r>
                            <a:rPr lang="en-US" sz="2400" dirty="0" smtClean="0">
                              <a:latin typeface="Cambria Math"/>
                              <a:ea typeface="Cambria Math"/>
                            </a:rPr>
                            <a:t>≠</a:t>
                          </a:r>
                          <a:r>
                            <a:rPr lang="en-US" sz="2400" dirty="0" smtClean="0"/>
                            <a:t> 0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b = 0</a:t>
                          </a:r>
                          <a:endParaRPr lang="ru-RU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b </a:t>
                          </a:r>
                          <a:r>
                            <a:rPr lang="ru-RU" sz="2400" dirty="0" smtClean="0"/>
                            <a:t>= 0</a:t>
                          </a:r>
                          <a:endParaRPr lang="ru-RU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b </a:t>
                          </a:r>
                          <a:r>
                            <a:rPr lang="en-US" sz="2400" dirty="0" smtClean="0">
                              <a:latin typeface="Cambria Math"/>
                              <a:ea typeface="Cambria Math"/>
                            </a:rPr>
                            <a:t>≠ </a:t>
                          </a:r>
                          <a:r>
                            <a:rPr lang="en-US" sz="2400" dirty="0" smtClean="0">
                              <a:latin typeface="+mn-lt"/>
                              <a:ea typeface="Cambria Math"/>
                            </a:rPr>
                            <a:t>0</a:t>
                          </a:r>
                          <a:endParaRPr lang="ru-RU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b = 0</a:t>
                          </a:r>
                          <a:endParaRPr lang="ru-RU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b </a:t>
                          </a:r>
                          <a:r>
                            <a:rPr lang="en-US" sz="2400" dirty="0" smtClean="0">
                              <a:latin typeface="Cambria Math"/>
                              <a:ea typeface="Cambria Math"/>
                            </a:rPr>
                            <a:t>≠</a:t>
                          </a:r>
                          <a:r>
                            <a:rPr lang="en-US" sz="2400" dirty="0" smtClean="0"/>
                            <a:t> 0</a:t>
                          </a:r>
                          <a:endParaRPr lang="ru-RU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 </a:t>
                          </a:r>
                          <a:r>
                            <a:rPr lang="en-US" sz="2400" baseline="0" dirty="0" smtClean="0"/>
                            <a:t>= 0</a:t>
                          </a:r>
                          <a:endParaRPr lang="ru-RU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с </a:t>
                          </a:r>
                          <a:r>
                            <a:rPr lang="ru-RU" sz="2400" dirty="0" smtClean="0">
                              <a:latin typeface="Cambria Math"/>
                              <a:ea typeface="Cambria Math"/>
                            </a:rPr>
                            <a:t>≠ </a:t>
                          </a:r>
                          <a:r>
                            <a:rPr lang="ru-RU" sz="2400" dirty="0" smtClean="0">
                              <a:latin typeface="+mn-lt"/>
                              <a:ea typeface="Cambria Math"/>
                            </a:rPr>
                            <a:t>0</a:t>
                          </a:r>
                          <a:endParaRPr lang="ru-RU" sz="24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347" t="-244853" r="-200347" b="-43897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9308" t="-244853" r="-99654" b="-438971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ru-RU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endParaRPr lang="en-US" sz="2400" dirty="0" smtClean="0"/>
                        </a:p>
                        <a:p>
                          <a:endParaRPr lang="en-US" sz="2400" dirty="0" smtClean="0"/>
                        </a:p>
                        <a:p>
                          <a:endParaRPr lang="en-US" sz="2400" dirty="0" smtClean="0"/>
                        </a:p>
                        <a:p>
                          <a:endParaRPr lang="en-US" sz="2400" dirty="0" smtClean="0"/>
                        </a:p>
                        <a:p>
                          <a:endParaRPr lang="en-US" sz="2400" dirty="0" smtClean="0"/>
                        </a:p>
                        <a:p>
                          <a:endParaRPr lang="en-US" sz="2400" dirty="0" smtClean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Нет</a:t>
                          </a:r>
                          <a:r>
                            <a:rPr lang="ru-RU" sz="2400" baseline="0" dirty="0" smtClean="0"/>
                            <a:t> решений</a:t>
                          </a:r>
                          <a:endParaRPr lang="ru-RU" sz="2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1915160">
                    <a:tc vMerge="1">
                      <a:txBody>
                        <a:bodyPr/>
                        <a:lstStyle/>
                        <a:p>
                          <a:endParaRPr lang="ru-RU"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2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endParaRPr lang="ru-RU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ru-RU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(</a:t>
                          </a:r>
                          <a:r>
                            <a:rPr lang="en-US" sz="1600" dirty="0" smtClean="0"/>
                            <a:t>x,</a:t>
                          </a:r>
                          <a:r>
                            <a:rPr lang="en-US" sz="1600" baseline="0" dirty="0" smtClean="0"/>
                            <a:t> y) </a:t>
                          </a:r>
                          <a:r>
                            <a:rPr lang="ru-RU" sz="1600" baseline="0" dirty="0" smtClean="0"/>
                            <a:t>– любая пара чисел является решением </a:t>
                          </a:r>
                          <a:r>
                            <a:rPr lang="ru-RU" sz="1600" baseline="0" dirty="0" err="1" smtClean="0"/>
                            <a:t>ур</a:t>
                          </a:r>
                          <a:r>
                            <a:rPr lang="ru-RU" sz="1600" baseline="0" dirty="0" smtClean="0"/>
                            <a:t>-я</a:t>
                          </a:r>
                          <a:endParaRPr lang="ru-RU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7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/>
                            <a:t>График – вся координатная плоскость</a:t>
                          </a:r>
                          <a:endParaRPr lang="ru-RU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2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Группа 10"/>
          <p:cNvGrpSpPr/>
          <p:nvPr/>
        </p:nvGrpSpPr>
        <p:grpSpPr>
          <a:xfrm>
            <a:off x="251520" y="2917188"/>
            <a:ext cx="1740242" cy="2242061"/>
            <a:chOff x="251520" y="3429578"/>
            <a:chExt cx="1740242" cy="224206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flipV="1">
              <a:off x="1043608" y="3573016"/>
              <a:ext cx="0" cy="209862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251520" y="4627685"/>
              <a:ext cx="1646336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62521" y="42930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0</a:t>
              </a:r>
              <a:endParaRPr lang="ru-RU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91680" y="458112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x</a:t>
              </a:r>
              <a:endParaRPr lang="ru-RU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0616" y="342957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y</a:t>
              </a:r>
              <a:endParaRPr lang="ru-RU" i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514672" y="3210315"/>
            <a:ext cx="1740242" cy="2307868"/>
            <a:chOff x="251520" y="3291235"/>
            <a:chExt cx="1740242" cy="2307868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1043608" y="3430156"/>
              <a:ext cx="0" cy="216894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51520" y="4627685"/>
              <a:ext cx="1646336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62521" y="42930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0</a:t>
              </a:r>
              <a:endParaRPr lang="ru-RU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91680" y="458112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x</a:t>
              </a:r>
              <a:endParaRPr lang="ru-RU" i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0636" y="32912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y</a:t>
              </a:r>
              <a:endParaRPr lang="ru-RU" i="1" dirty="0"/>
            </a:p>
          </p:txBody>
        </p:sp>
      </p:grpSp>
      <p:cxnSp>
        <p:nvCxnSpPr>
          <p:cNvPr id="23" name="Прямая соединительная линия 22"/>
          <p:cNvCxnSpPr/>
          <p:nvPr/>
        </p:nvCxnSpPr>
        <p:spPr>
          <a:xfrm flipV="1">
            <a:off x="6973179" y="3904254"/>
            <a:ext cx="0" cy="137934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6090736" y="6290124"/>
            <a:ext cx="432048" cy="432048"/>
            <a:chOff x="5868144" y="2780928"/>
            <a:chExt cx="432048" cy="432048"/>
          </a:xfrm>
        </p:grpSpPr>
        <p:sp>
          <p:nvSpPr>
            <p:cNvPr id="25" name="Овал 24"/>
            <p:cNvSpPr/>
            <p:nvPr/>
          </p:nvSpPr>
          <p:spPr>
            <a:xfrm>
              <a:off x="5868144" y="2780928"/>
              <a:ext cx="432048" cy="43204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 rot="5400000">
              <a:off x="5997322" y="2895666"/>
              <a:ext cx="239818" cy="2067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743434" y="3237882"/>
            <a:ext cx="1740242" cy="2352838"/>
            <a:chOff x="251520" y="3318802"/>
            <a:chExt cx="1740242" cy="2352838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1043608" y="3427742"/>
              <a:ext cx="0" cy="224389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251520" y="4627685"/>
              <a:ext cx="1646336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62521" y="42930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0</a:t>
              </a:r>
              <a:endParaRPr lang="ru-RU" i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91680" y="458112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x</a:t>
              </a:r>
              <a:endParaRPr lang="ru-RU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0616" y="331880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y</a:t>
              </a:r>
              <a:endParaRPr lang="ru-RU" i="1" dirty="0"/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>
            <a:off x="3956388" y="3709276"/>
            <a:ext cx="1259174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Группа 35"/>
          <p:cNvGrpSpPr/>
          <p:nvPr/>
        </p:nvGrpSpPr>
        <p:grpSpPr>
          <a:xfrm>
            <a:off x="4304508" y="6290124"/>
            <a:ext cx="432048" cy="432048"/>
            <a:chOff x="5868144" y="2780928"/>
            <a:chExt cx="432048" cy="432048"/>
          </a:xfrm>
        </p:grpSpPr>
        <p:sp>
          <p:nvSpPr>
            <p:cNvPr id="37" name="Овал 36"/>
            <p:cNvSpPr/>
            <p:nvPr/>
          </p:nvSpPr>
          <p:spPr>
            <a:xfrm>
              <a:off x="5868144" y="2780928"/>
              <a:ext cx="432048" cy="43204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Равнобедренный треугольник 37"/>
            <p:cNvSpPr/>
            <p:nvPr/>
          </p:nvSpPr>
          <p:spPr>
            <a:xfrm rot="5400000">
              <a:off x="5997322" y="2895666"/>
              <a:ext cx="239818" cy="2067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266917" y="3205220"/>
            <a:ext cx="1740242" cy="2242061"/>
            <a:chOff x="251520" y="3429578"/>
            <a:chExt cx="1740242" cy="2242061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1043608" y="3573016"/>
              <a:ext cx="0" cy="209862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251520" y="4627685"/>
              <a:ext cx="1646336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62521" y="42930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0</a:t>
              </a:r>
              <a:endParaRPr lang="ru-RU" i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91680" y="458112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x</a:t>
              </a:r>
              <a:endParaRPr lang="ru-RU" i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0616" y="342957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y</a:t>
              </a:r>
              <a:endParaRPr lang="ru-RU" i="1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843202" y="6290124"/>
            <a:ext cx="432048" cy="432048"/>
            <a:chOff x="5868144" y="2780928"/>
            <a:chExt cx="432048" cy="432048"/>
          </a:xfrm>
        </p:grpSpPr>
        <p:sp>
          <p:nvSpPr>
            <p:cNvPr id="48" name="Овал 47"/>
            <p:cNvSpPr/>
            <p:nvPr/>
          </p:nvSpPr>
          <p:spPr>
            <a:xfrm>
              <a:off x="5868144" y="2780928"/>
              <a:ext cx="432048" cy="43204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Равнобедренный треугольник 48"/>
            <p:cNvSpPr/>
            <p:nvPr/>
          </p:nvSpPr>
          <p:spPr>
            <a:xfrm rot="5400000">
              <a:off x="5997322" y="2895666"/>
              <a:ext cx="239818" cy="2067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7583189" y="3574552"/>
            <a:ext cx="949251" cy="1657580"/>
            <a:chOff x="7583189" y="3870340"/>
            <a:chExt cx="949251" cy="1657580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8059005" y="3870340"/>
              <a:ext cx="473435" cy="8287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7583189" y="4699145"/>
              <a:ext cx="473435" cy="8287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Группа 54"/>
          <p:cNvGrpSpPr/>
          <p:nvPr/>
        </p:nvGrpSpPr>
        <p:grpSpPr>
          <a:xfrm>
            <a:off x="7253288" y="3838790"/>
            <a:ext cx="1619250" cy="1176523"/>
            <a:chOff x="7244904" y="4120854"/>
            <a:chExt cx="1619250" cy="1176523"/>
          </a:xfrm>
        </p:grpSpPr>
        <p:cxnSp>
          <p:nvCxnSpPr>
            <p:cNvPr id="56" name="Прямая соединительная линия 55"/>
            <p:cNvCxnSpPr/>
            <p:nvPr/>
          </p:nvCxnSpPr>
          <p:spPr>
            <a:xfrm flipH="1" flipV="1">
              <a:off x="7244904" y="4120854"/>
              <a:ext cx="814103" cy="57826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 flipV="1">
              <a:off x="8056624" y="4699146"/>
              <a:ext cx="807530" cy="59823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Овал 2"/>
          <p:cNvSpPr/>
          <p:nvPr/>
        </p:nvSpPr>
        <p:spPr>
          <a:xfrm>
            <a:off x="8014949" y="4361980"/>
            <a:ext cx="83679" cy="83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8015005" y="4361980"/>
            <a:ext cx="83679" cy="836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034257" y="411718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m</a:t>
            </a:r>
            <a:endParaRPr lang="ru-RU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8532440" y="40006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</a:t>
            </a:r>
            <a:endParaRPr lang="ru-RU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7734175" y="38042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k</a:t>
            </a: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-32320" y="-41166"/>
                <a:ext cx="9176320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𝒂𝒙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𝒃𝒚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𝒄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320" y="-41166"/>
                <a:ext cx="9176320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Овал 58"/>
          <p:cNvSpPr/>
          <p:nvPr/>
        </p:nvSpPr>
        <p:spPr>
          <a:xfrm>
            <a:off x="4493978" y="3667732"/>
            <a:ext cx="83087" cy="830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931635" y="4505221"/>
            <a:ext cx="83087" cy="830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7583850" y="3245955"/>
            <a:ext cx="949251" cy="2373531"/>
            <a:chOff x="7583850" y="2962371"/>
            <a:chExt cx="949251" cy="2373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 rot="17983277">
                  <a:off x="7795817" y="3248219"/>
                  <a:ext cx="9410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𝑘𝑥</m:t>
                        </m:r>
                      </m:oMath>
                    </m:oMathPara>
                  </a14:m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983277">
                  <a:off x="7795817" y="3248219"/>
                  <a:ext cx="941027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Box 57"/>
            <p:cNvSpPr txBox="1"/>
            <p:nvPr/>
          </p:nvSpPr>
          <p:spPr>
            <a:xfrm rot="17983277">
              <a:off x="7466528" y="4642123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             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grpSp>
          <p:nvGrpSpPr>
            <p:cNvPr id="65" name="Группа 64"/>
            <p:cNvGrpSpPr/>
            <p:nvPr/>
          </p:nvGrpSpPr>
          <p:grpSpPr>
            <a:xfrm>
              <a:off x="7583850" y="3287930"/>
              <a:ext cx="949251" cy="1657580"/>
              <a:chOff x="7583189" y="3870340"/>
              <a:chExt cx="949251" cy="1657580"/>
            </a:xfrm>
          </p:grpSpPr>
          <p:cxnSp>
            <p:nvCxnSpPr>
              <p:cNvPr id="66" name="Прямая соединительная линия 65"/>
              <p:cNvCxnSpPr/>
              <p:nvPr/>
            </p:nvCxnSpPr>
            <p:spPr>
              <a:xfrm flipV="1">
                <a:off x="8059005" y="3870340"/>
                <a:ext cx="473435" cy="828775"/>
              </a:xfrm>
              <a:prstGeom prst="line">
                <a:avLst/>
              </a:prstGeom>
              <a:ln w="28575">
                <a:solidFill>
                  <a:schemeClr val="tx1">
                    <a:alpha val="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flipV="1">
                <a:off x="7583189" y="4699145"/>
                <a:ext cx="473435" cy="828775"/>
              </a:xfrm>
              <a:prstGeom prst="line">
                <a:avLst/>
              </a:prstGeom>
              <a:ln w="28575">
                <a:solidFill>
                  <a:schemeClr val="tx1">
                    <a:alpha val="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 rot="17983277">
                <a:off x="7675674" y="3328610"/>
                <a:ext cx="1414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𝑘𝑥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983277">
                <a:off x="7675674" y="3328610"/>
                <a:ext cx="141468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 rot="17983277">
                <a:off x="7676181" y="3328610"/>
                <a:ext cx="1414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𝑘𝑥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983277">
                <a:off x="7676181" y="3328610"/>
                <a:ext cx="141468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 rot="2151697">
                <a:off x="6766792" y="3649592"/>
                <a:ext cx="1587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𝑘𝑥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51697">
                <a:off x="6766792" y="3649592"/>
                <a:ext cx="158780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 rot="2124440">
                <a:off x="6768676" y="3647948"/>
                <a:ext cx="1587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𝑘𝑥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4440">
                <a:off x="6768676" y="3647948"/>
                <a:ext cx="158780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 rot="2083677">
                <a:off x="6811081" y="3515684"/>
                <a:ext cx="1114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𝑘𝑥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3677">
                <a:off x="6811081" y="3515684"/>
                <a:ext cx="1114151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Дуга 20"/>
          <p:cNvSpPr/>
          <p:nvPr/>
        </p:nvSpPr>
        <p:spPr>
          <a:xfrm>
            <a:off x="7840764" y="4185282"/>
            <a:ext cx="401369" cy="401369"/>
          </a:xfrm>
          <a:prstGeom prst="arc">
            <a:avLst>
              <a:gd name="adj1" fmla="val 12935036"/>
              <a:gd name="adj2" fmla="val 25648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Дуга 63"/>
          <p:cNvSpPr/>
          <p:nvPr/>
        </p:nvSpPr>
        <p:spPr>
          <a:xfrm>
            <a:off x="7916054" y="4044126"/>
            <a:ext cx="544182" cy="544182"/>
          </a:xfrm>
          <a:prstGeom prst="arc">
            <a:avLst>
              <a:gd name="adj1" fmla="val 16726832"/>
              <a:gd name="adj2" fmla="val 120923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10" action="ppaction://hlinksldjump"/>
          </p:cNvPr>
          <p:cNvSpPr/>
          <p:nvPr/>
        </p:nvSpPr>
        <p:spPr>
          <a:xfrm>
            <a:off x="7212806" y="2394119"/>
            <a:ext cx="1750219" cy="35511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rgbClr val="92D050"/>
              </a:gs>
              <a:gs pos="100000">
                <a:srgbClr val="00B050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635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Переход к анимации в большом формате</a:t>
            </a:r>
            <a:endParaRPr lang="ru-RU" dirty="0">
              <a:ln w="63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-41166"/>
            <a:ext cx="9144000" cy="6899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88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27168E-6 L -0.14323 1.2716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2.22222E-6 L -0.14306 2.22222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23 -2.96296E-6 L 0.0007 -2.96296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06 2.22222E-6 L 0.00069 2.22222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3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6358E-6 L 0 -0.0730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5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2.22222E-6 L -0.0316 -2.22222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-0.0777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4.81481E-6 L -0.03021 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23 L 0.00018 -0.073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5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3.05556E-6 -0.0780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7306 L 0 0.0677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2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7777 L 3.33333E-6 0.00023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7 0.00023 L -0.00017 0.20324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13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7315 L 0.00017 0.0673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14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4.81481E-6 L 0.02899 4.81481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7801 L -3.05556E-6 0.0743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1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3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-2.22222E-6 L 0.02795 -2.22222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6782 L 0 0.00023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4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20324 L -0.00017 0.0493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08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4.81481E-6 L -0.00052 4.81481E-6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6782 L 0.00017 -0.00047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7431 L -3.05556E-6 -0.00069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5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5" presetClass="pat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95 -2.22222E-6 L 0.00364 -2.22222E-6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6358E-6 L 0 -0.07306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53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69 L 0 -0.07801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66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3.88889E-6 -0.07778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9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63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4 L 0.07309 0.0002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4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4 L 0.00017 -0.0733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81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046 L 0.07587 0.0004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3" presetClass="pat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09236 2.22222E-6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" y="0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7306 L 0 0.06775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29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7801 L 0 0.05741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59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7778 L 3.88889E-6 0.00023 " pathEditMode="relative" rAng="0" ptsTypes="AA">
                                      <p:cBhvr>
                                        <p:cTn id="1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9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pat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1267 2.04445 L 3.31267 2.18727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3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42" presetClass="pat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-1.11111E-6 L 2.77778E-7 0.13866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21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42" presetClass="pat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7315 L 0.00018 0.06736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14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35" presetClass="pat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09 0.00024 L -0.07118 0.00024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0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35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3 0.00046 L -0.06753 0.00046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18" y="0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35" presetClass="pat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36 2.22222E-6 L -0.0467 2.22222E-6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6782 L 3.05556E-6 -0.00139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72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64" presetClass="pat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13866 L -0.00017 0.02755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5556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64" presetClass="pat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5741 L 0 3.7037E-7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70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63" presetClass="pat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18 0.00024 L 0.00069 0.00024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6783 L -0.00018 -4.44444E-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403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3" presetClass="pat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36 0.00046 L 0.00451 0.00046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63" presetClass="pat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7 2.22222E-6 L 0.00208 2.22222E-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4624E-6 L 3.33333E-6 0.24578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77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00035 0.2456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474 L 3.33333E-6 -0.00115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39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24953 L 3.05556E-6 -0.00047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51" grpId="0" animBg="1"/>
      <p:bldP spid="51" grpId="1" animBg="1"/>
      <p:bldP spid="51" grpId="2" animBg="1"/>
      <p:bldP spid="51" grpId="3" animBg="1"/>
      <p:bldP spid="51" grpId="4" animBg="1"/>
      <p:bldP spid="51" grpId="5" animBg="1"/>
      <p:bldP spid="6" grpId="0"/>
      <p:bldP spid="6" grpId="1"/>
      <p:bldP spid="6" grpId="2"/>
      <p:bldP spid="6" grpId="3"/>
      <p:bldP spid="6" grpId="4"/>
      <p:bldP spid="6" grpId="5"/>
      <p:bldP spid="18" grpId="0"/>
      <p:bldP spid="18" grpId="1"/>
      <p:bldP spid="18" grpId="2"/>
      <p:bldP spid="18" grpId="3"/>
      <p:bldP spid="18" grpId="4"/>
      <p:bldP spid="54" grpId="0"/>
      <p:bldP spid="54" grpId="1"/>
      <p:bldP spid="54" grpId="2"/>
      <p:bldP spid="54" grpId="3"/>
      <p:bldP spid="54" grpId="4"/>
      <p:bldP spid="54" grpId="5"/>
      <p:bldP spid="54" grpId="6"/>
      <p:bldP spid="54" grpId="7"/>
      <p:bldP spid="59" grpId="0" animBg="1"/>
      <p:bldP spid="59" grpId="1" animBg="1"/>
      <p:bldP spid="60" grpId="0" animBg="1"/>
      <p:bldP spid="60" grpId="1" animBg="1"/>
      <p:bldP spid="68" grpId="0"/>
      <p:bldP spid="68" grpId="1"/>
      <p:bldP spid="68" grpId="2"/>
      <p:bldP spid="68" grpId="3"/>
      <p:bldP spid="68" grpId="4"/>
      <p:bldP spid="69" grpId="0"/>
      <p:bldP spid="69" grpId="1"/>
      <p:bldP spid="69" grpId="2"/>
      <p:bldP spid="69" grpId="3"/>
      <p:bldP spid="69" grpId="4"/>
      <p:bldP spid="61" grpId="0"/>
      <p:bldP spid="61" grpId="1"/>
      <p:bldP spid="61" grpId="2"/>
      <p:bldP spid="61" grpId="3"/>
      <p:bldP spid="62" grpId="0"/>
      <p:bldP spid="62" grpId="1"/>
      <p:bldP spid="62" grpId="2"/>
      <p:bldP spid="62" grpId="3"/>
      <p:bldP spid="62" grpId="4"/>
      <p:bldP spid="62" grpId="5"/>
      <p:bldP spid="63" grpId="0"/>
      <p:bldP spid="63" grpId="1"/>
      <p:bldP spid="63" grpId="2"/>
      <p:bldP spid="63" grpId="3"/>
      <p:bldP spid="21" grpId="0" animBg="1"/>
      <p:bldP spid="21" grpId="1" animBg="1"/>
      <p:bldP spid="21" grpId="2" animBg="1"/>
      <p:bldP spid="21" grpId="3" animBg="1"/>
      <p:bldP spid="21" grpId="4" animBg="1"/>
      <p:bldP spid="64" grpId="0" animBg="1"/>
      <p:bldP spid="64" grpId="1" animBg="1"/>
      <p:bldP spid="64" grpId="2" animBg="1"/>
      <p:bldP spid="64" grpId="3" animBg="1"/>
      <p:bldP spid="64" grpId="4" animBg="1"/>
      <p:bldP spid="64" grpId="5" animBg="1"/>
      <p:bldP spid="22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869492" y="223133"/>
            <a:ext cx="5801793" cy="5795774"/>
            <a:chOff x="1869492" y="223133"/>
            <a:chExt cx="5801793" cy="5795774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4569792" y="546299"/>
              <a:ext cx="0" cy="5472608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1869492" y="3282603"/>
              <a:ext cx="54006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092280" y="3140968"/>
                  <a:ext cx="57900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280" y="3140968"/>
                  <a:ext cx="579005" cy="6463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990787" y="223133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0787" y="223133"/>
                  <a:ext cx="588623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108771" y="3184521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8771" y="3184521"/>
                  <a:ext cx="588623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Прямая соединительная линия 9"/>
            <p:cNvCxnSpPr/>
            <p:nvPr/>
          </p:nvCxnSpPr>
          <p:spPr>
            <a:xfrm>
              <a:off x="4932040" y="3182023"/>
              <a:ext cx="0" cy="2136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454348" y="2955897"/>
              <a:ext cx="2182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013531" y="2629191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3531" y="2629191"/>
                  <a:ext cx="588623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637728" y="3288521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7728" y="3288521"/>
                  <a:ext cx="588623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Группа 4"/>
          <p:cNvGrpSpPr/>
          <p:nvPr/>
        </p:nvGrpSpPr>
        <p:grpSpPr>
          <a:xfrm rot="5400000">
            <a:off x="2182253" y="2992970"/>
            <a:ext cx="4774930" cy="576874"/>
            <a:chOff x="2182253" y="2992969"/>
            <a:chExt cx="4774930" cy="576874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4573652" flipV="1">
              <a:off x="5492715" y="2104762"/>
              <a:ext cx="576262" cy="235267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4573652" flipV="1">
              <a:off x="3070460" y="2105374"/>
              <a:ext cx="576262" cy="235267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Овал 17"/>
          <p:cNvSpPr/>
          <p:nvPr/>
        </p:nvSpPr>
        <p:spPr>
          <a:xfrm>
            <a:off x="4520803" y="3226706"/>
            <a:ext cx="97631" cy="976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10132" y="2730134"/>
                <a:ext cx="6783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132" y="2730134"/>
                <a:ext cx="67839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6622469" y="6491288"/>
            <a:ext cx="1333908" cy="366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Повторить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511279" y="6491287"/>
            <a:ext cx="1094634" cy="3667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a typeface="Cambria Math"/>
              </a:rPr>
              <a:t>Назад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956981" y="6494859"/>
            <a:ext cx="1176541" cy="36552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a typeface="Cambria Math"/>
              </a:rPr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56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 hidden="1"/>
          <p:cNvSpPr/>
          <p:nvPr/>
        </p:nvSpPr>
        <p:spPr>
          <a:xfrm>
            <a:off x="3705523" y="2417491"/>
            <a:ext cx="863279" cy="8632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 hidden="1"/>
          <p:cNvSpPr/>
          <p:nvPr/>
        </p:nvSpPr>
        <p:spPr>
          <a:xfrm>
            <a:off x="4572995" y="2417491"/>
            <a:ext cx="863279" cy="8632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869492" y="223133"/>
            <a:ext cx="5801793" cy="5795774"/>
            <a:chOff x="1869492" y="223133"/>
            <a:chExt cx="5801793" cy="5795774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4569792" y="546299"/>
              <a:ext cx="0" cy="5472608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1869492" y="3282603"/>
              <a:ext cx="54006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092280" y="3140968"/>
                  <a:ext cx="57900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280" y="3140968"/>
                  <a:ext cx="579005" cy="6463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990787" y="223133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0787" y="223133"/>
                  <a:ext cx="588623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108771" y="3184521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8771" y="3184521"/>
                  <a:ext cx="588623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Прямая соединительная линия 9"/>
            <p:cNvCxnSpPr/>
            <p:nvPr/>
          </p:nvCxnSpPr>
          <p:spPr>
            <a:xfrm>
              <a:off x="4932040" y="3182023"/>
              <a:ext cx="0" cy="2136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454348" y="2955897"/>
              <a:ext cx="2182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013531" y="2629191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3531" y="2629191"/>
                  <a:ext cx="588623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637728" y="3288521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7728" y="3288521"/>
                  <a:ext cx="588623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Группа 4"/>
          <p:cNvGrpSpPr/>
          <p:nvPr/>
        </p:nvGrpSpPr>
        <p:grpSpPr>
          <a:xfrm rot="5400000">
            <a:off x="2182253" y="2992970"/>
            <a:ext cx="4774930" cy="576874"/>
            <a:chOff x="2182253" y="2992969"/>
            <a:chExt cx="4774930" cy="576874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4573652" flipV="1">
              <a:off x="5492715" y="2104762"/>
              <a:ext cx="576262" cy="235267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4573652" flipV="1">
              <a:off x="3070460" y="2105374"/>
              <a:ext cx="576262" cy="235267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Овал 26"/>
          <p:cNvSpPr/>
          <p:nvPr/>
        </p:nvSpPr>
        <p:spPr>
          <a:xfrm>
            <a:off x="4522217" y="3226706"/>
            <a:ext cx="97631" cy="976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Дуга 30"/>
          <p:cNvSpPr/>
          <p:nvPr/>
        </p:nvSpPr>
        <p:spPr>
          <a:xfrm>
            <a:off x="3735671" y="2417491"/>
            <a:ext cx="1697011" cy="1697011"/>
          </a:xfrm>
          <a:prstGeom prst="arc">
            <a:avLst>
              <a:gd name="adj1" fmla="val 13394999"/>
              <a:gd name="adj2" fmla="val 1637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>
            <a:off x="3736584" y="2416528"/>
            <a:ext cx="1697011" cy="1697011"/>
          </a:xfrm>
          <a:prstGeom prst="arc">
            <a:avLst>
              <a:gd name="adj1" fmla="val 18930767"/>
              <a:gd name="adj2" fmla="val 2886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4067945" y="611538"/>
            <a:ext cx="1001617" cy="5349673"/>
            <a:chOff x="4067945" y="611538"/>
            <a:chExt cx="1001617" cy="53496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 rot="16200000">
                  <a:off x="3633306" y="1046177"/>
                  <a:ext cx="139249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𝒌𝒙</m:t>
                        </m:r>
                      </m:oMath>
                    </m:oMathPara>
                  </a14:m>
                  <a:endParaRPr lang="ru-RU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633306" y="1046177"/>
                  <a:ext cx="1392497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Группа 28"/>
            <p:cNvGrpSpPr/>
            <p:nvPr/>
          </p:nvGrpSpPr>
          <p:grpSpPr>
            <a:xfrm rot="5400000">
              <a:off x="2181912" y="2992970"/>
              <a:ext cx="4774930" cy="576874"/>
              <a:chOff x="2182253" y="2992969"/>
              <a:chExt cx="4774930" cy="576874"/>
            </a:xfrm>
          </p:grpSpPr>
          <p:cxnSp>
            <p:nvCxnSpPr>
              <p:cNvPr id="33" name="Прямая соединительная линия 32"/>
              <p:cNvCxnSpPr/>
              <p:nvPr/>
            </p:nvCxnSpPr>
            <p:spPr>
              <a:xfrm rot="4573652" flipV="1">
                <a:off x="5492715" y="2104762"/>
                <a:ext cx="576262" cy="2352675"/>
              </a:xfrm>
              <a:prstGeom prst="line">
                <a:avLst/>
              </a:prstGeom>
              <a:ln w="28575">
                <a:solidFill>
                  <a:srgbClr val="0070C0">
                    <a:alpha val="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rot="4573652" flipV="1">
                <a:off x="3070460" y="2105374"/>
                <a:ext cx="576262" cy="2352675"/>
              </a:xfrm>
              <a:prstGeom prst="line">
                <a:avLst/>
              </a:prstGeom>
              <a:ln w="28575">
                <a:solidFill>
                  <a:srgbClr val="0070C0">
                    <a:alpha val="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 rot="5400000">
              <a:off x="4268381" y="5160030"/>
              <a:ext cx="10791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         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Овал 25"/>
          <p:cNvSpPr/>
          <p:nvPr/>
        </p:nvSpPr>
        <p:spPr>
          <a:xfrm>
            <a:off x="4520803" y="3226706"/>
            <a:ext cx="97631" cy="976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 rot="5400000">
            <a:off x="4065894" y="538038"/>
            <a:ext cx="1012214" cy="5472606"/>
            <a:chOff x="4055241" y="693411"/>
            <a:chExt cx="1012214" cy="54726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 rot="5400000">
                  <a:off x="3975746" y="5074308"/>
                  <a:ext cx="16601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𝒌𝒙</m:t>
                        </m:r>
                      </m:oMath>
                    </m:oMathPara>
                  </a14:m>
                  <a:endParaRPr lang="ru-RU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975746" y="5074308"/>
                  <a:ext cx="1660198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Группа 37"/>
            <p:cNvGrpSpPr/>
            <p:nvPr/>
          </p:nvGrpSpPr>
          <p:grpSpPr>
            <a:xfrm rot="5400000">
              <a:off x="2181912" y="2992970"/>
              <a:ext cx="4774930" cy="576874"/>
              <a:chOff x="2182253" y="2992969"/>
              <a:chExt cx="4774930" cy="576874"/>
            </a:xfrm>
          </p:grpSpPr>
          <p:cxnSp>
            <p:nvCxnSpPr>
              <p:cNvPr id="40" name="Прямая соединительная линия 39"/>
              <p:cNvCxnSpPr/>
              <p:nvPr/>
            </p:nvCxnSpPr>
            <p:spPr>
              <a:xfrm rot="4573652" flipV="1">
                <a:off x="5492715" y="2104762"/>
                <a:ext cx="576262" cy="2352675"/>
              </a:xfrm>
              <a:prstGeom prst="line">
                <a:avLst/>
              </a:prstGeom>
              <a:ln w="28575">
                <a:solidFill>
                  <a:srgbClr val="0070C0">
                    <a:alpha val="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rot="4573652" flipV="1">
                <a:off x="3070460" y="2105374"/>
                <a:ext cx="576262" cy="2352675"/>
              </a:xfrm>
              <a:prstGeom prst="line">
                <a:avLst/>
              </a:prstGeom>
              <a:ln w="28575">
                <a:solidFill>
                  <a:srgbClr val="0070C0">
                    <a:alpha val="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 rot="5400000">
              <a:off x="3677894" y="1070758"/>
              <a:ext cx="12779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           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 rot="2700000">
                <a:off x="2626900" y="1515373"/>
                <a:ext cx="16601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𝒌𝒙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00000">
                <a:off x="2626900" y="1515373"/>
                <a:ext cx="1660198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 rot="19074178">
                <a:off x="4537435" y="1666710"/>
                <a:ext cx="21531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𝒌𝒙</m:t>
                      </m:r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74178">
                <a:off x="4537435" y="1666710"/>
                <a:ext cx="2153154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 rot="19074178">
                <a:off x="5146192" y="1454988"/>
                <a:ext cx="13924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𝒌𝒙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74178">
                <a:off x="5146192" y="1454988"/>
                <a:ext cx="1392497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rot="19010266">
                <a:off x="4538459" y="1670283"/>
                <a:ext cx="21531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10266">
                <a:off x="4538459" y="1670283"/>
                <a:ext cx="2153154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06137" y="2627823"/>
                <a:ext cx="13311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137" y="2627823"/>
                <a:ext cx="1331198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40181" y="1908121"/>
                <a:ext cx="13311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181" y="1908121"/>
                <a:ext cx="1331198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 rot="2700000">
                <a:off x="2248675" y="1555200"/>
                <a:ext cx="24208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00000">
                <a:off x="2248675" y="1555200"/>
                <a:ext cx="2420856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 rot="2700000">
                <a:off x="2249942" y="1552929"/>
                <a:ext cx="24208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00000">
                <a:off x="2249942" y="1552929"/>
                <a:ext cx="2420856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рямоугольник 47">
            <a:hlinkClick r:id="rId17" action="ppaction://hlinksldjump"/>
          </p:cNvPr>
          <p:cNvSpPr/>
          <p:nvPr/>
        </p:nvSpPr>
        <p:spPr>
          <a:xfrm>
            <a:off x="6622469" y="6491288"/>
            <a:ext cx="1333908" cy="366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Повторить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10132" y="2730134"/>
                <a:ext cx="6783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132" y="2730134"/>
                <a:ext cx="67839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 hidden="1"/>
          <p:cNvSpPr/>
          <p:nvPr/>
        </p:nvSpPr>
        <p:spPr>
          <a:xfrm>
            <a:off x="0" y="404664"/>
            <a:ext cx="9144000" cy="608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hlinkClick r:id="rId18" action="ppaction://hlinksldjump"/>
          </p:cNvPr>
          <p:cNvSpPr/>
          <p:nvPr/>
        </p:nvSpPr>
        <p:spPr>
          <a:xfrm>
            <a:off x="5511279" y="6491287"/>
            <a:ext cx="1094634" cy="3667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a typeface="Cambria Math"/>
              </a:rPr>
              <a:t>Назад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21757" y="6493251"/>
            <a:ext cx="1334620" cy="3671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Анимация</a:t>
            </a:r>
            <a:endParaRPr lang="ru-RU" dirty="0"/>
          </a:p>
        </p:txBody>
      </p:sp>
      <p:sp>
        <p:nvSpPr>
          <p:cNvPr id="51" name="Прямоугольник 50">
            <a:hlinkClick r:id="rId19" action="ppaction://hlinksldjump"/>
          </p:cNvPr>
          <p:cNvSpPr/>
          <p:nvPr/>
        </p:nvSpPr>
        <p:spPr>
          <a:xfrm>
            <a:off x="7956981" y="6494859"/>
            <a:ext cx="1176541" cy="36552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a typeface="Cambria Math"/>
              </a:rPr>
              <a:t>Далее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9144000" cy="6491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24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62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62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6200000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54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2700000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2700000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16200000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-2.77778E-6 -0.1574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7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162 L -0.12083 0.0016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162 L -0.00017 -0.1553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4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1.66667E-6 -0.1203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1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1.11111E-6 -0.1666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3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-0.1224 4.07407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8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-0.12778 -4.44444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15671 L -2.77778E-6 0.0932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66 -0.00024 L 0.0717 -0.0002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15579 L 3.61111E-6 0.0942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4 0.00092 L 0.0658 0.0009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78 -4.44444E-6 L 0.06111 -4.44444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12037 L 1.66667E-6 0.1296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16667 L 1.11111E-6 -0.00023 " pathEditMode="relative" rAng="0" ptsTypes="AA">
                                      <p:cBhvr>
                                        <p:cTn id="95" dur="1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1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pat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11111E-6 3.33333E-6 L 1.11111E-6 0.09074 " pathEditMode="relative" rAng="0" ptsTypes="AA">
                                      <p:cBhvr>
                                        <p:cTn id="101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9329 L -2.77778E-6 0.000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3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9421 L -0.00018 0.0004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9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11 -4.44444E-6 L -0.00295 -4.44444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5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8 4.07407E-6 L -2.5E-6 4.07407E-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9074 L -2.5E-6 -0.0023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5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35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7 -0.0007 L 0.00018 -0.0007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12963 L 1.66667E-6 -0.0025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2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069 L -2.77778E-6 -0.1548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78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5E-6 -0.15833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17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162 L 0.11805 0.00162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10261 -3.33333E-6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3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069 L 0.11771 0.00069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64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2.77778E-6 -0.15811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17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4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3 L 1.66667E-6 -0.1199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15879 L -2.77778E-6 0.0912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35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5 0.00162 L -0.06528 0.00162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35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61 -3.33333E-6 L -0.00989 -3.33333E-6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35" presetClass="pat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62 0.00023 L -0.06805 0.00023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0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15741 L 3.61111E-6 0.09259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2" presetClass="pat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11991 L 1.66667E-6 0.13009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15833 L 5E-6 -0.00138 " pathEditMode="relative" rAng="0" ptsTypes="AA">
                                      <p:cBhvr>
                                        <p:cTn id="175" dur="1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47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4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2" presetClass="pat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0.00017 -0.00116 L -0.00017 0.17407 " pathEditMode="relative" rAng="0" ptsTypes="AA">
                                      <p:cBhvr>
                                        <p:cTn id="181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9329 L -2.77778E-6 -0.00139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45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9421 L -0.00018 -0.000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45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3" presetClass="pat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53 0.00023 L -2.77778E-6 0.00023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8" y="0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3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5 0.00162 L -0.00018 0.00162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17408 L -0.00017 -0.0016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96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63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3.33333E-6 L 0.03229 -3.33333E-6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0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64" presetClass="pat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12963 L 1.66667E-6 -0.00278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20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2" grpId="4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42" grpId="0"/>
      <p:bldP spid="42" grpId="1"/>
      <p:bldP spid="42" grpId="2"/>
      <p:bldP spid="43" grpId="0"/>
      <p:bldP spid="43" grpId="1"/>
      <p:bldP spid="43" grpId="2"/>
      <p:bldP spid="43" grpId="3"/>
      <p:bldP spid="44" grpId="0"/>
      <p:bldP spid="44" grpId="1"/>
      <p:bldP spid="44" grpId="2"/>
      <p:bldP spid="44" grpId="3"/>
      <p:bldP spid="45" grpId="0"/>
      <p:bldP spid="45" grpId="1"/>
      <p:bldP spid="45" grpId="2"/>
      <p:bldP spid="45" grpId="3"/>
      <p:bldP spid="9" grpId="0"/>
      <p:bldP spid="9" grpId="1"/>
      <p:bldP spid="9" grpId="2"/>
      <p:bldP spid="9" grpId="3"/>
      <p:bldP spid="9" grpId="4"/>
      <p:bldP spid="13" grpId="0"/>
      <p:bldP spid="13" grpId="1"/>
      <p:bldP spid="13" grpId="2"/>
      <p:bldP spid="13" grpId="3"/>
      <p:bldP spid="46" grpId="0"/>
      <p:bldP spid="46" grpId="1"/>
      <p:bldP spid="46" grpId="2"/>
      <p:bldP spid="46" grpId="3"/>
      <p:bldP spid="46" grpId="4"/>
      <p:bldP spid="47" grpId="0"/>
      <p:bldP spid="47" grpId="1"/>
      <p:bldP spid="47" grpId="2"/>
      <p:bldP spid="47" grpId="3"/>
      <p:bldP spid="48" grpId="0" animBg="1"/>
      <p:bldP spid="14" grpId="0"/>
      <p:bldP spid="14" grpId="1"/>
      <p:bldP spid="14" grpId="2"/>
      <p:bldP spid="14" grpId="3"/>
      <p:bldP spid="14" grpId="4"/>
      <p:bldP spid="14" grpId="5"/>
      <p:bldP spid="18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3501008"/>
                <a:ext cx="9144000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/>
                  <a:t>П</a:t>
                </a:r>
                <a:r>
                  <a:rPr lang="ru-RU" sz="2800" dirty="0" smtClean="0"/>
                  <a:t>ару значений</a:t>
                </a:r>
                <a:r>
                  <a:rPr lang="ru-RU" sz="36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6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3600" b="1" i="1" smtClean="0">
                            <a:latin typeface="Cambria Math"/>
                          </a:rPr>
                          <m:t>, </m:t>
                        </m:r>
                        <m:r>
                          <a:rPr lang="en-US" sz="3600" b="1" i="1" smtClean="0">
                            <a:latin typeface="Cambria Math"/>
                          </a:rPr>
                          <m:t>𝒚</m:t>
                        </m:r>
                      </m:e>
                    </m:d>
                  </m:oMath>
                </a14:m>
                <a:r>
                  <a:rPr lang="ru-RU" sz="2800" dirty="0" smtClean="0"/>
                  <a:t>, которая одновременно является решением и первого, и второго уравнений системы, называют решением системы.</a:t>
                </a:r>
                <a:endParaRPr lang="ru-RU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01008"/>
                <a:ext cx="9144000" cy="1508105"/>
              </a:xfrm>
              <a:prstGeom prst="rect">
                <a:avLst/>
              </a:prstGeom>
              <a:blipFill rotWithShape="1">
                <a:blip r:embed="rId2"/>
                <a:stretch>
                  <a:fillRect l="-1333" b="-100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499517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Решить систему </a:t>
            </a:r>
            <a:r>
              <a:rPr lang="ru-RU" sz="2800" dirty="0" smtClean="0"/>
              <a:t>– это значит найти все ее решения или установить, что их нет.</a:t>
            </a:r>
            <a:endParaRPr lang="ru-RU" sz="3600" dirty="0"/>
          </a:p>
        </p:txBody>
      </p:sp>
      <p:sp>
        <p:nvSpPr>
          <p:cNvPr id="5" name="Равнобедренный треугольник 4">
            <a:hlinkClick r:id="" action="ppaction://hlinkshowjump?jump=nextslide"/>
          </p:cNvPr>
          <p:cNvSpPr/>
          <p:nvPr/>
        </p:nvSpPr>
        <p:spPr>
          <a:xfrm rot="5400000">
            <a:off x="8335827" y="5743277"/>
            <a:ext cx="762656" cy="657462"/>
          </a:xfrm>
          <a:prstGeom prst="triangle">
            <a:avLst/>
          </a:prstGeom>
          <a:pattFill prst="pct30">
            <a:fgClr>
              <a:srgbClr val="92D050"/>
            </a:fgClr>
            <a:bgClr>
              <a:schemeClr val="bg1"/>
            </a:bgClr>
          </a:patt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4624"/>
                <a:ext cx="9144000" cy="26776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/>
                  <a:t>Если даны два линейных уравнения с двумя пере-</a:t>
                </a:r>
                <a:r>
                  <a:rPr lang="ru-RU" sz="2800" dirty="0" err="1" smtClean="0"/>
                  <a:t>менными</a:t>
                </a:r>
                <a:r>
                  <a:rPr lang="ru-RU" sz="2800" dirty="0" smtClean="0"/>
                  <a:t> </a:t>
                </a:r>
                <a:r>
                  <a:rPr lang="en-US" sz="2800" dirty="0" smtClean="0"/>
                  <a:t>x </a:t>
                </a:r>
                <a:r>
                  <a:rPr lang="ru-RU" sz="2800" dirty="0" smtClean="0"/>
                  <a:t>и </a:t>
                </a:r>
                <a:r>
                  <a:rPr lang="en-US" sz="2800" dirty="0" smtClean="0"/>
                  <a:t>y</a:t>
                </a:r>
                <a:r>
                  <a:rPr lang="ru-RU" sz="2800" dirty="0" smtClean="0"/>
                  <a:t> и поставлена задача найти такие пары значений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ru-RU" sz="2800" dirty="0" smtClean="0"/>
                  <a:t>, которые одновременно удов-</a:t>
                </a:r>
                <a:r>
                  <a:rPr lang="ru-RU" sz="2800" dirty="0" err="1" smtClean="0"/>
                  <a:t>летворяют</a:t>
                </a:r>
                <a:r>
                  <a:rPr lang="ru-RU" sz="2800" dirty="0" smtClean="0"/>
                  <a:t> и тому и другому уравнению, то говорят, что заданные уравнения образуют </a:t>
                </a:r>
                <a:r>
                  <a:rPr lang="ru-RU" sz="2800" b="1" dirty="0" smtClean="0"/>
                  <a:t>систему </a:t>
                </a:r>
                <a:r>
                  <a:rPr lang="ru-RU" sz="2800" b="1" dirty="0" err="1" smtClean="0"/>
                  <a:t>уравне-ний</a:t>
                </a:r>
                <a:r>
                  <a:rPr lang="ru-RU" sz="2800" dirty="0" smtClean="0"/>
                  <a:t>.</a:t>
                </a:r>
                <a:endParaRPr lang="ru-RU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624"/>
                <a:ext cx="9144000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1333" t="-2273" r="-2133" b="-52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2423278"/>
                <a:ext cx="9144000" cy="114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6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6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36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36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36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36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36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36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36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36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36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36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36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36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36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23278"/>
                <a:ext cx="9144000" cy="11497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9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3528" y="2348880"/>
                <a:ext cx="6640792" cy="1172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6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6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3600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,                                     </m:t>
                              </m:r>
                            </m:e>
                            <m:e>
                              <m:r>
                                <a:rPr lang="en-US" sz="36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𝟏𝟔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3600" b="1" i="1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latin typeface="Cambria Math"/>
                                      <a:ea typeface="Cambria Math"/>
                                    </a:rPr>
                                    <m:t>𝝐</m:t>
                                  </m:r>
                                  <m:r>
                                    <a:rPr lang="en-US" sz="3600" b="1" i="1" smtClean="0">
                                      <a:latin typeface="Cambria Math"/>
                                      <a:ea typeface="Cambria Math"/>
                                    </a:rPr>
                                    <m:t>𝑵</m:t>
                                  </m:r>
                                  <m:r>
                                    <a:rPr lang="en-US" sz="3600" b="1" i="1" smtClean="0">
                                      <a:latin typeface="Cambria Math"/>
                                      <a:ea typeface="Cambria Math"/>
                                    </a:rPr>
                                    <m:t>, </m:t>
                                  </m:r>
                                  <m:r>
                                    <a:rPr lang="en-US" sz="36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𝒚</m:t>
                                  </m:r>
                                  <m:r>
                                    <a:rPr lang="en-US" sz="3600" b="1" i="1" smtClean="0">
                                      <a:latin typeface="Cambria Math"/>
                                      <a:ea typeface="Cambria Math"/>
                                    </a:rPr>
                                    <m:t>𝝐</m:t>
                                  </m:r>
                                  <m:r>
                                    <a:rPr lang="en-US" sz="3600" b="1" i="1" smtClean="0">
                                      <a:latin typeface="Cambria Math"/>
                                      <a:ea typeface="Cambria Math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sz="3600" b="1" i="1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48880"/>
                <a:ext cx="6640792" cy="11724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hidden="1"/>
              <p:cNvSpPr txBox="1"/>
              <p:nvPr/>
            </p:nvSpPr>
            <p:spPr>
              <a:xfrm>
                <a:off x="539551" y="3687557"/>
                <a:ext cx="48879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3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ru-RU" sz="3600" b="1" i="1" dirty="0" smtClean="0">
                          <a:latin typeface="Cambria Math"/>
                        </a:rPr>
                        <m:t>, т.е. </m:t>
                      </m:r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 dirty="0" smtClean="0">
                          <a:latin typeface="Cambria Math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600" b="1" i="1" dirty="0" smtClean="0">
                          <a:latin typeface="Cambria Math"/>
                        </a:rPr>
                        <m:t>, 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600" b="1" i="1" dirty="0" smtClean="0">
                          <a:latin typeface="Cambria Math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3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 hidden="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3687557"/>
                <a:ext cx="4887941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Равнобедренный треугольник 5">
            <a:hlinkClick r:id="rId4" action="ppaction://hlinksldjump"/>
          </p:cNvPr>
          <p:cNvSpPr/>
          <p:nvPr/>
        </p:nvSpPr>
        <p:spPr>
          <a:xfrm rot="5400000">
            <a:off x="7197858" y="4987418"/>
            <a:ext cx="1601458" cy="1380567"/>
          </a:xfrm>
          <a:prstGeom prst="triangle">
            <a:avLst/>
          </a:prstGeom>
          <a:pattFill prst="pct30">
            <a:fgClr>
              <a:srgbClr val="92D050"/>
            </a:fgClr>
            <a:bgClr>
              <a:schemeClr val="bg1"/>
            </a:bgClr>
          </a:patt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4856677"/>
            <a:ext cx="6984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u="heav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92D050"/>
                  </a:solidFill>
                </a:uFill>
                <a:latin typeface="Times New Roman" pitchFamily="18" charset="0"/>
                <a:cs typeface="Times New Roman" pitchFamily="18" charset="0"/>
              </a:rPr>
              <a:t>Переход к графику системы двух линейных уравнений с двумя переменными</a:t>
            </a:r>
            <a:endParaRPr lang="ru-RU" sz="3200" u="heav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92D050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320" y="-41166"/>
            <a:ext cx="9176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Пример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215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Иванов и Петров посадили на своих садовых участках яблони, причем Петров посадил яблонь в 2,5 раза больше, чем Иванов. На следующий год они увеличили число яблонь (посадили новые саженцы), причем у Иванова стало яблонь в 3 раза больше, чем было, в у Петрова в 2 раза больше, чем было. В итоге у них вместе стало 16 яблонь. Сколько яблонь посадили Иванов и Петров в первый год?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4054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Реальные ситуации в виде системы двух линейных уравнений с двумя переменными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460197"/>
              </p:ext>
            </p:extLst>
          </p:nvPr>
        </p:nvGraphicFramePr>
        <p:xfrm>
          <a:off x="107504" y="465429"/>
          <a:ext cx="5932800" cy="556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0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70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0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0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08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08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08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08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08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08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7080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080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7080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080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45364" y="4600792"/>
                <a:ext cx="4171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364" y="4600792"/>
                <a:ext cx="417101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Группа 24"/>
          <p:cNvGrpSpPr/>
          <p:nvPr/>
        </p:nvGrpSpPr>
        <p:grpSpPr>
          <a:xfrm>
            <a:off x="2652592" y="251356"/>
            <a:ext cx="514386" cy="5720999"/>
            <a:chOff x="3023421" y="-1211878"/>
            <a:chExt cx="514386" cy="5720999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3444146" y="-1060278"/>
              <a:ext cx="0" cy="5569399"/>
            </a:xfrm>
            <a:prstGeom prst="line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023421" y="-121187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3421" y="-1211878"/>
                  <a:ext cx="38664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3445474" y="2990245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056682" y="2897912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6682" y="2897912"/>
                  <a:ext cx="38664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Группа 23"/>
          <p:cNvGrpSpPr/>
          <p:nvPr/>
        </p:nvGrpSpPr>
        <p:grpSpPr>
          <a:xfrm>
            <a:off x="96715" y="4821972"/>
            <a:ext cx="6134469" cy="496395"/>
            <a:chOff x="467544" y="2608626"/>
            <a:chExt cx="6134469" cy="49639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67544" y="2701488"/>
              <a:ext cx="5945956" cy="0"/>
            </a:xfrm>
            <a:prstGeom prst="line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220178" y="2656069"/>
                  <a:ext cx="3818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0178" y="2656069"/>
                  <a:ext cx="381835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Прямая соединительная линия 19"/>
            <p:cNvCxnSpPr/>
            <p:nvPr/>
          </p:nvCxnSpPr>
          <p:spPr>
            <a:xfrm>
              <a:off x="3814402" y="2608626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628753" y="2735689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8753" y="2735689"/>
                  <a:ext cx="38664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3080487" y="5785519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ис. 28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38192" y="414685"/>
                <a:ext cx="2805127" cy="789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           </m:t>
                              </m:r>
                            </m:e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𝟏𝟔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192" y="414685"/>
                <a:ext cx="2805127" cy="78944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6759446"/>
                  </p:ext>
                </p:extLst>
              </p:nvPr>
            </p:nvGraphicFramePr>
            <p:xfrm>
              <a:off x="6254216" y="1672978"/>
              <a:ext cx="1607992" cy="1676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399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80399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ru-RU" sz="2800" b="1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ru-RU" sz="28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ru-RU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ru-RU" sz="3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 smtClean="0">
                              <a:solidFill>
                                <a:srgbClr val="0070C0"/>
                              </a:solidFill>
                            </a:rPr>
                            <a:t>5</a:t>
                          </a:r>
                          <a:endParaRPr lang="ru-RU" sz="36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6759446"/>
                  </p:ext>
                </p:extLst>
              </p:nvPr>
            </p:nvGraphicFramePr>
            <p:xfrm>
              <a:off x="6254216" y="1672978"/>
              <a:ext cx="1607992" cy="1676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399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80399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758" r="-100000" b="-26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00758" b="-26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ru-RU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ru-RU" sz="3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 smtClean="0">
                              <a:solidFill>
                                <a:srgbClr val="0070C0"/>
                              </a:solidFill>
                            </a:rPr>
                            <a:t>5</a:t>
                          </a:r>
                          <a:endParaRPr lang="ru-RU" sz="36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Овал 9"/>
          <p:cNvSpPr/>
          <p:nvPr/>
        </p:nvSpPr>
        <p:spPr>
          <a:xfrm>
            <a:off x="2992388" y="1869816"/>
            <a:ext cx="161925" cy="161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25271" y="4834774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  <a:cs typeface="Times New Roman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rgbClr val="FF0000"/>
                  </a:solidFill>
                  <a:ea typeface="Cambria Math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271" y="4834774"/>
                <a:ext cx="588623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575531" y="2742261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 pitchFamily="18" charset="0"/>
                          <a:cs typeface="Times New Roman" pitchFamily="18" charset="0"/>
                        </a:rPr>
                        <m:t>𝟓</m:t>
                      </m:r>
                    </m:oMath>
                  </m:oMathPara>
                </a14:m>
                <a:endParaRPr lang="ru-RU" sz="3600" b="1" dirty="0">
                  <a:solidFill>
                    <a:srgbClr val="0070C0"/>
                  </a:solidFill>
                  <a:ea typeface="Cambria Math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531" y="2742261"/>
                <a:ext cx="588623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 flipV="1">
            <a:off x="2876550" y="2007394"/>
            <a:ext cx="1362075" cy="34075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 rot="3321041">
                <a:off x="3570302" y="3903316"/>
                <a:ext cx="26859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latin typeface="Cambria Math"/>
                        </a:rPr>
                        <m:t>𝟔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321041">
                <a:off x="3570302" y="3903316"/>
                <a:ext cx="2685928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/>
          <p:cNvCxnSpPr/>
          <p:nvPr/>
        </p:nvCxnSpPr>
        <p:spPr>
          <a:xfrm flipH="1" flipV="1">
            <a:off x="2719388" y="1416844"/>
            <a:ext cx="2132297" cy="31861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816464" y="3067050"/>
            <a:ext cx="0" cy="184200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3072384" y="3064776"/>
            <a:ext cx="74249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3737883" y="2988567"/>
            <a:ext cx="161925" cy="161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618398" y="1677897"/>
                <a:ext cx="4539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 pitchFamily="18" charset="0"/>
                          <a:cs typeface="Times New Roman" pitchFamily="18" charset="0"/>
                        </a:rPr>
                        <m:t>𝟖</m:t>
                      </m:r>
                    </m:oMath>
                  </m:oMathPara>
                </a14:m>
                <a:endParaRPr lang="ru-RU" sz="2400" b="1" dirty="0">
                  <a:ea typeface="Cambria Math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398" y="1677897"/>
                <a:ext cx="453970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 rot="17543611">
                <a:off x="3097488" y="1596504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543611">
                <a:off x="3097488" y="1596504"/>
                <a:ext cx="1951175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152075" y="1217077"/>
                <a:ext cx="22445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075" y="1217077"/>
                <a:ext cx="2244525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Овал 74"/>
          <p:cNvSpPr/>
          <p:nvPr/>
        </p:nvSpPr>
        <p:spPr>
          <a:xfrm>
            <a:off x="2991922" y="4836965"/>
            <a:ext cx="161925" cy="161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228184" y="3560000"/>
                <a:ext cx="29875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3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latin typeface="Cambria Math"/>
                      </a:rPr>
                      <m:t>𝟏𝟔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𝟎</m:t>
                    </m:r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560000"/>
                <a:ext cx="2987549" cy="523220"/>
              </a:xfrm>
              <a:prstGeom prst="rect">
                <a:avLst/>
              </a:prstGeom>
              <a:blipFill rotWithShape="1">
                <a:blip r:embed="rId16"/>
                <a:stretch>
                  <a:fillRect l="-4286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7" name="Таблица 7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3339518"/>
                  </p:ext>
                </p:extLst>
              </p:nvPr>
            </p:nvGraphicFramePr>
            <p:xfrm>
              <a:off x="6327956" y="4091140"/>
              <a:ext cx="1607992" cy="1676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399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80399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ru-RU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ru-RU" sz="2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ru-RU" sz="3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 smtClean="0">
                              <a:solidFill>
                                <a:srgbClr val="0070C0"/>
                              </a:solidFill>
                            </a:rPr>
                            <a:t>5</a:t>
                          </a:r>
                          <a:endParaRPr lang="ru-RU" sz="36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7" name="Таблица 7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3339518"/>
                  </p:ext>
                </p:extLst>
              </p:nvPr>
            </p:nvGraphicFramePr>
            <p:xfrm>
              <a:off x="6327956" y="4091140"/>
              <a:ext cx="1607992" cy="1676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399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80399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7"/>
                          <a:stretch>
                            <a:fillRect r="-100000" b="-26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7"/>
                          <a:stretch>
                            <a:fillRect l="-100000" b="-26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ru-RU" sz="3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 smtClean="0">
                              <a:solidFill>
                                <a:srgbClr val="0070C0"/>
                              </a:solidFill>
                            </a:rPr>
                            <a:t>5</a:t>
                          </a:r>
                          <a:endParaRPr lang="ru-RU" sz="36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Прямоугольник 10">
            <a:hlinkClick r:id="" action="ppaction://hlinkshowjump?jump=nextslide"/>
          </p:cNvPr>
          <p:cNvSpPr/>
          <p:nvPr/>
        </p:nvSpPr>
        <p:spPr>
          <a:xfrm>
            <a:off x="7558739" y="6488907"/>
            <a:ext cx="1585261" cy="3690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a typeface="Cambria Math"/>
              </a:rPr>
              <a:t>Далее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248128" y="5807005"/>
            <a:ext cx="2883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0" dirty="0" smtClean="0">
                <a:latin typeface="+mj-lt"/>
              </a:rPr>
              <a:t>Ответ:</a:t>
            </a:r>
            <a:r>
              <a:rPr lang="ru-RU" sz="3600" dirty="0" smtClean="0"/>
              <a:t> (</a:t>
            </a:r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r>
              <a:rPr lang="ru-RU" sz="3600" dirty="0" smtClean="0"/>
              <a:t>; </a:t>
            </a:r>
            <a:r>
              <a:rPr lang="ru-RU" sz="3600" b="1" dirty="0" smtClean="0">
                <a:solidFill>
                  <a:srgbClr val="0070C0"/>
                </a:solidFill>
              </a:rPr>
              <a:t>5</a:t>
            </a:r>
            <a:r>
              <a:rPr lang="ru-RU" sz="3600" dirty="0" smtClean="0"/>
              <a:t>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>
            <a:hlinkClick r:id="rId18" action="ppaction://hlinksldjump"/>
          </p:cNvPr>
          <p:cNvSpPr/>
          <p:nvPr/>
        </p:nvSpPr>
        <p:spPr>
          <a:xfrm>
            <a:off x="6170765" y="6491287"/>
            <a:ext cx="1368152" cy="3786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a typeface="Cambria Math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16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 smtClean="0"/>
              <a:t>Примеры Решения систем уравнений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2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23713"/>
                <a:ext cx="9144000" cy="36933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        </a:t>
                </a:r>
                <a:r>
                  <a:rPr lang="ru-RU" b="1" dirty="0" smtClean="0"/>
                  <a:t>Вопросы для самопроверки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ru-RU" dirty="0" smtClean="0"/>
                  <a:t>Подберите три решения уравнения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+2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−9=0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ru-RU" dirty="0" smtClean="0"/>
                  <a:t>Что такое система двух линейных уравнений с двумя переменными?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ru-RU" dirty="0" smtClean="0"/>
                  <a:t>Что называют решением системы двух линейных уравнений с двумя переменными?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ru-RU" dirty="0" smtClean="0"/>
                  <a:t>Придумайте систему двух линейных уравнений с двумя переменными, которая имеет своим решением пару:</a:t>
                </a:r>
              </a:p>
              <a:p>
                <a:r>
                  <a:rPr lang="ru-RU" dirty="0"/>
                  <a:t> </a:t>
                </a:r>
                <a:r>
                  <a:rPr lang="ru-RU" dirty="0" smtClean="0"/>
                  <a:t>    а) (0; -1); б) (3; 0); в) (1; 2)</a:t>
                </a:r>
              </a:p>
              <a:p>
                <a:pPr marL="342900" indent="-342900">
                  <a:buFont typeface="+mj-lt"/>
                  <a:buAutoNum type="arabicPeriod" startAt="5"/>
                </a:pPr>
                <a:r>
                  <a:rPr lang="ru-RU" dirty="0" smtClean="0"/>
                  <a:t>Придумайте систему двух линейных уравнений, которая не имеет решений.</a:t>
                </a:r>
              </a:p>
              <a:p>
                <a:pPr marL="342900" indent="-342900">
                  <a:buFont typeface="+mj-lt"/>
                  <a:buAutoNum type="arabicPeriod" startAt="5"/>
                </a:pPr>
                <a:r>
                  <a:rPr lang="ru-RU" dirty="0" smtClean="0"/>
                  <a:t>Расскажите, как графически решить систему двух линейных уравнений с двумя переменными, которая составлена нами в задании 4 в).</a:t>
                </a:r>
              </a:p>
              <a:p>
                <a:pPr marL="342900" indent="-342900">
                  <a:buFont typeface="+mj-lt"/>
                  <a:buAutoNum type="arabicPeriod" startAt="5"/>
                </a:pPr>
                <a:r>
                  <a:rPr lang="ru-RU" dirty="0" smtClean="0"/>
                  <a:t>Что такое неопределённая система уравнений?</a:t>
                </a:r>
              </a:p>
              <a:p>
                <a:pPr marL="342900" indent="-342900">
                  <a:buFont typeface="+mj-lt"/>
                  <a:buAutoNum type="arabicPeriod" startAt="5"/>
                </a:pPr>
                <a:r>
                  <a:rPr lang="ru-RU" dirty="0" smtClean="0"/>
                  <a:t>Что такое несовместная система уравнений?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713"/>
                <a:ext cx="9144000" cy="3693319"/>
              </a:xfrm>
              <a:prstGeom prst="rect">
                <a:avLst/>
              </a:prstGeom>
              <a:blipFill rotWithShape="1">
                <a:blip r:embed="rId2"/>
                <a:stretch>
                  <a:fillRect l="-400" t="-825" b="-16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505072" y="3717032"/>
            <a:ext cx="263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Глава 3. §11 (стр.65-70)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 hidden="1"/>
          <p:cNvSpPr/>
          <p:nvPr/>
        </p:nvSpPr>
        <p:spPr>
          <a:xfrm>
            <a:off x="144016" y="476672"/>
            <a:ext cx="8892480" cy="590465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21539" y="422876"/>
                <a:ext cx="9165539" cy="924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,    (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)  </m:t>
                              </m:r>
                            </m:e>
                            <m:e>
                              <m:r>
                                <a:rPr lang="ru-RU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.          (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539" y="422876"/>
                <a:ext cx="9165539" cy="9245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36512" y="16739"/>
            <a:ext cx="91805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Пример 1: Решить систему уравнений</a:t>
            </a:r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81847" y="5085184"/>
            <a:ext cx="3054049" cy="576064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Преобразование уравнения 1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 построению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845284" y="6491288"/>
            <a:ext cx="1554707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Повторить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82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 hidden="1"/>
          <p:cNvSpPr/>
          <p:nvPr/>
        </p:nvSpPr>
        <p:spPr>
          <a:xfrm>
            <a:off x="144016" y="476672"/>
            <a:ext cx="8892480" cy="590465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21539" y="422876"/>
                <a:ext cx="9165539" cy="924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,    (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)  </m:t>
                              </m:r>
                            </m:e>
                            <m:e>
                              <m:r>
                                <a:rPr lang="ru-RU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.          (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539" y="422876"/>
                <a:ext cx="9165539" cy="9245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36512" y="16739"/>
            <a:ext cx="91805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Пример 1: Решить систему уравнений</a:t>
            </a:r>
            <a:endParaRPr lang="ru-RU" sz="17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043" y="1381858"/>
                <a:ext cx="31141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𝟏</m:t>
                      </m:r>
                      <m:r>
                        <a:rPr lang="ru-RU" sz="2800" b="1" i="1" smtClean="0">
                          <a:latin typeface="Cambria Math"/>
                        </a:rPr>
                        <m:t>) 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3" y="1381858"/>
                <a:ext cx="311418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69735" y="1762231"/>
            <a:ext cx="2994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Выразим </a:t>
            </a:r>
            <a:r>
              <a:rPr lang="en-US" sz="3200" b="1" dirty="0" smtClean="0"/>
              <a:t>y</a:t>
            </a:r>
            <a:r>
              <a:rPr lang="en-US" sz="2400" dirty="0" smtClean="0"/>
              <a:t> </a:t>
            </a:r>
            <a:r>
              <a:rPr lang="ru-RU" sz="2400" dirty="0" smtClean="0"/>
              <a:t>через </a:t>
            </a:r>
            <a:r>
              <a:rPr lang="ru-RU" sz="3200" b="1" dirty="0"/>
              <a:t>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2898" y="2391139"/>
                <a:ext cx="17231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ru-RU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  <m:r>
                        <a:rPr lang="ru-RU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98" y="2391139"/>
                <a:ext cx="172316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0601" y="2382428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01" y="2382428"/>
                <a:ext cx="49083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7021" y="2391139"/>
                <a:ext cx="551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21" y="2391139"/>
                <a:ext cx="55175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44953" y="2401724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953" y="2401724"/>
                <a:ext cx="498855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36402" y="2124652"/>
                <a:ext cx="7585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402" y="2124652"/>
                <a:ext cx="758541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39539" y="2391253"/>
                <a:ext cx="7665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39" y="2391253"/>
                <a:ext cx="766555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7441" y="2391253"/>
                <a:ext cx="7136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8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41" y="2391253"/>
                <a:ext cx="713657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97008" y="2390612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008" y="2390612"/>
                <a:ext cx="551753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38705" y="2116980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705" y="2116980"/>
                <a:ext cx="766557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90514" y="2389024"/>
                <a:ext cx="17680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800" b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514" y="2389024"/>
                <a:ext cx="1768048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3563888" y="2431848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13137" y="2367719"/>
                <a:ext cx="6532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137" y="2367719"/>
                <a:ext cx="653256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3447" y="2824356"/>
                <a:ext cx="2417072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47" y="2824356"/>
                <a:ext cx="2417072" cy="90774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3447" y="4365104"/>
                <a:ext cx="29941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47" y="4365104"/>
                <a:ext cx="2994153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631031" y="3799866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или</a:t>
            </a:r>
            <a:endParaRPr lang="ru-RU" sz="28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283968" y="1573619"/>
            <a:ext cx="0" cy="37275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74676" y="1381858"/>
                <a:ext cx="33289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2800" b="1" i="1" smtClean="0">
                          <a:latin typeface="Cambria Math"/>
                        </a:rPr>
                        <m:t>) </m:t>
                      </m:r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676" y="1381858"/>
                <a:ext cx="3328988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929262" y="1762231"/>
            <a:ext cx="2994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Выразим </a:t>
            </a:r>
            <a:r>
              <a:rPr lang="en-US" sz="3200" b="1" dirty="0" smtClean="0"/>
              <a:t>y</a:t>
            </a:r>
            <a:r>
              <a:rPr lang="en-US" sz="2400" dirty="0" smtClean="0"/>
              <a:t> </a:t>
            </a:r>
            <a:r>
              <a:rPr lang="ru-RU" sz="2400" dirty="0" smtClean="0"/>
              <a:t>через </a:t>
            </a:r>
            <a:r>
              <a:rPr lang="ru-RU" sz="3200" b="1" dirty="0"/>
              <a:t>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87376" y="2356591"/>
                <a:ext cx="7056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376" y="2356591"/>
                <a:ext cx="705642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24353" y="2362941"/>
                <a:ext cx="7136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353" y="2362941"/>
                <a:ext cx="713657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981724" y="2358701"/>
                <a:ext cx="551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724" y="2358701"/>
                <a:ext cx="551754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479954" y="2360821"/>
                <a:ext cx="551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954" y="2360821"/>
                <a:ext cx="551754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31983" y="2359706"/>
                <a:ext cx="551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983" y="2359706"/>
                <a:ext cx="551754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849112" y="2361214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112" y="2361214"/>
                <a:ext cx="4988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78677" y="2360264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677" y="2360264"/>
                <a:ext cx="4988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16158" y="2358405"/>
                <a:ext cx="17231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158" y="2358405"/>
                <a:ext cx="1723164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637295" y="2353642"/>
                <a:ext cx="19828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295" y="2353642"/>
                <a:ext cx="1982851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98413" y="2048248"/>
                <a:ext cx="9733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413" y="2048248"/>
                <a:ext cx="973343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485970" y="2355230"/>
                <a:ext cx="7136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970" y="2355230"/>
                <a:ext cx="713657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341731" y="2358261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731" y="2358261"/>
                <a:ext cx="498855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36096" y="2041684"/>
                <a:ext cx="7665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041684"/>
                <a:ext cx="766555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978402" y="2357934"/>
                <a:ext cx="551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02" y="2357934"/>
                <a:ext cx="551754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663344" y="2353725"/>
                <a:ext cx="551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344" y="2353725"/>
                <a:ext cx="551754" cy="52322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Прямая соединительная линия 45"/>
          <p:cNvCxnSpPr/>
          <p:nvPr/>
        </p:nvCxnSpPr>
        <p:spPr>
          <a:xfrm>
            <a:off x="8047663" y="2431848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996912" y="2367719"/>
                <a:ext cx="6532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912" y="2367719"/>
                <a:ext cx="653256" cy="52322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10837" y="2824356"/>
                <a:ext cx="2417072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8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837" y="2824356"/>
                <a:ext cx="2417072" cy="898964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607935" y="4365104"/>
                <a:ext cx="32089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800" b="1" i="1" smtClean="0"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800" b="1" i="1" smtClean="0">
                          <a:latin typeface="Cambria Math"/>
                        </a:rPr>
                        <m:t>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935" y="4365104"/>
                <a:ext cx="3208955" cy="523220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5625519" y="3799866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или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485706" y="2353642"/>
                <a:ext cx="7136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706" y="2353642"/>
                <a:ext cx="713657" cy="523220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06721" y="2390513"/>
                <a:ext cx="7136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8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21" y="2390513"/>
                <a:ext cx="713657" cy="523220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Прямоугольник 52">
            <a:hlinkClick r:id="rId39" action="ppaction://hlinksldjump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 построению</a:t>
            </a:r>
            <a:endParaRPr lang="ru-RU" dirty="0"/>
          </a:p>
        </p:txBody>
      </p:sp>
      <p:sp>
        <p:nvSpPr>
          <p:cNvPr id="54" name="Прямоугольник 53">
            <a:hlinkClick r:id="" action="ppaction://hlinkshowjump?jump=previousslide"/>
          </p:cNvPr>
          <p:cNvSpPr/>
          <p:nvPr/>
        </p:nvSpPr>
        <p:spPr>
          <a:xfrm>
            <a:off x="5845284" y="6491288"/>
            <a:ext cx="1554707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Повторить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0043" y="1381858"/>
            <a:ext cx="4243357" cy="471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474676" y="1381858"/>
            <a:ext cx="4243357" cy="471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81847" y="5085184"/>
            <a:ext cx="3054049" cy="576064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Преобразование уравнения 1</a:t>
            </a:r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257602" y="5085184"/>
            <a:ext cx="3065938" cy="576064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Преобразование уравнения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1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4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2.22222E-6 C 0.05938 -0.04097 0.09375 -0.04028 0.14775 -0.03773 " pathEditMode="relative" rAng="0" ptsTypes="ff">
                                      <p:cBhvr>
                                        <p:cTn id="8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-206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5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-1.11111E-6 L -0.03924 -1.11111E-6 " pathEditMode="relative" rAng="0" ptsTypes="AA">
                                      <p:cBhvr>
                                        <p:cTn id="8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4" presetClass="path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1.66667E-6 -7.40741E-7 C 0.01649 0.00301 0.04358 0.01482 0.06285 0.03495 " pathEditMode="relative" rAng="0" ptsTypes="ff"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736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3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4" presetClass="path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1.94444E-6 4.44444E-6 C 0.01163 -0.01598 0.01892 -0.03496 0.05434 -0.04051 " pathEditMode="relative" rAng="0" ptsTypes="ff">
                                      <p:cBhvr>
                                        <p:cTn id="111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203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3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4" presetClass="path" presetSubtype="0" fill="hold" grpId="2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2.77778E-7 4.81481E-6 C 0.0724 -0.01112 0.06858 0.00462 0.10868 0.03541 " pathEditMode="relative" rAng="0" ptsTypes="AA">
                                      <p:cBhvr>
                                        <p:cTn id="117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1597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3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3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5" presetClass="path" presetSubtype="0" fill="hold" grpId="2" nodeType="withEffect">
                                  <p:stCondLst>
                                    <p:cond delay="10500"/>
                                  </p:stCondLst>
                                  <p:childTnLst>
                                    <p:animMotion origin="layout" path="M -2.22222E-6 -2.59259E-6 L -0.06215 -2.59259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2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grpId="2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4" presetClass="path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0.03368 0.00023 C 0.04132 -0.02569 0.06129 -0.04282 0.08524 -0.04352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2199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2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4" presetClass="path" presetSubtype="0" fill="hold" grpId="2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-0.029 0.00138 C 0.02569 0.00254 0.04965 0.01736 0.06632 0.04398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2130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44" presetClass="path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animMotion origin="layout" path="M 1.66667E-6 -4.44444E-6 C 0.01146 -0.02615 0.02309 -0.04328 0.0375 -0.0449 " pathEditMode="relative" rAng="0" ptsTypes="AA">
                                      <p:cBhvr>
                                        <p:cTn id="1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2245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3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4" presetClass="path" presetSubtype="0" fill="hold" grpId="2" nodeType="withEffect">
                                  <p:stCondLst>
                                    <p:cond delay="7750"/>
                                  </p:stCondLst>
                                  <p:childTnLst>
                                    <p:animMotion origin="layout" path="M 0.00122 0.00231 C 0.04723 0.00417 0.11893 -0.00278 0.14428 0.04236 " pathEditMode="relative" rAng="0" ptsTypes="AA">
                                      <p:cBhvr>
                                        <p:cTn id="199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53" y="1991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1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3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3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5" presetClass="path" presetSubtype="0" fill="hold" grpId="2" nodeType="withEffect">
                                  <p:stCondLst>
                                    <p:cond delay="9250"/>
                                  </p:stCondLst>
                                  <p:childTnLst>
                                    <p:animMotion origin="layout" path="M 3.61111E-6 0 L -0.07483 0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5" presetClass="path" presetSubtype="0" fill="hold" grpId="2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8.33333E-7 -4.44444E-6 L -0.09114 -4.44444E-6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6" y="0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3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2" presetClass="entr" presetSubtype="1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2" presetClass="entr" presetSubtype="8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9" grpId="2"/>
      <p:bldP spid="9" grpId="3"/>
      <p:bldP spid="9" grpId="4"/>
      <p:bldP spid="10" grpId="0"/>
      <p:bldP spid="10" grpId="1"/>
      <p:bldP spid="10" grpId="2"/>
      <p:bldP spid="10" grpId="3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3" grpId="3"/>
      <p:bldP spid="14" grpId="0"/>
      <p:bldP spid="14" grpId="1"/>
      <p:bldP spid="14" grpId="2"/>
      <p:bldP spid="14" grpId="3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17" grpId="3"/>
      <p:bldP spid="18" grpId="0"/>
      <p:bldP spid="18" grpId="1"/>
      <p:bldP spid="18" grpId="2"/>
      <p:bldP spid="19" grpId="0"/>
      <p:bldP spid="20" grpId="0"/>
      <p:bldP spid="21" grpId="0"/>
      <p:bldP spid="22" grpId="0"/>
      <p:bldP spid="26" grpId="0"/>
      <p:bldP spid="27" grpId="0"/>
      <p:bldP spid="29" grpId="0"/>
      <p:bldP spid="29" grpId="1"/>
      <p:bldP spid="29" grpId="2"/>
      <p:bldP spid="30" grpId="0"/>
      <p:bldP spid="30" grpId="1"/>
      <p:bldP spid="30" grpId="2"/>
      <p:bldP spid="32" grpId="0"/>
      <p:bldP spid="32" grpId="1"/>
      <p:bldP spid="33" grpId="0"/>
      <p:bldP spid="33" grpId="1"/>
      <p:bldP spid="33" grpId="2"/>
      <p:bldP spid="34" grpId="0"/>
      <p:bldP spid="34" grpId="1"/>
      <p:bldP spid="34" grpId="2"/>
      <p:bldP spid="35" grpId="0"/>
      <p:bldP spid="35" grpId="1"/>
      <p:bldP spid="35" grpId="2"/>
      <p:bldP spid="36" grpId="0"/>
      <p:bldP spid="36" grpId="1"/>
      <p:bldP spid="36" grpId="2"/>
      <p:bldP spid="31" grpId="0"/>
      <p:bldP spid="31" grpId="1"/>
      <p:bldP spid="31" grpId="2"/>
      <p:bldP spid="31" grpId="3"/>
      <p:bldP spid="39" grpId="0"/>
      <p:bldP spid="39" grpId="1"/>
      <p:bldP spid="39" grpId="2"/>
      <p:bldP spid="40" grpId="0"/>
      <p:bldP spid="40" grpId="1"/>
      <p:bldP spid="40" grpId="2"/>
      <p:bldP spid="40" grpId="3"/>
      <p:bldP spid="41" grpId="0"/>
      <p:bldP spid="41" grpId="1"/>
      <p:bldP spid="41" grpId="2"/>
      <p:bldP spid="42" grpId="0"/>
      <p:bldP spid="42" grpId="1"/>
      <p:bldP spid="42" grpId="2"/>
      <p:bldP spid="42" grpId="3"/>
      <p:bldP spid="43" grpId="0"/>
      <p:bldP spid="43" grpId="1"/>
      <p:bldP spid="43" grpId="2"/>
      <p:bldP spid="43" grpId="3"/>
      <p:bldP spid="44" grpId="0"/>
      <p:bldP spid="44" grpId="1"/>
      <p:bldP spid="44" grpId="2"/>
      <p:bldP spid="45" grpId="0"/>
      <p:bldP spid="45" grpId="1"/>
      <p:bldP spid="45" grpId="2"/>
      <p:bldP spid="47" grpId="0"/>
      <p:bldP spid="48" grpId="0"/>
      <p:bldP spid="49" grpId="0"/>
      <p:bldP spid="50" grpId="0"/>
      <p:bldP spid="51" grpId="0"/>
      <p:bldP spid="52" grpId="0"/>
      <p:bldP spid="52" grpId="1"/>
      <p:bldP spid="2" grpId="0" animBg="1"/>
      <p:bldP spid="55" grpId="0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75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4896465" y="1268760"/>
            <a:ext cx="4350771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F60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 rot="5400000">
            <a:off x="4980286" y="5556478"/>
            <a:ext cx="344556" cy="297031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5049019" y="2420888"/>
            <a:ext cx="3850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Если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ru-RU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-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то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ru-RU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-0,5·(-1)+2,5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dirty="0" smtClean="0">
                <a:latin typeface="Cambria Math" pitchFamily="18" charset="0"/>
                <a:ea typeface="Cambria Math" pitchFamily="18" charset="0"/>
              </a:rPr>
            </a:br>
            <a:r>
              <a:rPr lang="ru-RU" dirty="0" smtClean="0">
                <a:latin typeface="Cambria Math" pitchFamily="18" charset="0"/>
                <a:ea typeface="Cambria Math" pitchFamily="18" charset="0"/>
              </a:rPr>
              <a:t>= 0,5 + 2,5 = 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74699" y="4639698"/>
            <a:ext cx="4316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Если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2,5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то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-0,5·2,5 – 0,75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- 2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74699" y="5033274"/>
            <a:ext cx="4406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Если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,5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то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ru-RU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-0,5</a:t>
            </a:r>
            <a:r>
              <a:rPr lang="ru-RU" dirty="0" smtClean="0">
                <a:latin typeface="Cambria Math"/>
                <a:ea typeface="Cambria Math"/>
              </a:rPr>
              <a:t>·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(-1,5) – 0,75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    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0,75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– 0,75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0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459807" y="5517232"/>
                <a:ext cx="36946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1" i="1" dirty="0" smtClean="0">
                        <a:latin typeface="Cambria Math"/>
                      </a:rPr>
                      <m:t>Ответ:</m:t>
                    </m:r>
                  </m:oMath>
                </a14:m>
                <a:r>
                  <a:rPr lang="ru-RU" sz="2400" dirty="0" smtClean="0"/>
                  <a:t>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Система несовместна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807" y="5517232"/>
                <a:ext cx="3694601" cy="461665"/>
              </a:xfrm>
              <a:prstGeom prst="rect">
                <a:avLst/>
              </a:prstGeom>
              <a:blipFill>
                <a:blip r:embed="rId2"/>
                <a:stretch>
                  <a:fillRect l="-495" r="-660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05881"/>
              </p:ext>
            </p:extLst>
          </p:nvPr>
        </p:nvGraphicFramePr>
        <p:xfrm>
          <a:off x="36024" y="44624"/>
          <a:ext cx="4752000" cy="63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36" name="Группа 35"/>
          <p:cNvGrpSpPr/>
          <p:nvPr/>
        </p:nvGrpSpPr>
        <p:grpSpPr>
          <a:xfrm>
            <a:off x="42487" y="-169659"/>
            <a:ext cx="5018821" cy="6537971"/>
            <a:chOff x="1716360" y="-146937"/>
            <a:chExt cx="5018821" cy="6537971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4090890" y="111212"/>
              <a:ext cx="0" cy="6279822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716360" y="3627448"/>
              <a:ext cx="4752000" cy="0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156176" y="3008872"/>
                  <a:ext cx="57900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3008872"/>
                  <a:ext cx="579005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466762" y="-146937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6762" y="-146937"/>
                  <a:ext cx="588623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652833" y="3486723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2833" y="3486723"/>
                  <a:ext cx="588623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501541" y="2924302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541" y="2924302"/>
                  <a:ext cx="588623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73210" y="3604349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3210" y="3604349"/>
                  <a:ext cx="588623" cy="6463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4489746" y="3524729"/>
              <a:ext cx="0" cy="2128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3965448" y="3229339"/>
              <a:ext cx="246512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09726" y="319640"/>
                <a:ext cx="4508349" cy="924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,    (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)  </m:t>
                              </m:r>
                            </m:e>
                            <m:e>
                              <m:r>
                                <a:rPr lang="ru-RU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.         (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726" y="319640"/>
                <a:ext cx="4508349" cy="92454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-36512" y="16739"/>
            <a:ext cx="91805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00" b="1" dirty="0" smtClean="0">
                <a:solidFill>
                  <a:schemeClr val="bg1"/>
                </a:solidFill>
              </a:rPr>
              <a:t>Пример 1: Решить систему уравнений</a:t>
            </a:r>
            <a:endParaRPr lang="ru-RU" sz="17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03150" y="3600450"/>
            <a:ext cx="0" cy="80040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423160" y="4400858"/>
            <a:ext cx="97123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1604963" y="2209800"/>
            <a:ext cx="3074988" cy="1543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013658" y="2424196"/>
            <a:ext cx="0" cy="117387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006217" y="2420888"/>
            <a:ext cx="41948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944470" y="2348880"/>
            <a:ext cx="147484" cy="1474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213852"/>
              </p:ext>
            </p:extLst>
          </p:nvPr>
        </p:nvGraphicFramePr>
        <p:xfrm>
          <a:off x="5004048" y="1734949"/>
          <a:ext cx="36176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58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x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y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307190" y="2132079"/>
            <a:ext cx="1008112" cy="318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31026" y="2126361"/>
            <a:ext cx="1008112" cy="324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91270" y="3409836"/>
                <a:ext cx="32089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ru-RU" sz="2800" b="1" i="1" smtClean="0">
                          <a:latin typeface="Cambria Math"/>
                        </a:rPr>
                        <m:t>=−</m:t>
                      </m:r>
                      <m:r>
                        <a:rPr lang="ru-RU" sz="2800" b="1" i="1" smtClean="0">
                          <a:latin typeface="Cambria Math"/>
                        </a:rPr>
                        <m:t>𝟎</m:t>
                      </m:r>
                      <m:r>
                        <a:rPr lang="ru-RU" sz="2800" b="1" i="1" smtClean="0">
                          <a:latin typeface="Cambria Math"/>
                        </a:rPr>
                        <m:t>,</m:t>
                      </m:r>
                      <m:r>
                        <a:rPr lang="ru-RU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𝟕𝟓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270" y="3409836"/>
                <a:ext cx="3208955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900749"/>
              </p:ext>
            </p:extLst>
          </p:nvPr>
        </p:nvGraphicFramePr>
        <p:xfrm>
          <a:off x="5004048" y="3933056"/>
          <a:ext cx="36176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58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x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2,5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-1,5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y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307190" y="4323192"/>
            <a:ext cx="1008112" cy="327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531026" y="4323192"/>
            <a:ext cx="1008112" cy="327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329408" y="4327116"/>
            <a:ext cx="147484" cy="1474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11953" y="2091328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953" y="2091328"/>
                <a:ext cx="588623" cy="64633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98350" y="3613708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350" y="3613708"/>
                <a:ext cx="588623" cy="64633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915816" y="3070701"/>
                <a:ext cx="10358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/>
                        </a:rPr>
                        <m:t>𝟐</m:t>
                      </m:r>
                      <m:r>
                        <a:rPr lang="en-US" sz="3600" b="1" i="1" smtClean="0">
                          <a:latin typeface="Cambria Math"/>
                        </a:rPr>
                        <m:t>,</m:t>
                      </m:r>
                      <m:r>
                        <a:rPr lang="en-US" sz="36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070701"/>
                <a:ext cx="1035861" cy="64633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/>
          <p:nvPr/>
        </p:nvCxnSpPr>
        <p:spPr>
          <a:xfrm flipH="1" flipV="1">
            <a:off x="671513" y="3021806"/>
            <a:ext cx="3577952" cy="18082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1742975" y="3532058"/>
            <a:ext cx="147484" cy="1474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rot="1586382">
                <a:off x="-94344" y="1453395"/>
                <a:ext cx="2750305" cy="575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86382">
                <a:off x="-94344" y="1453395"/>
                <a:ext cx="2750305" cy="57554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rot="1685917">
                <a:off x="1942625" y="4853510"/>
                <a:ext cx="31222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  </m:t>
                      </m:r>
                      <m:r>
                        <a:rPr lang="ru-RU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85917">
                <a:off x="1942625" y="4853510"/>
                <a:ext cx="3122201" cy="5232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005729" y="2369354"/>
                <a:ext cx="6473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729" y="2369354"/>
                <a:ext cx="647357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51520" y="2510607"/>
                <a:ext cx="6473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10607"/>
                <a:ext cx="647357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96587" y="1248427"/>
                <a:ext cx="34365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𝟏</m:t>
                      </m:r>
                      <m:r>
                        <a:rPr lang="ru-RU" sz="2800" b="1" i="1" smtClean="0">
                          <a:latin typeface="Cambria Math"/>
                        </a:rPr>
                        <m:t>) </m:t>
                      </m:r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ru-RU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atin typeface="Cambria Math"/>
                        </a:rPr>
                        <m:t>𝟎</m:t>
                      </m:r>
                      <m:r>
                        <a:rPr lang="ru-RU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587" y="1248427"/>
                <a:ext cx="3436582" cy="5232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Овал 49"/>
          <p:cNvSpPr/>
          <p:nvPr/>
        </p:nvSpPr>
        <p:spPr>
          <a:xfrm>
            <a:off x="4319745" y="3538387"/>
            <a:ext cx="147484" cy="1474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3403678" y="3599005"/>
            <a:ext cx="0" cy="2128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506136" y="4043164"/>
                <a:ext cx="9332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136" y="4043164"/>
                <a:ext cx="933269" cy="64633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Прямая соединительная линия 63"/>
          <p:cNvCxnSpPr/>
          <p:nvPr/>
        </p:nvCxnSpPr>
        <p:spPr>
          <a:xfrm flipV="1">
            <a:off x="2280935" y="4400777"/>
            <a:ext cx="24651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99592" y="3573016"/>
                <a:ext cx="13805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𝟏</m:t>
                      </m:r>
                      <m:r>
                        <a:rPr lang="en-US" sz="3600" b="1" i="1" smtClean="0">
                          <a:latin typeface="Cambria Math"/>
                        </a:rPr>
                        <m:t>,</m:t>
                      </m:r>
                      <m:r>
                        <a:rPr lang="en-US" sz="36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573016"/>
                <a:ext cx="1380506" cy="646331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673171" y="753127"/>
            <a:ext cx="3538789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Система несовместна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49019" y="2951396"/>
            <a:ext cx="3636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Если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ru-RU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то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ru-RU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-0,5·5 + 2,5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= -2,5 + 2,5 =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0</a:t>
            </a:r>
            <a:endParaRPr lang="ru-RU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7" name="Прямоугольник 66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398424" y="3560905"/>
                <a:ext cx="9332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424" y="3560905"/>
                <a:ext cx="933269" cy="646331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27738" y="14748"/>
            <a:ext cx="4889553" cy="636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Группа 57"/>
          <p:cNvGrpSpPr/>
          <p:nvPr/>
        </p:nvGrpSpPr>
        <p:grpSpPr>
          <a:xfrm>
            <a:off x="4957520" y="5474221"/>
            <a:ext cx="432048" cy="432048"/>
            <a:chOff x="5868144" y="2780928"/>
            <a:chExt cx="432048" cy="432048"/>
          </a:xfrm>
        </p:grpSpPr>
        <p:sp>
          <p:nvSpPr>
            <p:cNvPr id="59" name="Овал 58"/>
            <p:cNvSpPr/>
            <p:nvPr/>
          </p:nvSpPr>
          <p:spPr>
            <a:xfrm>
              <a:off x="5868144" y="2780928"/>
              <a:ext cx="432048" cy="43204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Равнобедренный треугольник 59"/>
            <p:cNvSpPr/>
            <p:nvPr/>
          </p:nvSpPr>
          <p:spPr>
            <a:xfrm rot="5400000">
              <a:off x="5997322" y="2895666"/>
              <a:ext cx="239818" cy="2067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6330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1" grpId="1" animBg="1"/>
      <p:bldP spid="51" grpId="2" animBg="1"/>
      <p:bldP spid="53" grpId="0"/>
      <p:bldP spid="53" grpId="1"/>
      <p:bldP spid="53" grpId="2"/>
      <p:bldP spid="54" grpId="0"/>
      <p:bldP spid="54" grpId="1"/>
      <p:bldP spid="54" grpId="2"/>
      <p:bldP spid="55" grpId="0"/>
      <p:bldP spid="55" grpId="1"/>
      <p:bldP spid="55" grpId="2"/>
      <p:bldP spid="56" grpId="0"/>
      <p:bldP spid="56" grpId="1"/>
      <p:bldP spid="56" grpId="2"/>
      <p:bldP spid="10" grpId="0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8" grpId="0"/>
      <p:bldP spid="18" grpId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4" grpId="0" animBg="1"/>
      <p:bldP spid="25" grpId="0"/>
      <p:bldP spid="26" grpId="0"/>
      <p:bldP spid="28" grpId="0"/>
      <p:bldP spid="30" grpId="0" animBg="1"/>
      <p:bldP spid="31" grpId="0"/>
      <p:bldP spid="32" grpId="0"/>
      <p:bldP spid="34" grpId="0"/>
      <p:bldP spid="35" grpId="0"/>
      <p:bldP spid="4" grpId="0"/>
      <p:bldP spid="4" grpId="1"/>
      <p:bldP spid="50" grpId="0" animBg="1"/>
      <p:bldP spid="63" grpId="0"/>
      <p:bldP spid="65" grpId="0"/>
      <p:bldP spid="5" grpId="0" animBg="1"/>
      <p:bldP spid="57" grpId="0"/>
      <p:bldP spid="57" grpId="1"/>
      <p:bldP spid="67" grpId="0" animBg="1"/>
      <p:bldP spid="67" grpId="1" animBg="1"/>
      <p:bldP spid="68" grpId="0"/>
      <p:bldP spid="68" grpId="1"/>
      <p:bldP spid="68" grpId="2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 hidden="1"/>
          <p:cNvSpPr/>
          <p:nvPr/>
        </p:nvSpPr>
        <p:spPr>
          <a:xfrm>
            <a:off x="144016" y="476672"/>
            <a:ext cx="8892480" cy="590465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81847" y="5085184"/>
            <a:ext cx="3054049" cy="576064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Преобразование уравнения 1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 построению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845284" y="6491288"/>
            <a:ext cx="1554707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Повторить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319640"/>
                <a:ext cx="9144000" cy="105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𝟑𝟗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,   </m:t>
                              </m:r>
                              <m:r>
                                <a:rPr lang="ru-RU" sz="2800" b="1" i="1" smtClean="0">
                                  <a:latin typeface="Cambria Math" panose="02040503050406030204" pitchFamily="18" charset="0"/>
                                </a:rPr>
                                <m:t>       (</m:t>
                              </m:r>
                              <m:r>
                                <a:rPr lang="ru-RU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sz="2800" b="1" i="1" smtClean="0">
                                  <a:latin typeface="Cambria Math" panose="02040503050406030204" pitchFamily="18" charset="0"/>
                                </a:rPr>
                                <m:t>)  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𝟏𝟏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.                  (</m:t>
                              </m:r>
                              <m:r>
                                <a:rPr lang="ru-RU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ru-RU" sz="28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9640"/>
                <a:ext cx="9144000" cy="10534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-36512" y="16739"/>
            <a:ext cx="91805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Пример 2: Решить систему уравнений</a:t>
            </a:r>
            <a:endParaRPr lang="ru-RU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9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 hidden="1"/>
          <p:cNvSpPr/>
          <p:nvPr/>
        </p:nvSpPr>
        <p:spPr>
          <a:xfrm>
            <a:off x="144016" y="476672"/>
            <a:ext cx="8892480" cy="590465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043" y="1381858"/>
                <a:ext cx="24721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𝟏</m:t>
                      </m:r>
                      <m:r>
                        <a:rPr lang="ru-RU" sz="2800" b="1" i="1" smtClean="0">
                          <a:latin typeface="Cambria Math"/>
                        </a:rPr>
                        <m:t>) 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𝟑𝟗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3" y="1381858"/>
                <a:ext cx="247215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69735" y="1762231"/>
            <a:ext cx="2994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Выразим </a:t>
            </a:r>
            <a:r>
              <a:rPr lang="en-US" sz="3200" b="1" dirty="0" smtClean="0"/>
              <a:t>y</a:t>
            </a:r>
            <a:r>
              <a:rPr lang="en-US" sz="2400" dirty="0" smtClean="0"/>
              <a:t> </a:t>
            </a:r>
            <a:r>
              <a:rPr lang="ru-RU" sz="2400" dirty="0" smtClean="0"/>
              <a:t>через </a:t>
            </a:r>
            <a:r>
              <a:rPr lang="ru-RU" sz="3200" b="1" dirty="0"/>
              <a:t>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2898" y="2391139"/>
                <a:ext cx="13957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ru-RU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𝟑𝟗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98" y="2391139"/>
                <a:ext cx="139570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0601" y="2382428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01" y="2382428"/>
                <a:ext cx="49083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7021" y="2391139"/>
                <a:ext cx="551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21" y="2391139"/>
                <a:ext cx="55175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36402" y="2124652"/>
                <a:ext cx="7585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402" y="2124652"/>
                <a:ext cx="75854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/>
          <p:nvPr/>
        </p:nvCxnSpPr>
        <p:spPr>
          <a:xfrm>
            <a:off x="4283968" y="1573619"/>
            <a:ext cx="0" cy="37275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74676" y="1381858"/>
                <a:ext cx="24721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2800" b="1" i="1" smtClean="0">
                          <a:latin typeface="Cambria Math"/>
                        </a:rPr>
                        <m:t>) 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676" y="1381858"/>
                <a:ext cx="247215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929262" y="1762231"/>
            <a:ext cx="2994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Выразим </a:t>
            </a:r>
            <a:r>
              <a:rPr lang="en-US" sz="3200" b="1" dirty="0" smtClean="0"/>
              <a:t>y</a:t>
            </a:r>
            <a:r>
              <a:rPr lang="en-US" sz="2400" dirty="0" smtClean="0"/>
              <a:t> </a:t>
            </a:r>
            <a:r>
              <a:rPr lang="ru-RU" sz="2400" dirty="0" smtClean="0"/>
              <a:t>через </a:t>
            </a:r>
            <a:r>
              <a:rPr lang="ru-RU" sz="3200" b="1" dirty="0"/>
              <a:t>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57224" y="2356591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224" y="2356591"/>
                <a:ext cx="49084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24353" y="2362941"/>
                <a:ext cx="13957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353" y="2362941"/>
                <a:ext cx="139570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981724" y="2358701"/>
                <a:ext cx="551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724" y="2358701"/>
                <a:ext cx="55175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98413" y="2048248"/>
                <a:ext cx="7585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413" y="2048248"/>
                <a:ext cx="75854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Прямоугольник 52">
            <a:hlinkClick r:id="rId13" action="ppaction://hlinksldjump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 построению</a:t>
            </a:r>
            <a:endParaRPr lang="ru-RU" dirty="0"/>
          </a:p>
        </p:txBody>
      </p:sp>
      <p:sp>
        <p:nvSpPr>
          <p:cNvPr id="54" name="Прямоугольник 53">
            <a:hlinkClick r:id="" action="ppaction://hlinkshowjump?jump=previousslide"/>
          </p:cNvPr>
          <p:cNvSpPr/>
          <p:nvPr/>
        </p:nvSpPr>
        <p:spPr>
          <a:xfrm>
            <a:off x="5845284" y="6491288"/>
            <a:ext cx="1554707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Повторить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0" y="319640"/>
                <a:ext cx="9144000" cy="105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𝟑𝟗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,   </m:t>
                              </m:r>
                              <m:r>
                                <a:rPr lang="ru-RU" sz="2800" b="1" i="1" smtClean="0">
                                  <a:latin typeface="Cambria Math" panose="02040503050406030204" pitchFamily="18" charset="0"/>
                                </a:rPr>
                                <m:t>       (</m:t>
                              </m:r>
                              <m:r>
                                <a:rPr lang="ru-RU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sz="2800" b="1" i="1" smtClean="0">
                                  <a:latin typeface="Cambria Math" panose="02040503050406030204" pitchFamily="18" charset="0"/>
                                </a:rPr>
                                <m:t>)  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𝟏𝟏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.                  (</m:t>
                              </m:r>
                              <m:r>
                                <a:rPr lang="ru-RU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ru-RU" sz="28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9640"/>
                <a:ext cx="9144000" cy="10534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-36512" y="16739"/>
            <a:ext cx="91805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Пример 2: Решить систему уравнений</a:t>
            </a:r>
            <a:endParaRPr lang="ru-RU" sz="1700" b="1" dirty="0">
              <a:solidFill>
                <a:schemeClr val="bg1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8001943" y="2431848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951192" y="2367719"/>
                <a:ext cx="12454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192" y="2367719"/>
                <a:ext cx="1245469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324353" y="3012557"/>
                <a:ext cx="22974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353" y="3012557"/>
                <a:ext cx="229742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5936829" y="3645024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или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324353" y="4120036"/>
                <a:ext cx="20297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353" y="4120036"/>
                <a:ext cx="2029723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934016" y="2996952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или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1540" y="3471964"/>
                <a:ext cx="22974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𝟑𝟗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40" y="3471964"/>
                <a:ext cx="2297424" cy="5232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Прямоугольник 61"/>
          <p:cNvSpPr/>
          <p:nvPr/>
        </p:nvSpPr>
        <p:spPr>
          <a:xfrm>
            <a:off x="100043" y="1381858"/>
            <a:ext cx="4243357" cy="471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474676" y="1381858"/>
            <a:ext cx="4669324" cy="471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81847" y="5085184"/>
            <a:ext cx="3054049" cy="576064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Преобразование уравнения 1</a:t>
            </a:r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257602" y="5085184"/>
            <a:ext cx="3065938" cy="576064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Преобразование уравнения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84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4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3.33333E-6 C 0.01736 -0.02084 0.04045 -0.0382 0.0618 -0.03982 " pathEditMode="relative" rAng="0" ptsTypes="AA">
                                      <p:cBhvr>
                                        <p:cTn id="5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-199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4.44444E-6 L -0.03924 4.44444E-6 " pathEditMode="relative" rAng="0" ptsTypes="AA">
                                      <p:cBhvr>
                                        <p:cTn id="6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4" presetClass="path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0.0717 -0.00232 C -0.05625 -0.00278 -0.01423 0.00277 0.02518 0.0365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194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4" presetClass="path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0.0007 0.00023 C 0.03195 -0.05139 0.07153 -0.04444 0.09566 -0.044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-2269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4" presetClass="path" presetSubtype="0" fill="hold" grpId="2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-8.33333E-7 4.44444E-6 C 0.05434 0.00069 0.06337 -0.00463 0.11962 0.040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2014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1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250"/>
                            </p:stCondLst>
                            <p:childTnLst>
                              <p:par>
                                <p:cTn id="1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250"/>
                            </p:stCondLst>
                            <p:childTnLst>
                              <p:par>
                                <p:cTn id="12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9" grpId="2"/>
      <p:bldP spid="10" grpId="0"/>
      <p:bldP spid="10" grpId="1"/>
      <p:bldP spid="10" grpId="2"/>
      <p:bldP spid="10" grpId="3"/>
      <p:bldP spid="11" grpId="0"/>
      <p:bldP spid="11" grpId="1"/>
      <p:bldP spid="11" grpId="2"/>
      <p:bldP spid="13" grpId="0"/>
      <p:bldP spid="13" grpId="1"/>
      <p:bldP spid="13" grpId="2"/>
      <p:bldP spid="26" grpId="0"/>
      <p:bldP spid="27" grpId="0"/>
      <p:bldP spid="29" grpId="0"/>
      <p:bldP spid="29" grpId="1"/>
      <p:bldP spid="29" grpId="2"/>
      <p:bldP spid="30" grpId="1"/>
      <p:bldP spid="30" grpId="2"/>
      <p:bldP spid="32" grpId="0"/>
      <p:bldP spid="40" grpId="0"/>
      <p:bldP spid="40" grpId="1"/>
      <p:bldP spid="40" grpId="2"/>
      <p:bldP spid="58" grpId="0"/>
      <p:bldP spid="59" grpId="0"/>
      <p:bldP spid="59" grpId="1"/>
      <p:bldP spid="60" grpId="1"/>
      <p:bldP spid="60" grpId="2"/>
      <p:bldP spid="61" grpId="0"/>
      <p:bldP spid="61" grpId="1"/>
      <p:bldP spid="31" grpId="0"/>
      <p:bldP spid="31" grpId="1"/>
      <p:bldP spid="33" grpId="0"/>
      <p:bldP spid="33" grpId="1"/>
      <p:bldP spid="62" grpId="0" animBg="1"/>
      <p:bldP spid="63" grpId="0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89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616081"/>
              </p:ext>
            </p:extLst>
          </p:nvPr>
        </p:nvGraphicFramePr>
        <p:xfrm>
          <a:off x="36024" y="44624"/>
          <a:ext cx="4752000" cy="63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36" name="Группа 35"/>
          <p:cNvGrpSpPr/>
          <p:nvPr/>
        </p:nvGrpSpPr>
        <p:grpSpPr>
          <a:xfrm>
            <a:off x="25818" y="-179184"/>
            <a:ext cx="5018821" cy="6537971"/>
            <a:chOff x="1716360" y="-146937"/>
            <a:chExt cx="5018821" cy="6537971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2507993" y="111212"/>
              <a:ext cx="0" cy="6279822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716360" y="3627448"/>
              <a:ext cx="4752000" cy="0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156176" y="3008872"/>
                  <a:ext cx="57900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3008872"/>
                  <a:ext cx="579005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883865" y="-146937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3865" y="-146937"/>
                  <a:ext cx="588623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069936" y="3486723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9936" y="3486723"/>
                  <a:ext cx="588623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09726" y="319640"/>
                <a:ext cx="2478114" cy="896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𝟑𝟗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,     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𝟏𝟏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.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726" y="319640"/>
                <a:ext cx="2478114" cy="8968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-36512" y="16739"/>
            <a:ext cx="91805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00" b="1" dirty="0" smtClean="0">
                <a:solidFill>
                  <a:schemeClr val="bg1"/>
                </a:solidFill>
              </a:rPr>
              <a:t>Пример 2: Решить систему уравнений</a:t>
            </a:r>
            <a:endParaRPr lang="ru-RU" sz="1700" b="1" dirty="0">
              <a:solidFill>
                <a:schemeClr val="bg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617478" y="3453131"/>
            <a:ext cx="0" cy="2956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805113" y="2483644"/>
            <a:ext cx="4762" cy="11239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821531" y="2478881"/>
            <a:ext cx="198358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448061" y="112441"/>
            <a:ext cx="3719902" cy="37199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734810" y="2425040"/>
            <a:ext cx="147484" cy="1474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46743" y="3716097"/>
                <a:ext cx="7136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743" y="3716097"/>
                <a:ext cx="71365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/>
          <p:nvPr/>
        </p:nvCxnSpPr>
        <p:spPr>
          <a:xfrm flipH="1">
            <a:off x="153093" y="1932039"/>
            <a:ext cx="3185650" cy="31709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rot="2603040">
                <a:off x="879429" y="844066"/>
                <a:ext cx="2108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ru-RU" sz="2800" b="1" i="1" smtClean="0">
                          <a:latin typeface="Cambria Math"/>
                        </a:rPr>
                        <m:t>𝟑𝟗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603040">
                <a:off x="879429" y="844066"/>
                <a:ext cx="210826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rot="18882021">
                <a:off x="368309" y="3211959"/>
                <a:ext cx="20175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  </m:t>
                    </m:r>
                    <m:r>
                      <a:rPr lang="ru-RU" sz="2800" b="1" i="1" smtClean="0"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ru-RU" sz="2800" b="1" i="1" smtClean="0"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ru-RU" sz="2800" b="1" dirty="0" smtClean="0"/>
                  <a:t>11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82021">
                <a:off x="368309" y="3211959"/>
                <a:ext cx="2017540" cy="523220"/>
              </a:xfrm>
              <a:prstGeom prst="rect">
                <a:avLst/>
              </a:prstGeom>
              <a:blipFill>
                <a:blip r:embed="rId9"/>
                <a:stretch>
                  <a:fillRect t="-6419" r="-10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11002" y="2559200"/>
                <a:ext cx="6473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002" y="2559200"/>
                <a:ext cx="64735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43608" y="4149080"/>
                <a:ext cx="6473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149080"/>
                <a:ext cx="64735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2567" y="2562536"/>
                <a:ext cx="7136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7" y="2562536"/>
                <a:ext cx="71365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273350" y="3726638"/>
                <a:ext cx="7136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350" y="3726638"/>
                <a:ext cx="71365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Прямоугольник 61"/>
          <p:cNvSpPr/>
          <p:nvPr/>
        </p:nvSpPr>
        <p:spPr>
          <a:xfrm>
            <a:off x="885860" y="5212455"/>
            <a:ext cx="3788986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Единственное решение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896465" y="1268760"/>
            <a:ext cx="4350771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F60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049019" y="2420888"/>
            <a:ext cx="346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Если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ru-RU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39,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то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ru-RU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39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– 39 = 0</a:t>
            </a:r>
            <a:endParaRPr lang="ru-RU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74699" y="4639698"/>
            <a:ext cx="346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Если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11,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то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11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–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 = 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74699" y="5033274"/>
            <a:ext cx="346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Если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то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0 –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 = -11 </a:t>
            </a:r>
            <a:endParaRPr lang="ru-RU" dirty="0" smtClean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868144" y="5301208"/>
                <a:ext cx="326403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600" b="1" i="1" dirty="0" smtClean="0">
                        <a:latin typeface="Cambria Math"/>
                      </a:rPr>
                      <m:t>Ответ:</m:t>
                    </m:r>
                  </m:oMath>
                </a14:m>
                <a:r>
                  <a:rPr lang="ru-RU" sz="3600" dirty="0" smtClean="0"/>
                  <a:t> (</a:t>
                </a:r>
                <a:r>
                  <a:rPr lang="ru-RU" sz="3600" b="1" dirty="0" smtClean="0">
                    <a:solidFill>
                      <a:srgbClr val="FF0000"/>
                    </a:solidFill>
                  </a:rPr>
                  <a:t>25</a:t>
                </a:r>
                <a:r>
                  <a:rPr lang="ru-RU" sz="3600" dirty="0" smtClean="0"/>
                  <a:t>; </a:t>
                </a:r>
                <a:r>
                  <a:rPr lang="ru-RU" sz="3600" b="1" dirty="0" smtClean="0">
                    <a:solidFill>
                      <a:srgbClr val="0070C0"/>
                    </a:solidFill>
                  </a:rPr>
                  <a:t>14</a:t>
                </a:r>
                <a:r>
                  <a:rPr lang="ru-RU" sz="3600" dirty="0" smtClean="0"/>
                  <a:t>)</a:t>
                </a:r>
                <a:endParaRPr lang="ru-RU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5301208"/>
                <a:ext cx="3264035" cy="646331"/>
              </a:xfrm>
              <a:prstGeom prst="rect">
                <a:avLst/>
              </a:prstGeom>
              <a:blipFill rotWithShape="1">
                <a:blip r:embed="rId14"/>
                <a:stretch>
                  <a:fillRect t="-14151" r="-4860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5049019" y="2708920"/>
            <a:ext cx="33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Если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ru-RU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то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ru-RU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39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–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 = 39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33268"/>
              </p:ext>
            </p:extLst>
          </p:nvPr>
        </p:nvGraphicFramePr>
        <p:xfrm>
          <a:off x="5004048" y="1743338"/>
          <a:ext cx="36176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58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x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y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677202"/>
              </p:ext>
            </p:extLst>
          </p:nvPr>
        </p:nvGraphicFramePr>
        <p:xfrm>
          <a:off x="5004048" y="3962199"/>
          <a:ext cx="36176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58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x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y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-11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321624" y="2146516"/>
            <a:ext cx="1008112" cy="285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31026" y="2159000"/>
            <a:ext cx="1008112" cy="297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321624" y="4375646"/>
            <a:ext cx="1008112" cy="291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531026" y="4360912"/>
            <a:ext cx="1008112" cy="31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91270" y="3481844"/>
                <a:ext cx="20120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0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800" b="1" i="0" smtClean="0">
                          <a:latin typeface="Cambria Math"/>
                        </a:rPr>
                        <m:t>𝟏𝟏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270" y="3481844"/>
                <a:ext cx="2012089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96587" y="1248427"/>
                <a:ext cx="20297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ru-RU" sz="2800" b="1" i="1" smtClean="0">
                          <a:latin typeface="Cambria Math"/>
                        </a:rPr>
                        <m:t>𝟑𝟗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587" y="1248427"/>
                <a:ext cx="2029723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Равнобедренный треугольник 47"/>
          <p:cNvSpPr/>
          <p:nvPr/>
        </p:nvSpPr>
        <p:spPr>
          <a:xfrm rot="5400000">
            <a:off x="4980286" y="5556478"/>
            <a:ext cx="344556" cy="297031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4949" y="260080"/>
                <a:ext cx="7136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𝟑𝟗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9" y="260080"/>
                <a:ext cx="713657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вал 6"/>
          <p:cNvSpPr/>
          <p:nvPr/>
        </p:nvSpPr>
        <p:spPr>
          <a:xfrm>
            <a:off x="763905" y="448063"/>
            <a:ext cx="124491" cy="1244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4936540" y="5473566"/>
            <a:ext cx="432048" cy="432048"/>
            <a:chOff x="5868144" y="2780928"/>
            <a:chExt cx="432048" cy="432048"/>
          </a:xfrm>
        </p:grpSpPr>
        <p:sp>
          <p:nvSpPr>
            <p:cNvPr id="51" name="Овал 50"/>
            <p:cNvSpPr/>
            <p:nvPr/>
          </p:nvSpPr>
          <p:spPr>
            <a:xfrm>
              <a:off x="5868144" y="2780928"/>
              <a:ext cx="432048" cy="43204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Равнобедренный треугольник 51"/>
            <p:cNvSpPr/>
            <p:nvPr/>
          </p:nvSpPr>
          <p:spPr>
            <a:xfrm rot="5400000">
              <a:off x="5997322" y="2895666"/>
              <a:ext cx="239818" cy="2067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Овал 52"/>
          <p:cNvSpPr/>
          <p:nvPr/>
        </p:nvSpPr>
        <p:spPr>
          <a:xfrm>
            <a:off x="3864302" y="3547294"/>
            <a:ext cx="124491" cy="1244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550100" y="3744663"/>
                <a:ext cx="7136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𝟑𝟗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100" y="3744663"/>
                <a:ext cx="713657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Овал 54"/>
          <p:cNvSpPr/>
          <p:nvPr/>
        </p:nvSpPr>
        <p:spPr>
          <a:xfrm>
            <a:off x="1604273" y="3540376"/>
            <a:ext cx="124491" cy="1244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72720" y="4372247"/>
            <a:ext cx="124491" cy="1244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-108520" y="4110976"/>
                <a:ext cx="9813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4110976"/>
                <a:ext cx="981358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547447" y="3554141"/>
                <a:ext cx="524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447" y="3554141"/>
                <a:ext cx="524503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>
            <a:off x="682359" y="2818805"/>
            <a:ext cx="2925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6213" y="2223919"/>
                <a:ext cx="7136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𝟏𝟒</m:t>
                      </m:r>
                    </m:oMath>
                  </m:oMathPara>
                </a14:m>
                <a:endParaRPr lang="ru-RU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3" y="2223919"/>
                <a:ext cx="713657" cy="5232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27738" y="14748"/>
            <a:ext cx="4889553" cy="636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46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0" grpId="0" animBg="1"/>
      <p:bldP spid="28" grpId="0"/>
      <p:bldP spid="31" grpId="0"/>
      <p:bldP spid="32" grpId="0"/>
      <p:bldP spid="34" grpId="0"/>
      <p:bldP spid="35" grpId="0"/>
      <p:bldP spid="62" grpId="0" animBg="1"/>
      <p:bldP spid="42" grpId="0" animBg="1"/>
      <p:bldP spid="42" grpId="2" animBg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13" grpId="0" animBg="1"/>
      <p:bldP spid="13" grpId="2" animBg="1"/>
      <p:bldP spid="13" grpId="3" animBg="1"/>
      <p:bldP spid="14" grpId="0" animBg="1"/>
      <p:bldP spid="14" grpId="2" animBg="1"/>
      <p:bldP spid="14" grpId="3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18" grpId="0"/>
      <p:bldP spid="4" grpId="0"/>
      <p:bldP spid="4" grpId="1"/>
      <p:bldP spid="48" grpId="0" animBg="1"/>
      <p:bldP spid="48" grpId="1" animBg="1"/>
      <p:bldP spid="48" grpId="2" animBg="1"/>
      <p:bldP spid="49" grpId="0"/>
      <p:bldP spid="49" grpId="1"/>
      <p:bldP spid="7" grpId="0" animBg="1"/>
      <p:bldP spid="7" grpId="1" animBg="1"/>
      <p:bldP spid="53" grpId="0" animBg="1"/>
      <p:bldP spid="53" grpId="1" animBg="1"/>
      <p:bldP spid="54" grpId="0"/>
      <p:bldP spid="55" grpId="0" animBg="1"/>
      <p:bldP spid="55" grpId="1" animBg="1"/>
      <p:bldP spid="56" grpId="0" animBg="1"/>
      <p:bldP spid="56" grpId="1" animBg="1"/>
      <p:bldP spid="57" grpId="0"/>
      <p:bldP spid="57" grpId="1"/>
      <p:bldP spid="58" grpId="0"/>
      <p:bldP spid="58" grpId="1"/>
      <p:bldP spid="65" grpId="0"/>
      <p:bldP spid="11" grpId="0" animBg="1"/>
      <p:bldP spid="66" grpId="0" animBg="1"/>
      <p:bldP spid="66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 hidden="1"/>
          <p:cNvSpPr/>
          <p:nvPr/>
        </p:nvSpPr>
        <p:spPr>
          <a:xfrm>
            <a:off x="144016" y="476672"/>
            <a:ext cx="8892480" cy="590465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81847" y="5085184"/>
            <a:ext cx="3054049" cy="576064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Преобразование уравнения 1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 построению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845284" y="6491288"/>
            <a:ext cx="1554707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Повторить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319640"/>
                <a:ext cx="9144000" cy="90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8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,     </m:t>
                              </m:r>
                            </m:e>
                            <m:e>
                              <m:r>
                                <a:rPr lang="ru-RU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𝟕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.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9640"/>
                <a:ext cx="9144000" cy="9056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-36512" y="16739"/>
            <a:ext cx="91805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Пример 3: Решить систему уравнений</a:t>
            </a:r>
            <a:endParaRPr lang="ru-RU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 hidden="1"/>
          <p:cNvSpPr/>
          <p:nvPr/>
        </p:nvSpPr>
        <p:spPr>
          <a:xfrm>
            <a:off x="144016" y="476672"/>
            <a:ext cx="8892480" cy="590465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043" y="1381858"/>
                <a:ext cx="31141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𝟏</m:t>
                      </m:r>
                      <m:r>
                        <a:rPr lang="ru-RU" sz="2800" b="1" i="1" smtClean="0">
                          <a:latin typeface="Cambria Math"/>
                        </a:rPr>
                        <m:t>) </m:t>
                      </m:r>
                      <m:r>
                        <a:rPr lang="ru-RU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ru-RU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3" y="1381858"/>
                <a:ext cx="311418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69735" y="1762231"/>
            <a:ext cx="2994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Выразим </a:t>
            </a:r>
            <a:r>
              <a:rPr lang="en-US" sz="3200" b="1" dirty="0" smtClean="0"/>
              <a:t>y</a:t>
            </a:r>
            <a:r>
              <a:rPr lang="en-US" sz="2400" dirty="0" smtClean="0"/>
              <a:t> </a:t>
            </a:r>
            <a:r>
              <a:rPr lang="ru-RU" sz="2400" dirty="0" smtClean="0"/>
              <a:t>через </a:t>
            </a:r>
            <a:r>
              <a:rPr lang="ru-RU" sz="3200" b="1" dirty="0"/>
              <a:t>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2898" y="2391139"/>
                <a:ext cx="15083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ru-RU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  <m:r>
                        <a:rPr lang="ru-RU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98" y="2391139"/>
                <a:ext cx="150836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5123" y="2382428"/>
                <a:ext cx="7056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23" y="2382428"/>
                <a:ext cx="70564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7021" y="2391139"/>
                <a:ext cx="551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21" y="2391139"/>
                <a:ext cx="55175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56921" y="2401724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921" y="2401724"/>
                <a:ext cx="49885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36402" y="2124652"/>
                <a:ext cx="9733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402" y="2124652"/>
                <a:ext cx="97334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/>
          <p:nvPr/>
        </p:nvCxnSpPr>
        <p:spPr>
          <a:xfrm>
            <a:off x="4572000" y="1573619"/>
            <a:ext cx="0" cy="37275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74676" y="1381858"/>
                <a:ext cx="31141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2800" b="1" i="1" smtClean="0">
                          <a:latin typeface="Cambria Math"/>
                        </a:rPr>
                        <m:t>) </m:t>
                      </m:r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ru-RU" sz="2800" b="1" i="1" smtClean="0"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atin typeface="Cambria Math"/>
                        </a:rPr>
                        <m:t>𝟕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676" y="1381858"/>
                <a:ext cx="311418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929262" y="1762231"/>
            <a:ext cx="2994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Выразим </a:t>
            </a:r>
            <a:r>
              <a:rPr lang="en-US" sz="3200" b="1" dirty="0" smtClean="0"/>
              <a:t>y</a:t>
            </a:r>
            <a:r>
              <a:rPr lang="en-US" sz="2400" dirty="0" smtClean="0"/>
              <a:t> </a:t>
            </a:r>
            <a:r>
              <a:rPr lang="ru-RU" sz="2400" dirty="0" smtClean="0"/>
              <a:t>через </a:t>
            </a:r>
            <a:r>
              <a:rPr lang="ru-RU" sz="3200" b="1" dirty="0"/>
              <a:t>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87376" y="2356591"/>
                <a:ext cx="7056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376" y="2356591"/>
                <a:ext cx="70564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24353" y="2362941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353" y="2362941"/>
                <a:ext cx="498855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981724" y="2358701"/>
                <a:ext cx="551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724" y="2358701"/>
                <a:ext cx="551754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70387" y="2360821"/>
                <a:ext cx="551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387" y="2360821"/>
                <a:ext cx="551754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611862" y="2362881"/>
                <a:ext cx="551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862" y="2362881"/>
                <a:ext cx="551754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687170" y="2361214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170" y="2361214"/>
                <a:ext cx="498855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59585" y="2360264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585" y="2360264"/>
                <a:ext cx="498855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Прямоугольник 52">
            <a:hlinkClick r:id="rId16" action="ppaction://hlinksldjump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 построению</a:t>
            </a:r>
            <a:endParaRPr lang="ru-RU" dirty="0"/>
          </a:p>
        </p:txBody>
      </p:sp>
      <p:sp>
        <p:nvSpPr>
          <p:cNvPr id="54" name="Прямоугольник 53">
            <a:hlinkClick r:id="" action="ppaction://hlinkshowjump?jump=previousslide"/>
          </p:cNvPr>
          <p:cNvSpPr/>
          <p:nvPr/>
        </p:nvSpPr>
        <p:spPr>
          <a:xfrm>
            <a:off x="5845284" y="6491288"/>
            <a:ext cx="1554707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Повторить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0" y="319640"/>
                <a:ext cx="9144000" cy="90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8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,     </m:t>
                              </m:r>
                            </m:e>
                            <m:e>
                              <m:r>
                                <a:rPr lang="ru-RU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𝟕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.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9640"/>
                <a:ext cx="9144000" cy="905633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-36512" y="16739"/>
            <a:ext cx="91805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Пример 3: Решить систему уравнений</a:t>
            </a:r>
            <a:endParaRPr lang="ru-RU" sz="17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29440" y="2389819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40" y="2389819"/>
                <a:ext cx="498855" cy="523220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13864" y="2389935"/>
                <a:ext cx="7665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64" y="2389935"/>
                <a:ext cx="766555" cy="523220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355521" y="2392200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521" y="2392200"/>
                <a:ext cx="551753" cy="523220"/>
              </a:xfrm>
              <a:prstGeom prst="rect">
                <a:avLst/>
              </a:prstGeom>
              <a:blipFill rotWithShape="1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284573" y="2135104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573" y="2135104"/>
                <a:ext cx="766557" cy="523220"/>
              </a:xfrm>
              <a:prstGeom prst="rect">
                <a:avLst/>
              </a:prstGeom>
              <a:blipFill rotWithShape="1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360217" y="2392310"/>
                <a:ext cx="19828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217" y="2392310"/>
                <a:ext cx="1982851" cy="523220"/>
              </a:xfrm>
              <a:prstGeom prst="rect">
                <a:avLst/>
              </a:prstGeom>
              <a:blipFill rotWithShape="1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20711" y="3121804"/>
                <a:ext cx="20297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11" y="3121804"/>
                <a:ext cx="2029723" cy="523220"/>
              </a:xfrm>
              <a:prstGeom prst="rect">
                <a:avLst/>
              </a:prstGeom>
              <a:blipFill rotWithShape="1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3419872" y="2382428"/>
            <a:ext cx="0" cy="5232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7864" y="2392697"/>
                <a:ext cx="12326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392697"/>
                <a:ext cx="1232645" cy="523220"/>
              </a:xfrm>
              <a:prstGeom prst="rect">
                <a:avLst/>
              </a:prstGeom>
              <a:blipFill rotWithShape="1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318003" y="2361580"/>
                <a:ext cx="15083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𝟕</m:t>
                      </m:r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003" y="2361580"/>
                <a:ext cx="1508362" cy="523220"/>
              </a:xfrm>
              <a:prstGeom prst="rect">
                <a:avLst/>
              </a:prstGeom>
              <a:blipFill rotWithShape="1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232834" y="2033817"/>
                <a:ext cx="9733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834" y="2033817"/>
                <a:ext cx="973343" cy="523220"/>
              </a:xfrm>
              <a:prstGeom prst="rect">
                <a:avLst/>
              </a:prstGeom>
              <a:blipFill rotWithShape="1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782306" y="2348880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306" y="2348880"/>
                <a:ext cx="498855" cy="523220"/>
              </a:xfrm>
              <a:prstGeom prst="rect">
                <a:avLst/>
              </a:prstGeom>
              <a:blipFill rotWithShape="1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053967" y="2359560"/>
                <a:ext cx="7665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67" y="2359560"/>
                <a:ext cx="766555" cy="523220"/>
              </a:xfrm>
              <a:prstGeom prst="rect">
                <a:avLst/>
              </a:prstGeom>
              <a:blipFill rotWithShape="1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606494" y="2363739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494" y="2363739"/>
                <a:ext cx="551753" cy="523220"/>
              </a:xfrm>
              <a:prstGeom prst="rect">
                <a:avLst/>
              </a:prstGeom>
              <a:blipFill rotWithShape="1"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624691" y="2070589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691" y="2070589"/>
                <a:ext cx="766557" cy="523220"/>
              </a:xfrm>
              <a:prstGeom prst="rect">
                <a:avLst/>
              </a:prstGeom>
              <a:blipFill rotWithShape="1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606342" y="2363744"/>
                <a:ext cx="19828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342" y="2363744"/>
                <a:ext cx="1982851" cy="523220"/>
              </a:xfrm>
              <a:prstGeom prst="rect">
                <a:avLst/>
              </a:prstGeom>
              <a:blipFill rotWithShape="1"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рямоугольник 40"/>
          <p:cNvSpPr/>
          <p:nvPr/>
        </p:nvSpPr>
        <p:spPr>
          <a:xfrm>
            <a:off x="100043" y="1381858"/>
            <a:ext cx="4334817" cy="471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474676" y="1381858"/>
            <a:ext cx="4669324" cy="471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81847" y="5085184"/>
            <a:ext cx="3054049" cy="576064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Преобразование уравнения 1</a:t>
            </a:r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257602" y="5085184"/>
            <a:ext cx="3065938" cy="576064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Преобразование уравнения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3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4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2.22222E-6 C 0.05938 -0.04097 0.09375 -0.04028 0.14775 -0.03773 " pathEditMode="relative" rAng="0" ptsTypes="ff">
                                      <p:cBhvr>
                                        <p:cTn id="6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-206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-1.11111E-6 L -0.03924 -1.11111E-6 " pathEditMode="relative" rAng="0" ptsTypes="AA">
                                      <p:cBhvr>
                                        <p:cTn id="6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path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78 -0.00139 L -0.03767 -0.00139 " pathEditMode="relative" rAng="0" ptsTypes="AA">
                                      <p:cBhvr>
                                        <p:cTn id="7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4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4" presetClass="path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4.44444E-6 3.33333E-6 C 0.01649 0.00301 0.03402 0.01134 0.04652 0.0375 " pathEditMode="relative" rAng="0" ptsTypes="ff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187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4" presetClass="path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4.72222E-6 -4.07407E-6 C 0.01961 -0.02546 0.02795 -0.03518 0.06076 -0.03657 " pathEditMode="relative" rAng="0" ptsTypes="ff">
                                      <p:cBhvr>
                                        <p:cTn id="8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-182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4" presetClass="path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Motion origin="layout" path="M -1.66667E-6 2.96296E-6 C 0.025 -0.00301 0.11042 -0.00996 0.13386 0.03449 " pathEditMode="relative" rAng="0" ptsTypes="ff">
                                      <p:cBhvr>
                                        <p:cTn id="9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122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4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path" presetSubtype="0" fill="hold" grpId="2" nodeType="withEffect">
                                  <p:stCondLst>
                                    <p:cond delay="11500"/>
                                  </p:stCondLst>
                                  <p:childTnLst>
                                    <p:animMotion origin="layout" path="M -0.01129 -0.00162 L -0.06823 -0.0016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1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2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4" presetClass="path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0.03368 0.00023 C 0.0408 -0.02708 0.08004 -0.04629 0.09879 -0.04421 " pathEditMode="relative" rAng="0" ptsTypes="ss">
                                      <p:cBhvr>
                                        <p:cTn id="1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2338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5" presetClass="path" presetSubtype="0" fill="hold" grpId="2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0.00017 -0.00047 L -0.06128 -0.00047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0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2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4" presetClass="path" presetSubtype="0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0.0026 0.00278 C 0.0283 0.00232 0.05989 0.01736 0.08125 0.04977 " pathEditMode="relative" rAng="0" ptsTypes="ss">
                                      <p:cBhvr>
                                        <p:cTn id="16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2315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3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4" presetClass="path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animMotion origin="layout" path="M 1.94444E-6 4.07407E-6 C 0.00798 -0.0176 0.02101 -0.04329 0.05677 -0.0426 " pathEditMode="relative" rAng="0" ptsTypes="ss">
                                      <p:cBhvr>
                                        <p:cTn id="17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-2176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2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4" presetClass="path" presetSubtype="0" fill="hold" grpId="1" nodeType="withEffect">
                                  <p:stCondLst>
                                    <p:cond delay="9250"/>
                                  </p:stCondLst>
                                  <p:childTnLst>
                                    <p:animMotion origin="layout" path="M -4.44444E-6 3.7037E-6 C 0.01632 -0.00116 0.09809 0.01389 0.1165 0.04259 " pathEditMode="relative" rAng="0" ptsTypes="ss">
                                      <p:cBhvr>
                                        <p:cTn id="17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206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2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2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5" presetClass="path" presetSubtype="0" accel="50000" decel="50000" fill="hold" grpId="1" nodeType="withEffect">
                                  <p:stCondLst>
                                    <p:cond delay="11250"/>
                                  </p:stCondLst>
                                  <p:childTnLst>
                                    <p:animMotion origin="layout" path="M -0.00191 -0.00093 L -0.05764 -0.00093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0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9" grpId="2"/>
      <p:bldP spid="9" grpId="4"/>
      <p:bldP spid="10" grpId="0"/>
      <p:bldP spid="10" grpId="1"/>
      <p:bldP spid="10" grpId="2"/>
      <p:bldP spid="10" grpId="3"/>
      <p:bldP spid="11" grpId="0"/>
      <p:bldP spid="11" grpId="2"/>
      <p:bldP spid="11" grpId="3"/>
      <p:bldP spid="12" grpId="0"/>
      <p:bldP spid="12" grpId="1"/>
      <p:bldP spid="12" grpId="2"/>
      <p:bldP spid="13" grpId="0"/>
      <p:bldP spid="13" grpId="1"/>
      <p:bldP spid="13" grpId="2"/>
      <p:bldP spid="13" grpId="4"/>
      <p:bldP spid="26" grpId="0"/>
      <p:bldP spid="27" grpId="0"/>
      <p:bldP spid="29" grpId="0"/>
      <p:bldP spid="29" grpId="1"/>
      <p:bldP spid="29" grpId="2"/>
      <p:bldP spid="30" grpId="0"/>
      <p:bldP spid="30" grpId="1"/>
      <p:bldP spid="30" grpId="2"/>
      <p:bldP spid="32" grpId="0"/>
      <p:bldP spid="32" grpId="1"/>
      <p:bldP spid="33" grpId="0"/>
      <p:bldP spid="33" grpId="1"/>
      <p:bldP spid="33" grpId="2"/>
      <p:bldP spid="34" grpId="0"/>
      <p:bldP spid="34" grpId="1"/>
      <p:bldP spid="34" grpId="2"/>
      <p:bldP spid="35" grpId="0"/>
      <p:bldP spid="35" grpId="1"/>
      <p:bldP spid="35" grpId="2"/>
      <p:bldP spid="36" grpId="0"/>
      <p:bldP spid="36" grpId="1"/>
      <p:bldP spid="36" grpId="2"/>
      <p:bldP spid="57" grpId="0"/>
      <p:bldP spid="58" grpId="0"/>
      <p:bldP spid="58" grpId="1"/>
      <p:bldP spid="58" grpId="2"/>
      <p:bldP spid="59" grpId="0"/>
      <p:bldP spid="59" grpId="1"/>
      <p:bldP spid="61" grpId="0"/>
      <p:bldP spid="61" grpId="1"/>
      <p:bldP spid="61" grpId="2"/>
      <p:bldP spid="61" grpId="3"/>
      <p:bldP spid="62" grpId="0"/>
      <p:bldP spid="62" grpId="1"/>
      <p:bldP spid="62" grpId="2"/>
      <p:bldP spid="63" grpId="0"/>
      <p:bldP spid="63" grpId="1"/>
      <p:bldP spid="6" grpId="0"/>
      <p:bldP spid="60" grpId="0"/>
      <p:bldP spid="60" grpId="1"/>
      <p:bldP spid="60" grpId="2"/>
      <p:bldP spid="60" grpId="3"/>
      <p:bldP spid="65" grpId="0"/>
      <p:bldP spid="65" grpId="1"/>
      <p:bldP spid="65" grpId="2"/>
      <p:bldP spid="66" grpId="0"/>
      <p:bldP spid="67" grpId="0"/>
      <p:bldP spid="67" grpId="1"/>
      <p:bldP spid="67" grpId="2"/>
      <p:bldP spid="68" grpId="0"/>
      <p:bldP spid="68" grpId="1"/>
      <p:bldP spid="69" grpId="0"/>
      <p:bldP spid="69" grpId="1"/>
      <p:bldP spid="69" grpId="2"/>
      <p:bldP spid="70" grpId="0"/>
      <p:bldP spid="70" grpId="1"/>
      <p:bldP spid="41" grpId="0" animBg="1"/>
      <p:bldP spid="42" grpId="0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 smtClean="0"/>
              <a:t>Актуализация знаний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08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26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4894083" y="1268758"/>
                <a:ext cx="4249917" cy="48245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ru-RU" sz="2400" dirty="0" smtClean="0">
                    <a:solidFill>
                      <a:schemeClr val="tx1"/>
                    </a:solidFill>
                  </a:rPr>
                  <a:t>Прямые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</a:rPr>
                  <a:t> пересекаются в одной точке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ru-RU" sz="2400" dirty="0" smtClean="0">
                    <a:solidFill>
                      <a:schemeClr val="tx1"/>
                    </a:solidFill>
                  </a:rPr>
                  <a:t>, координаты которой – единственное решение данной системы. А вот чему конкретно равны абсцисса и ордината точки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ru-RU" sz="2400" dirty="0" smtClean="0">
                    <a:solidFill>
                      <a:schemeClr val="tx1"/>
                    </a:solidFill>
                  </a:rPr>
                  <a:t>, мы по построению точно определить не сможем (точка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</a:rPr>
                  <a:t>как бы «висит» внутри определенной клетки). Об этом поговорим при изучении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§12.</a:t>
                </a:r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083" y="1268758"/>
                <a:ext cx="4249917" cy="4824538"/>
              </a:xfrm>
              <a:prstGeom prst="rect">
                <a:avLst/>
              </a:prstGeom>
              <a:blipFill rotWithShape="1">
                <a:blip r:embed="rId2"/>
                <a:stretch>
                  <a:fillRect l="-2296" t="-884" r="-3443" b="-3409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655441"/>
              </p:ext>
            </p:extLst>
          </p:nvPr>
        </p:nvGraphicFramePr>
        <p:xfrm>
          <a:off x="36024" y="44624"/>
          <a:ext cx="4752000" cy="63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H="1" flipV="1">
            <a:off x="2808811" y="3581628"/>
            <a:ext cx="1064" cy="83479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2428523" y="4400777"/>
            <a:ext cx="371475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Группа 35"/>
          <p:cNvGrpSpPr/>
          <p:nvPr/>
        </p:nvGrpSpPr>
        <p:grpSpPr>
          <a:xfrm>
            <a:off x="42487" y="-169659"/>
            <a:ext cx="5018821" cy="6537971"/>
            <a:chOff x="1716360" y="-146937"/>
            <a:chExt cx="5018821" cy="6537971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4090890" y="111212"/>
              <a:ext cx="0" cy="6279822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716360" y="3627448"/>
              <a:ext cx="4752000" cy="0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156176" y="3008872"/>
                  <a:ext cx="57900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3008872"/>
                  <a:ext cx="579005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466762" y="-146937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6762" y="-146937"/>
                  <a:ext cx="588623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652833" y="3486723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2833" y="3486723"/>
                  <a:ext cx="588623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501541" y="2924302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541" y="2924302"/>
                  <a:ext cx="588623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73210" y="3604349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3210" y="3604349"/>
                  <a:ext cx="588623" cy="6463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4489746" y="3524729"/>
              <a:ext cx="0" cy="2128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3965448" y="3229339"/>
              <a:ext cx="246512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09726" y="319640"/>
                <a:ext cx="3120149" cy="905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8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,     </m:t>
                              </m:r>
                            </m:e>
                            <m:e>
                              <m:r>
                                <a:rPr lang="ru-RU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𝟕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.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726" y="319640"/>
                <a:ext cx="3120149" cy="9056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-36512" y="16739"/>
            <a:ext cx="91805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00" b="1" dirty="0" smtClean="0">
                <a:solidFill>
                  <a:schemeClr val="bg1"/>
                </a:solidFill>
              </a:rPr>
              <a:t>Пример 3: Решить систему уравнений</a:t>
            </a:r>
            <a:endParaRPr lang="ru-RU" sz="17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2216151" y="1470660"/>
            <a:ext cx="1548129" cy="47269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2807819" y="1629818"/>
            <a:ext cx="0" cy="199285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2415823" y="1628800"/>
            <a:ext cx="37147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345851" y="5518526"/>
            <a:ext cx="147484" cy="1474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V="1">
            <a:off x="3336248" y="2774950"/>
            <a:ext cx="0" cy="81987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416175" y="2764285"/>
            <a:ext cx="97664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2733704" y="1558086"/>
            <a:ext cx="147484" cy="1474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69113" y="1298256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113" y="1298256"/>
                <a:ext cx="588623" cy="64633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/>
          <p:nvPr/>
        </p:nvCxnSpPr>
        <p:spPr>
          <a:xfrm flipH="1" flipV="1">
            <a:off x="2182761" y="339215"/>
            <a:ext cx="2094271" cy="44245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2344510" y="764704"/>
            <a:ext cx="147484" cy="1474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rot="17348579">
                <a:off x="2282730" y="951890"/>
                <a:ext cx="27503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348579">
                <a:off x="2282730" y="951890"/>
                <a:ext cx="2750305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rot="3835869">
                <a:off x="2449916" y="4530460"/>
                <a:ext cx="31222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  </m:t>
                      </m:r>
                      <m:r>
                        <a:rPr lang="ru-RU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835869">
                <a:off x="2449916" y="4530460"/>
                <a:ext cx="3122201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557509" y="4947940"/>
                <a:ext cx="6473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509" y="4947940"/>
                <a:ext cx="647357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560236" y="640498"/>
                <a:ext cx="6473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236" y="640498"/>
                <a:ext cx="647357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Овал 49"/>
          <p:cNvSpPr/>
          <p:nvPr/>
        </p:nvSpPr>
        <p:spPr>
          <a:xfrm>
            <a:off x="2736431" y="4329297"/>
            <a:ext cx="147484" cy="1474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506136" y="4043164"/>
                <a:ext cx="9332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136" y="4043164"/>
                <a:ext cx="933269" cy="64633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Прямая соединительная линия 63"/>
          <p:cNvCxnSpPr/>
          <p:nvPr/>
        </p:nvCxnSpPr>
        <p:spPr>
          <a:xfrm flipV="1">
            <a:off x="2280935" y="4400777"/>
            <a:ext cx="24651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505152" y="5224787"/>
                <a:ext cx="9332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152" y="5224787"/>
                <a:ext cx="933269" cy="646331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839617" y="456288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617" y="456288"/>
                <a:ext cx="588623" cy="646331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Группа 45"/>
          <p:cNvGrpSpPr/>
          <p:nvPr/>
        </p:nvGrpSpPr>
        <p:grpSpPr>
          <a:xfrm>
            <a:off x="3230617" y="2636912"/>
            <a:ext cx="216024" cy="288032"/>
            <a:chOff x="3230617" y="2636912"/>
            <a:chExt cx="216024" cy="288032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3230617" y="2773785"/>
              <a:ext cx="21602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3336248" y="2636912"/>
              <a:ext cx="0" cy="2880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Овал 27"/>
            <p:cNvSpPr/>
            <p:nvPr/>
          </p:nvSpPr>
          <p:spPr>
            <a:xfrm>
              <a:off x="3279681" y="2713267"/>
              <a:ext cx="113134" cy="116424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52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4896465" y="1268760"/>
            <a:ext cx="4350771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F60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/>
          <p:cNvSpPr/>
          <p:nvPr/>
        </p:nvSpPr>
        <p:spPr>
          <a:xfrm rot="5400000">
            <a:off x="4980286" y="5556478"/>
            <a:ext cx="344556" cy="297031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91270" y="3501008"/>
                <a:ext cx="20297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0" smtClean="0">
                          <a:latin typeface="Cambria Math"/>
                        </a:rPr>
                        <m:t>=</m:t>
                      </m:r>
                      <m:r>
                        <a:rPr lang="en-US" sz="2800" b="1" i="0" smtClean="0">
                          <a:latin typeface="Cambria Math"/>
                        </a:rPr>
                        <m:t>𝟕</m:t>
                      </m:r>
                      <m:r>
                        <a:rPr lang="en-US" sz="2800" b="1" i="0" smtClean="0">
                          <a:latin typeface="Cambria Math"/>
                        </a:rPr>
                        <m:t>−</m:t>
                      </m:r>
                      <m:r>
                        <a:rPr lang="en-US" sz="2800" b="1" i="0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270" y="3501008"/>
                <a:ext cx="2029723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96587" y="1248427"/>
                <a:ext cx="20297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ru-RU" sz="2800" b="1" i="1" smtClean="0">
                          <a:latin typeface="Cambria Math"/>
                        </a:rPr>
                        <m:t>=</m:t>
                      </m:r>
                      <m:r>
                        <a:rPr lang="ru-RU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ru-RU" sz="2800" b="1" i="1" smtClean="0"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587" y="1248427"/>
                <a:ext cx="2029723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5049019" y="2420888"/>
            <a:ext cx="3354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Если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ru-RU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то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ru-RU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3·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–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-5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59564" y="4639698"/>
            <a:ext cx="327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Если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то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– 2·0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7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59564" y="5033274"/>
            <a:ext cx="332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Если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то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– 2·1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ru-RU" dirty="0" smtClean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681598" y="5301208"/>
                <a:ext cx="35205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600" b="1" i="1" dirty="0" smtClean="0">
                        <a:latin typeface="Cambria Math"/>
                      </a:rPr>
                      <m:t>Ответ:</m:t>
                    </m:r>
                  </m:oMath>
                </a14:m>
                <a:r>
                  <a:rPr lang="ru-RU" sz="3600" dirty="0" smtClean="0"/>
                  <a:t> (</a:t>
                </a:r>
                <a:r>
                  <a:rPr lang="ru-RU" sz="3600" b="1" dirty="0" smtClean="0">
                    <a:solidFill>
                      <a:srgbClr val="FF0000"/>
                    </a:solidFill>
                  </a:rPr>
                  <a:t>2,4</a:t>
                </a:r>
                <a:r>
                  <a:rPr lang="ru-RU" sz="3600" dirty="0" smtClean="0"/>
                  <a:t>; </a:t>
                </a:r>
                <a:r>
                  <a:rPr lang="ru-RU" sz="3600" b="1" dirty="0" smtClean="0">
                    <a:solidFill>
                      <a:srgbClr val="0070C0"/>
                    </a:solidFill>
                  </a:rPr>
                  <a:t>2,2</a:t>
                </a:r>
                <a:r>
                  <a:rPr lang="ru-RU" sz="3600" dirty="0" smtClean="0"/>
                  <a:t>)</a:t>
                </a:r>
                <a:endParaRPr lang="ru-RU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598" y="5301208"/>
                <a:ext cx="3520516" cy="646331"/>
              </a:xfrm>
              <a:prstGeom prst="rect">
                <a:avLst/>
              </a:prstGeom>
              <a:blipFill>
                <a:blip r:embed="rId27"/>
                <a:stretch>
                  <a:fillRect t="-15094" r="-4498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049019" y="2708920"/>
            <a:ext cx="340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Если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ru-RU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то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ru-RU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3·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–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-2 </a:t>
            </a:r>
          </a:p>
        </p:txBody>
      </p:sp>
      <p:sp>
        <p:nvSpPr>
          <p:cNvPr id="59" name="Прямоугольник 58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01911" y="2438268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896465" y="1249712"/>
            <a:ext cx="4350771" cy="4700853"/>
            <a:chOff x="4896465" y="1516508"/>
            <a:chExt cx="4350771" cy="4700853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4896465" y="1536841"/>
              <a:ext cx="4350771" cy="4680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3F601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4991270" y="3769089"/>
                  <a:ext cx="202972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800" b="1" i="0" smtClean="0">
                            <a:latin typeface="Cambria Math"/>
                          </a:rPr>
                          <m:t>=</m:t>
                        </m:r>
                        <m:r>
                          <a:rPr lang="en-US" sz="2800" b="1" i="0" smtClean="0">
                            <a:latin typeface="Cambria Math"/>
                          </a:rPr>
                          <m:t>𝟕</m:t>
                        </m:r>
                        <m:r>
                          <a:rPr lang="en-US" sz="2800" b="1" i="0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0" smtClean="0">
                            <a:latin typeface="Cambria Math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1270" y="3769089"/>
                  <a:ext cx="2029723" cy="523220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4996587" y="1516508"/>
                  <a:ext cx="202972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𝒚</m:t>
                        </m:r>
                        <m:r>
                          <a:rPr lang="ru-RU" sz="2800" b="1" i="1" smtClean="0">
                            <a:latin typeface="Cambria Math"/>
                          </a:rPr>
                          <m:t>=</m:t>
                        </m:r>
                        <m:r>
                          <a:rPr lang="ru-RU" sz="28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  <m:r>
                          <a:rPr lang="ru-RU" sz="2800" b="1" i="1" smtClean="0">
                            <a:latin typeface="Cambria Math"/>
                          </a:rPr>
                          <m:t>−</m:t>
                        </m:r>
                        <m:r>
                          <a:rPr lang="ru-RU" sz="2800" b="1" i="1" smtClean="0">
                            <a:latin typeface="Cambria Math"/>
                          </a:rPr>
                          <m:t>𝟓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6587" y="1516508"/>
                  <a:ext cx="2029723" cy="523220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Box 71"/>
            <p:cNvSpPr txBox="1"/>
            <p:nvPr/>
          </p:nvSpPr>
          <p:spPr>
            <a:xfrm>
              <a:off x="5049019" y="2688969"/>
              <a:ext cx="3354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Cambria Math" pitchFamily="18" charset="0"/>
                  <a:ea typeface="Cambria Math" pitchFamily="18" charset="0"/>
                </a:rPr>
                <a:t>Если 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x</a:t>
              </a:r>
              <a:r>
                <a:rPr lang="ru-RU" baseline="-25000" dirty="0" smtClean="0">
                  <a:latin typeface="Cambria Math" pitchFamily="18" charset="0"/>
                  <a:ea typeface="Cambria Math" pitchFamily="18" charset="0"/>
                </a:rPr>
                <a:t>1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 = </a:t>
              </a:r>
              <a:r>
                <a:rPr lang="ru-RU" dirty="0">
                  <a:latin typeface="Cambria Math" pitchFamily="18" charset="0"/>
                  <a:ea typeface="Cambria Math" pitchFamily="18" charset="0"/>
                </a:rPr>
                <a:t>0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, </a:t>
              </a:r>
              <a:r>
                <a:rPr lang="ru-RU" dirty="0" smtClean="0">
                  <a:latin typeface="Cambria Math" pitchFamily="18" charset="0"/>
                  <a:ea typeface="Cambria Math" pitchFamily="18" charset="0"/>
                </a:rPr>
                <a:t>то 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y</a:t>
              </a:r>
              <a:r>
                <a:rPr lang="ru-RU" baseline="-25000" dirty="0" smtClean="0">
                  <a:latin typeface="Cambria Math" pitchFamily="18" charset="0"/>
                  <a:ea typeface="Cambria Math" pitchFamily="18" charset="0"/>
                </a:rPr>
                <a:t>1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 = 3·</a:t>
              </a:r>
              <a:r>
                <a:rPr lang="ru-RU" dirty="0" smtClean="0">
                  <a:latin typeface="Cambria Math" pitchFamily="18" charset="0"/>
                  <a:ea typeface="Cambria Math" pitchFamily="18" charset="0"/>
                </a:rPr>
                <a:t>0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 – </a:t>
              </a:r>
              <a:r>
                <a:rPr lang="ru-RU" dirty="0">
                  <a:latin typeface="Cambria Math" pitchFamily="18" charset="0"/>
                  <a:ea typeface="Cambria Math" pitchFamily="18" charset="0"/>
                </a:rPr>
                <a:t>5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 = </a:t>
              </a:r>
              <a:r>
                <a:rPr lang="ru-RU" dirty="0" smtClean="0">
                  <a:latin typeface="Cambria Math" pitchFamily="18" charset="0"/>
                  <a:ea typeface="Cambria Math" pitchFamily="18" charset="0"/>
                </a:rPr>
                <a:t>-5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59564" y="4907779"/>
              <a:ext cx="3277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Cambria Math" pitchFamily="18" charset="0"/>
                  <a:ea typeface="Cambria Math" pitchFamily="18" charset="0"/>
                </a:rPr>
                <a:t>Если 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x</a:t>
              </a:r>
              <a:r>
                <a:rPr lang="en-US" baseline="-25000" dirty="0" smtClean="0">
                  <a:latin typeface="Cambria Math" pitchFamily="18" charset="0"/>
                  <a:ea typeface="Cambria Math" pitchFamily="18" charset="0"/>
                </a:rPr>
                <a:t>1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 = </a:t>
              </a:r>
              <a:r>
                <a:rPr lang="ru-RU" dirty="0">
                  <a:latin typeface="Cambria Math" pitchFamily="18" charset="0"/>
                  <a:ea typeface="Cambria Math" pitchFamily="18" charset="0"/>
                </a:rPr>
                <a:t>0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, </a:t>
              </a:r>
              <a:r>
                <a:rPr lang="ru-RU" dirty="0" smtClean="0">
                  <a:latin typeface="Cambria Math" pitchFamily="18" charset="0"/>
                  <a:ea typeface="Cambria Math" pitchFamily="18" charset="0"/>
                </a:rPr>
                <a:t>то 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y</a:t>
              </a:r>
              <a:r>
                <a:rPr lang="en-US" baseline="-25000" dirty="0" smtClean="0">
                  <a:latin typeface="Cambria Math" pitchFamily="18" charset="0"/>
                  <a:ea typeface="Cambria Math" pitchFamily="18" charset="0"/>
                </a:rPr>
                <a:t>1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 = </a:t>
              </a:r>
              <a:r>
                <a:rPr lang="ru-RU" dirty="0">
                  <a:latin typeface="Cambria Math" pitchFamily="18" charset="0"/>
                  <a:ea typeface="Cambria Math" pitchFamily="18" charset="0"/>
                </a:rPr>
                <a:t>7</a:t>
              </a:r>
              <a:r>
                <a:rPr lang="ru-RU" dirty="0" smtClean="0">
                  <a:latin typeface="Cambria Math" pitchFamily="18" charset="0"/>
                  <a:ea typeface="Cambria Math" pitchFamily="18" charset="0"/>
                </a:rPr>
                <a:t> – 2·0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 = </a:t>
              </a:r>
              <a:r>
                <a:rPr lang="ru-RU" dirty="0" smtClean="0">
                  <a:latin typeface="Cambria Math" pitchFamily="18" charset="0"/>
                  <a:ea typeface="Cambria Math" pitchFamily="18" charset="0"/>
                </a:rPr>
                <a:t>7</a:t>
              </a:r>
              <a:endParaRPr lang="en-US" dirty="0" smtClean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059564" y="5301355"/>
              <a:ext cx="3328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Cambria Math" pitchFamily="18" charset="0"/>
                  <a:ea typeface="Cambria Math" pitchFamily="18" charset="0"/>
                </a:rPr>
                <a:t>Если 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x</a:t>
              </a:r>
              <a:r>
                <a:rPr lang="en-US" baseline="-25000" dirty="0">
                  <a:latin typeface="Cambria Math" pitchFamily="18" charset="0"/>
                  <a:ea typeface="Cambria Math" pitchFamily="18" charset="0"/>
                </a:rPr>
                <a:t>2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 = </a:t>
              </a:r>
              <a:r>
                <a:rPr lang="ru-RU" dirty="0">
                  <a:latin typeface="Cambria Math" pitchFamily="18" charset="0"/>
                  <a:ea typeface="Cambria Math" pitchFamily="18" charset="0"/>
                </a:rPr>
                <a:t>1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, </a:t>
              </a:r>
              <a:r>
                <a:rPr lang="ru-RU" dirty="0" smtClean="0">
                  <a:latin typeface="Cambria Math" pitchFamily="18" charset="0"/>
                  <a:ea typeface="Cambria Math" pitchFamily="18" charset="0"/>
                </a:rPr>
                <a:t>то 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y</a:t>
              </a:r>
              <a:r>
                <a:rPr lang="en-US" baseline="-25000" dirty="0" smtClean="0">
                  <a:latin typeface="Cambria Math" pitchFamily="18" charset="0"/>
                  <a:ea typeface="Cambria Math" pitchFamily="18" charset="0"/>
                </a:rPr>
                <a:t>2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 = </a:t>
              </a:r>
              <a:r>
                <a:rPr lang="ru-RU" dirty="0">
                  <a:latin typeface="Cambria Math" pitchFamily="18" charset="0"/>
                  <a:ea typeface="Cambria Math" pitchFamily="18" charset="0"/>
                </a:rPr>
                <a:t>7</a:t>
              </a:r>
              <a:r>
                <a:rPr lang="ru-RU" dirty="0" smtClean="0">
                  <a:latin typeface="Cambria Math" pitchFamily="18" charset="0"/>
                  <a:ea typeface="Cambria Math" pitchFamily="18" charset="0"/>
                </a:rPr>
                <a:t> – 2·1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 = </a:t>
              </a:r>
              <a:r>
                <a:rPr lang="ru-RU" dirty="0">
                  <a:latin typeface="Cambria Math" pitchFamily="18" charset="0"/>
                  <a:ea typeface="Cambria Math" pitchFamily="18" charset="0"/>
                </a:rPr>
                <a:t>5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 </a:t>
              </a:r>
              <a:endParaRPr lang="ru-RU" dirty="0" smtClean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049019" y="2977001"/>
              <a:ext cx="3405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Cambria Math" pitchFamily="18" charset="0"/>
                  <a:ea typeface="Cambria Math" pitchFamily="18" charset="0"/>
                </a:rPr>
                <a:t>Если 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x</a:t>
              </a:r>
              <a:r>
                <a:rPr lang="ru-RU" baseline="-25000" dirty="0">
                  <a:latin typeface="Cambria Math" pitchFamily="18" charset="0"/>
                  <a:ea typeface="Cambria Math" pitchFamily="18" charset="0"/>
                </a:rPr>
                <a:t>2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 = </a:t>
              </a:r>
              <a:r>
                <a:rPr lang="ru-RU" dirty="0">
                  <a:latin typeface="Cambria Math" pitchFamily="18" charset="0"/>
                  <a:ea typeface="Cambria Math" pitchFamily="18" charset="0"/>
                </a:rPr>
                <a:t>1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, </a:t>
              </a:r>
              <a:r>
                <a:rPr lang="ru-RU" dirty="0" smtClean="0">
                  <a:latin typeface="Cambria Math" pitchFamily="18" charset="0"/>
                  <a:ea typeface="Cambria Math" pitchFamily="18" charset="0"/>
                </a:rPr>
                <a:t>то 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y</a:t>
              </a:r>
              <a:r>
                <a:rPr lang="ru-RU" baseline="-25000" dirty="0" smtClean="0">
                  <a:latin typeface="Cambria Math" pitchFamily="18" charset="0"/>
                  <a:ea typeface="Cambria Math" pitchFamily="18" charset="0"/>
                </a:rPr>
                <a:t>2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 = 3·</a:t>
              </a:r>
              <a:r>
                <a:rPr lang="ru-RU" dirty="0" smtClean="0">
                  <a:latin typeface="Cambria Math" pitchFamily="18" charset="0"/>
                  <a:ea typeface="Cambria Math" pitchFamily="18" charset="0"/>
                </a:rPr>
                <a:t>1 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–</a:t>
              </a:r>
              <a:r>
                <a:rPr lang="ru-RU" dirty="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ru-RU" dirty="0">
                  <a:latin typeface="Cambria Math" pitchFamily="18" charset="0"/>
                  <a:ea typeface="Cambria Math" pitchFamily="18" charset="0"/>
                </a:rPr>
                <a:t>5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 = </a:t>
              </a:r>
              <a:r>
                <a:rPr lang="ru-RU" dirty="0" smtClean="0">
                  <a:latin typeface="Cambria Math" pitchFamily="18" charset="0"/>
                  <a:ea typeface="Cambria Math" pitchFamily="18" charset="0"/>
                </a:rPr>
                <a:t>-2 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4936540" y="5488969"/>
            <a:ext cx="432048" cy="432048"/>
            <a:chOff x="5868144" y="2780928"/>
            <a:chExt cx="432048" cy="432048"/>
          </a:xfrm>
        </p:grpSpPr>
        <p:sp>
          <p:nvSpPr>
            <p:cNvPr id="57" name="Овал 56"/>
            <p:cNvSpPr/>
            <p:nvPr/>
          </p:nvSpPr>
          <p:spPr>
            <a:xfrm>
              <a:off x="5868144" y="2780928"/>
              <a:ext cx="432048" cy="43204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 rot="5400000">
              <a:off x="5997322" y="2895666"/>
              <a:ext cx="239818" cy="2067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208090"/>
              </p:ext>
            </p:extLst>
          </p:nvPr>
        </p:nvGraphicFramePr>
        <p:xfrm>
          <a:off x="5004048" y="1736226"/>
          <a:ext cx="36176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58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x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y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321624" y="2124036"/>
            <a:ext cx="1008112" cy="332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31026" y="2123030"/>
            <a:ext cx="1008112" cy="333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223237"/>
              </p:ext>
            </p:extLst>
          </p:nvPr>
        </p:nvGraphicFramePr>
        <p:xfrm>
          <a:off x="5004048" y="3975084"/>
          <a:ext cx="36176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58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x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y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7531026" y="4367790"/>
            <a:ext cx="1008112" cy="323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321624" y="4365104"/>
            <a:ext cx="1008112" cy="326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738" y="14748"/>
            <a:ext cx="4889553" cy="636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5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60504 1.48148E-6 " pathEditMode="relative" rAng="0" ptsTypes="AA">
                                      <p:cBhvr>
                                        <p:cTn id="2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3" y="0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69826 4.07407E-6 " pathEditMode="relative" rAng="0" ptsTypes="AA">
                                      <p:cBhvr>
                                        <p:cTn id="2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13" y="0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0.6901 -4.81481E-6 " pathEditMode="relative" rAng="0" ptsTypes="AA">
                                      <p:cBhvr>
                                        <p:cTn id="2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97" y="0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77" grpId="2" animBg="1"/>
      <p:bldP spid="77" grpId="3" animBg="1"/>
      <p:bldP spid="10" grpId="0" animBg="1"/>
      <p:bldP spid="24" grpId="0" animBg="1"/>
      <p:bldP spid="25" grpId="0"/>
      <p:bldP spid="30" grpId="0" animBg="1"/>
      <p:bldP spid="31" grpId="0"/>
      <p:bldP spid="32" grpId="0"/>
      <p:bldP spid="34" grpId="0"/>
      <p:bldP spid="35" grpId="0"/>
      <p:bldP spid="50" grpId="0" animBg="1"/>
      <p:bldP spid="63" grpId="0"/>
      <p:bldP spid="66" grpId="0"/>
      <p:bldP spid="67" grpId="0"/>
      <p:bldP spid="48" grpId="0" animBg="1"/>
      <p:bldP spid="48" grpId="3" animBg="1"/>
      <p:bldP spid="55" grpId="0" animBg="1"/>
      <p:bldP spid="55" grpId="1" animBg="1"/>
      <p:bldP spid="18" grpId="0"/>
      <p:bldP spid="18" grpId="1"/>
      <p:bldP spid="18" grpId="2"/>
      <p:bldP spid="4" grpId="0"/>
      <p:bldP spid="4" grpId="1"/>
      <p:bldP spid="4" grpId="2"/>
      <p:bldP spid="49" grpId="0"/>
      <p:bldP spid="49" grpId="1"/>
      <p:bldP spid="49" grpId="2"/>
      <p:bldP spid="51" grpId="0"/>
      <p:bldP spid="51" grpId="1"/>
      <p:bldP spid="51" grpId="2"/>
      <p:bldP spid="52" grpId="0"/>
      <p:bldP spid="52" grpId="1"/>
      <p:bldP spid="52" grpId="2"/>
      <p:bldP spid="53" grpId="1"/>
      <p:bldP spid="54" grpId="0"/>
      <p:bldP spid="54" grpId="1"/>
      <p:bldP spid="54" grpId="2"/>
      <p:bldP spid="59" grpId="0" animBg="1"/>
      <p:bldP spid="59" grpId="1" animBg="1"/>
      <p:bldP spid="5" grpId="0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21" grpId="0" animBg="1"/>
      <p:bldP spid="21" grpId="1" animBg="1"/>
      <p:bldP spid="21" grpId="2" animBg="1"/>
      <p:bldP spid="20" grpId="0" animBg="1"/>
      <p:bldP spid="20" grpId="1" animBg="1"/>
      <p:bldP spid="20" grpId="2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 hidden="1"/>
          <p:cNvSpPr/>
          <p:nvPr/>
        </p:nvSpPr>
        <p:spPr>
          <a:xfrm>
            <a:off x="144016" y="476672"/>
            <a:ext cx="8892480" cy="590465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21539" y="422876"/>
                <a:ext cx="9165539" cy="924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,    (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)  </m:t>
                              </m:r>
                            </m:e>
                            <m:e>
                              <m:r>
                                <a:rPr lang="ru-RU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.          (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539" y="422876"/>
                <a:ext cx="9165539" cy="9245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36512" y="16739"/>
            <a:ext cx="91805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Пример 1: Решить систему уравнений</a:t>
            </a:r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81847" y="5085184"/>
            <a:ext cx="3054049" cy="576064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Преобразование уравнения 1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 построению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845284" y="6491288"/>
            <a:ext cx="1554707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Повторить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37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 hidden="1"/>
          <p:cNvSpPr/>
          <p:nvPr/>
        </p:nvSpPr>
        <p:spPr>
          <a:xfrm>
            <a:off x="144016" y="476672"/>
            <a:ext cx="8892480" cy="590465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21539" y="422876"/>
                <a:ext cx="9165539" cy="1467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8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sz="28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8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8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,    (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)  </m:t>
                              </m:r>
                            </m:e>
                            <m:e>
                              <m:r>
                                <a:rPr lang="ru-RU" sz="2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8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2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2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8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.          (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539" y="422876"/>
                <a:ext cx="9165539" cy="14679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36512" y="16739"/>
            <a:ext cx="91805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Пример 1: Решить систему уравнений</a:t>
            </a:r>
            <a:endParaRPr lang="ru-RU" sz="17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043" y="1815780"/>
                <a:ext cx="38897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𝟏</m:t>
                      </m:r>
                      <m:r>
                        <a:rPr lang="ru-RU" sz="2800" b="1" i="1" smtClean="0">
                          <a:latin typeface="Cambria Math"/>
                        </a:rPr>
                        <m:t>) −</m:t>
                      </m:r>
                      <m:r>
                        <a:rPr lang="ru-RU" sz="2800" b="1" i="1" smtClean="0">
                          <a:latin typeface="Cambria Math"/>
                        </a:rPr>
                        <m:t>𝟎</m:t>
                      </m:r>
                      <m:r>
                        <a:rPr lang="ru-RU" sz="2800" b="1" i="1" smtClean="0">
                          <a:latin typeface="Cambria Math"/>
                        </a:rPr>
                        <m:t>,</m:t>
                      </m:r>
                      <m:r>
                        <a:rPr lang="ru-RU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3" y="1815780"/>
                <a:ext cx="388978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771800" y="3068960"/>
            <a:ext cx="2994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Выразим </a:t>
            </a:r>
            <a:r>
              <a:rPr lang="en-US" sz="3200" b="1" dirty="0" smtClean="0"/>
              <a:t>y</a:t>
            </a:r>
            <a:r>
              <a:rPr lang="en-US" sz="2400" dirty="0" smtClean="0"/>
              <a:t> </a:t>
            </a:r>
            <a:r>
              <a:rPr lang="ru-RU" sz="2400" dirty="0" smtClean="0"/>
              <a:t>через </a:t>
            </a:r>
            <a:r>
              <a:rPr lang="ru-RU" sz="3200" b="1" dirty="0"/>
              <a:t>х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81847" y="5085184"/>
            <a:ext cx="3054049" cy="576064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Преобразование уравнени</a:t>
            </a:r>
            <a:r>
              <a:rPr lang="ru-RU" dirty="0"/>
              <a:t>й</a:t>
            </a:r>
          </a:p>
        </p:txBody>
      </p:sp>
      <p:sp>
        <p:nvSpPr>
          <p:cNvPr id="53" name="Прямоугольник 52">
            <a:hlinkClick r:id="rId4" action="ppaction://hlinksldjump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 построению</a:t>
            </a:r>
            <a:endParaRPr lang="ru-RU" dirty="0"/>
          </a:p>
        </p:txBody>
      </p:sp>
      <p:sp>
        <p:nvSpPr>
          <p:cNvPr id="54" name="Прямоугольник 53">
            <a:hlinkClick r:id="" action="ppaction://hlinkshowjump?jump=previousslide"/>
          </p:cNvPr>
          <p:cNvSpPr/>
          <p:nvPr/>
        </p:nvSpPr>
        <p:spPr>
          <a:xfrm>
            <a:off x="5845284" y="6491288"/>
            <a:ext cx="1554707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Повторить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71600" y="2314012"/>
                <a:ext cx="2124492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atin typeface="Cambria Math"/>
                        </a:rPr>
                        <m:t>𝟎</m:t>
                      </m:r>
                      <m:r>
                        <a:rPr lang="ru-RU" sz="2800" b="1" i="1" smtClean="0">
                          <a:latin typeface="Cambria Math"/>
                        </a:rPr>
                        <m:t>,</m:t>
                      </m:r>
                      <m:r>
                        <a:rPr lang="ru-RU" sz="2800" b="1" i="1" smtClean="0">
                          <a:latin typeface="Cambria Math"/>
                        </a:rPr>
                        <m:t>𝟓</m:t>
                      </m:r>
                      <m:r>
                        <a:rPr lang="ru-RU" sz="2800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314012"/>
                <a:ext cx="2124492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64098" y="3787057"/>
                <a:ext cx="2089546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ru-RU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ru-RU" sz="28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98" y="3787057"/>
                <a:ext cx="2089546" cy="8989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943209" y="1579812"/>
                <a:ext cx="3716658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ru-RU" sz="2800" b="1" i="1" smtClean="0">
                          <a:latin typeface="Cambria Math"/>
                        </a:rPr>
                        <m:t>) −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209" y="1579812"/>
                <a:ext cx="3716658" cy="8989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859136" y="3787057"/>
                <a:ext cx="2089546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ru-RU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ru-RU" sz="28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36" y="3787057"/>
                <a:ext cx="2089546" cy="8989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33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7" grpId="0" animBg="1"/>
      <p:bldP spid="55" grpId="0"/>
      <p:bldP spid="56" grpId="0"/>
      <p:bldP spid="57" grpId="0"/>
      <p:bldP spid="5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5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755181"/>
              </p:ext>
            </p:extLst>
          </p:nvPr>
        </p:nvGraphicFramePr>
        <p:xfrm>
          <a:off x="36024" y="44624"/>
          <a:ext cx="4752000" cy="63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36" name="Группа 35"/>
          <p:cNvGrpSpPr/>
          <p:nvPr/>
        </p:nvGrpSpPr>
        <p:grpSpPr>
          <a:xfrm>
            <a:off x="42487" y="-169659"/>
            <a:ext cx="5018821" cy="6537971"/>
            <a:chOff x="1716360" y="-146937"/>
            <a:chExt cx="5018821" cy="6537971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4090890" y="111212"/>
              <a:ext cx="0" cy="6279822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716360" y="3627448"/>
              <a:ext cx="4752000" cy="0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156176" y="3008872"/>
                  <a:ext cx="57900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3008872"/>
                  <a:ext cx="579005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466762" y="-146937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6762" y="-146937"/>
                  <a:ext cx="588623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652833" y="3486723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2833" y="3486723"/>
                  <a:ext cx="588623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501541" y="2924302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541" y="2924302"/>
                  <a:ext cx="588623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73210" y="3604349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3210" y="3604349"/>
                  <a:ext cx="588623" cy="6463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4489746" y="3524729"/>
              <a:ext cx="0" cy="2128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3965448" y="3229339"/>
              <a:ext cx="246512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09726" y="188640"/>
                <a:ext cx="3810723" cy="1467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𝟖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,     </m:t>
                              </m:r>
                            </m:e>
                            <m:e>
                              <m:r>
                                <a:rPr lang="ru-RU" sz="2800" b="1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8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𝟖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ru-RU" sz="2800" b="1" i="1" smtClean="0">
                                  <a:latin typeface="Cambria Math"/>
                                </a:rPr>
                                <m:t>.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726" y="188640"/>
                <a:ext cx="3810723" cy="14679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-36512" y="16739"/>
            <a:ext cx="91805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00" b="1" dirty="0" smtClean="0">
                <a:solidFill>
                  <a:schemeClr val="bg1"/>
                </a:solidFill>
              </a:rPr>
              <a:t>Пример 4: Решить систему уравнений</a:t>
            </a:r>
            <a:endParaRPr lang="ru-RU" sz="17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226220" y="51767"/>
            <a:ext cx="2964655" cy="14882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621451" y="837933"/>
            <a:ext cx="0" cy="287692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25" idx="3"/>
          </p:cNvCxnSpPr>
          <p:nvPr/>
        </p:nvCxnSpPr>
        <p:spPr>
          <a:xfrm flipV="1">
            <a:off x="1614488" y="837934"/>
            <a:ext cx="864518" cy="115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90383" y="514768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383" y="514768"/>
                <a:ext cx="588623" cy="64633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/>
          <p:nvPr/>
        </p:nvCxnSpPr>
        <p:spPr>
          <a:xfrm flipV="1">
            <a:off x="504825" y="177313"/>
            <a:ext cx="2438400" cy="12239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2344510" y="363609"/>
            <a:ext cx="147484" cy="1474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rot="19886864">
                <a:off x="331113" y="1535579"/>
                <a:ext cx="33663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−</m:t>
                      </m:r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86864">
                <a:off x="331113" y="1535579"/>
                <a:ext cx="3366371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rot="19993638">
                <a:off x="552761" y="1903130"/>
                <a:ext cx="3294748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r>
                        <a:rPr lang="ru-RU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ru-RU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ru-RU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93638">
                <a:off x="552761" y="1903130"/>
                <a:ext cx="3294748" cy="89896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4825" y="617997"/>
                <a:ext cx="6473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617997"/>
                <a:ext cx="647357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0955" y="1401277"/>
                <a:ext cx="6473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" y="1401277"/>
                <a:ext cx="647357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Овал 49"/>
          <p:cNvSpPr/>
          <p:nvPr/>
        </p:nvSpPr>
        <p:spPr>
          <a:xfrm>
            <a:off x="1547664" y="762901"/>
            <a:ext cx="147484" cy="1474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081029" y="3602492"/>
                <a:ext cx="9332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029" y="3602492"/>
                <a:ext cx="933269" cy="64633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881513" y="111870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513" y="111870"/>
                <a:ext cx="588623" cy="64633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397361" y="4335487"/>
                <a:ext cx="4046236" cy="10630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Система неопределённа,</a:t>
                </a:r>
              </a:p>
              <a:p>
                <a:pPr algn="ctr"/>
                <a:r>
                  <a:rPr lang="ru-RU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ea typeface="Cambria Math"/>
                  </a:rPr>
                  <a:t>и</a:t>
                </a:r>
                <a:r>
                  <a:rPr lang="ru-RU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ea typeface="Cambria Math"/>
                  </a:rPr>
                  <a:t>меет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ru-RU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много решений</a:t>
                </a:r>
                <a:endParaRPr lang="ru-RU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61" y="4335487"/>
                <a:ext cx="4046236" cy="1063048"/>
              </a:xfrm>
              <a:prstGeom prst="rect">
                <a:avLst/>
              </a:prstGeom>
              <a:blipFill rotWithShape="1">
                <a:blip r:embed="rId22"/>
                <a:stretch>
                  <a:fillRect l="-1657" t="-4000" r="-1807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27738" y="14748"/>
            <a:ext cx="4889553" cy="636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896465" y="1607964"/>
            <a:ext cx="4350771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F60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5049019" y="2701100"/>
            <a:ext cx="3511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Если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ru-RU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то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ru-RU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0,5</a:t>
            </a:r>
            <a:r>
              <a:rPr lang="ru-RU" dirty="0" smtClean="0">
                <a:latin typeface="Cambria Math"/>
                <a:ea typeface="Cambria Math"/>
              </a:rPr>
              <a:t>·0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+ 8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774699" y="4978902"/>
                <a:ext cx="3433056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Cambria Math" pitchFamily="18" charset="0"/>
                    <a:ea typeface="Cambria Math" pitchFamily="18" charset="0"/>
                  </a:rPr>
                  <a:t>Если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x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= </a:t>
                </a:r>
                <a:r>
                  <a:rPr lang="ru-RU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ru-RU" dirty="0" smtClean="0">
                    <a:latin typeface="Cambria Math" pitchFamily="18" charset="0"/>
                    <a:ea typeface="Cambria Math" pitchFamily="18" charset="0"/>
                  </a:rPr>
                  <a:t>то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y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>
                    <a:latin typeface="Cambria Math"/>
                    <a:ea typeface="Cambria Math"/>
                  </a:rPr>
                  <a:t>·</a:t>
                </a:r>
                <a:r>
                  <a:rPr lang="ru-RU" dirty="0">
                    <a:latin typeface="Cambria Math"/>
                    <a:ea typeface="Cambria Math"/>
                  </a:rPr>
                  <a:t>0</a:t>
                </a:r>
                <a:r>
                  <a:rPr lang="ru-RU" dirty="0" smtClean="0">
                    <a:latin typeface="Cambria Math" pitchFamily="18" charset="0"/>
                    <a:ea typeface="Cambria Math" pitchFamily="18" charset="0"/>
                  </a:rPr>
                  <a:t> + 8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= </a:t>
                </a:r>
                <a:r>
                  <a:rPr lang="ru-RU" dirty="0" smtClean="0">
                    <a:latin typeface="Cambria Math" pitchFamily="18" charset="0"/>
                    <a:ea typeface="Cambria Math" pitchFamily="18" charset="0"/>
                  </a:rPr>
                  <a:t>8</a:t>
                </a: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699" y="4978902"/>
                <a:ext cx="3433056" cy="483466"/>
              </a:xfrm>
              <a:prstGeom prst="rect">
                <a:avLst/>
              </a:prstGeom>
              <a:blipFill rotWithShape="1">
                <a:blip r:embed="rId23"/>
                <a:stretch>
                  <a:fillRect l="-1421" b="-6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774699" y="5372478"/>
                <a:ext cx="3702360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Cambria Math" pitchFamily="18" charset="0"/>
                    <a:ea typeface="Cambria Math" pitchFamily="18" charset="0"/>
                  </a:rPr>
                  <a:t>Если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x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= </a:t>
                </a:r>
                <a:r>
                  <a:rPr lang="ru-RU" dirty="0" smtClean="0">
                    <a:latin typeface="Cambria Math" pitchFamily="18" charset="0"/>
                    <a:ea typeface="Cambria Math" pitchFamily="18" charset="0"/>
                  </a:rPr>
                  <a:t>-2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ru-RU" dirty="0" smtClean="0">
                    <a:latin typeface="Cambria Math" pitchFamily="18" charset="0"/>
                    <a:ea typeface="Cambria Math" pitchFamily="18" charset="0"/>
                  </a:rPr>
                  <a:t>то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y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>
                    <a:latin typeface="Cambria Math"/>
                    <a:ea typeface="Cambria Math"/>
                  </a:rPr>
                  <a:t>·(-2)</a:t>
                </a:r>
                <a:r>
                  <a:rPr lang="ru-RU" dirty="0" smtClean="0">
                    <a:latin typeface="Cambria Math" pitchFamily="18" charset="0"/>
                    <a:ea typeface="Cambria Math" pitchFamily="18" charset="0"/>
                  </a:rPr>
                  <a:t> + 8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= </a:t>
                </a:r>
                <a:r>
                  <a:rPr lang="ru-RU" dirty="0">
                    <a:latin typeface="Cambria Math" pitchFamily="18" charset="0"/>
                    <a:ea typeface="Cambria Math" pitchFamily="18" charset="0"/>
                  </a:rPr>
                  <a:t>7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ru-RU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699" y="5372478"/>
                <a:ext cx="3702360" cy="483466"/>
              </a:xfrm>
              <a:prstGeom prst="rect">
                <a:avLst/>
              </a:prstGeom>
              <a:blipFill rotWithShape="1">
                <a:blip r:embed="rId24"/>
                <a:stretch>
                  <a:fillRect l="-1316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16488" y="5813648"/>
                <a:ext cx="37616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1" i="1" dirty="0" smtClean="0">
                        <a:latin typeface="Cambria Math"/>
                      </a:rPr>
                      <m:t>Ответ: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система неопределенна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488" y="5813648"/>
                <a:ext cx="3761671" cy="453137"/>
              </a:xfrm>
              <a:prstGeom prst="rect">
                <a:avLst/>
              </a:prstGeom>
              <a:blipFill rotWithShape="1">
                <a:blip r:embed="rId25"/>
                <a:stretch>
                  <a:fillRect l="-486" b="-189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5049019" y="3048124"/>
            <a:ext cx="390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Если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ru-RU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-2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то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ru-RU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0,5</a:t>
            </a:r>
            <a:r>
              <a:rPr lang="ru-RU" dirty="0" smtClean="0">
                <a:latin typeface="Cambria Math"/>
                <a:ea typeface="Cambria Math"/>
              </a:rPr>
              <a:t>·(-2)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+ 8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  <p:sp>
        <p:nvSpPr>
          <p:cNvPr id="53" name="Равнобедренный треугольник 52"/>
          <p:cNvSpPr/>
          <p:nvPr/>
        </p:nvSpPr>
        <p:spPr>
          <a:xfrm rot="5400000">
            <a:off x="4980286" y="5895682"/>
            <a:ext cx="344556" cy="297031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09169"/>
              </p:ext>
            </p:extLst>
          </p:nvPr>
        </p:nvGraphicFramePr>
        <p:xfrm>
          <a:off x="5004048" y="1961076"/>
          <a:ext cx="36176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58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x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y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321624" y="2351838"/>
            <a:ext cx="1008112" cy="327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31026" y="2354029"/>
            <a:ext cx="1008112" cy="324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911851"/>
              </p:ext>
            </p:extLst>
          </p:nvPr>
        </p:nvGraphicFramePr>
        <p:xfrm>
          <a:off x="5004048" y="4271496"/>
          <a:ext cx="36176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58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x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y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91270" y="3429000"/>
                <a:ext cx="2089546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ru-RU" sz="2800" b="1" i="1" smtClean="0">
                          <a:latin typeface="Cambria Math"/>
                        </a:rPr>
                        <m:t>+</m:t>
                      </m:r>
                      <m:r>
                        <a:rPr lang="ru-RU" sz="28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270" y="3429000"/>
                <a:ext cx="2089546" cy="898964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96587" y="1512548"/>
                <a:ext cx="23780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ru-RU" sz="2800" b="1" i="1" smtClean="0">
                          <a:latin typeface="Cambria Math"/>
                        </a:rPr>
                        <m:t>=</m:t>
                      </m:r>
                      <m:r>
                        <a:rPr lang="ru-RU" sz="2800" b="1" i="1" smtClean="0">
                          <a:latin typeface="Cambria Math"/>
                        </a:rPr>
                        <m:t>𝟎</m:t>
                      </m:r>
                      <m:r>
                        <a:rPr lang="ru-RU" sz="2800" b="1" i="1" smtClean="0">
                          <a:latin typeface="Cambria Math"/>
                        </a:rPr>
                        <m:t>,</m:t>
                      </m:r>
                      <m:r>
                        <a:rPr lang="ru-RU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ru-RU" sz="2800" b="1" i="1" smtClean="0">
                          <a:latin typeface="Cambria Math"/>
                        </a:rPr>
                        <m:t>+</m:t>
                      </m:r>
                      <m:r>
                        <a:rPr lang="ru-RU" sz="28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587" y="1512548"/>
                <a:ext cx="2378087" cy="52322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7531026" y="4662390"/>
            <a:ext cx="1008112" cy="335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321624" y="4662660"/>
            <a:ext cx="1008112" cy="323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/>
          <p:cNvGrpSpPr/>
          <p:nvPr/>
        </p:nvGrpSpPr>
        <p:grpSpPr>
          <a:xfrm>
            <a:off x="4991270" y="5828173"/>
            <a:ext cx="432048" cy="432048"/>
            <a:chOff x="5868144" y="2780928"/>
            <a:chExt cx="432048" cy="432048"/>
          </a:xfrm>
        </p:grpSpPr>
        <p:sp>
          <p:nvSpPr>
            <p:cNvPr id="55" name="Овал 54"/>
            <p:cNvSpPr/>
            <p:nvPr/>
          </p:nvSpPr>
          <p:spPr>
            <a:xfrm>
              <a:off x="5868144" y="2780928"/>
              <a:ext cx="432048" cy="43204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Равнобедренный треугольник 55"/>
            <p:cNvSpPr/>
            <p:nvPr/>
          </p:nvSpPr>
          <p:spPr>
            <a:xfrm rot="5400000">
              <a:off x="5997322" y="2895666"/>
              <a:ext cx="239818" cy="2067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Прямоугольник 56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4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25" grpId="0"/>
      <p:bldP spid="30" grpId="0" animBg="1"/>
      <p:bldP spid="31" grpId="0"/>
      <p:bldP spid="32" grpId="0"/>
      <p:bldP spid="34" grpId="0"/>
      <p:bldP spid="35" grpId="0"/>
      <p:bldP spid="50" grpId="0" animBg="1"/>
      <p:bldP spid="63" grpId="0"/>
      <p:bldP spid="67" grpId="0"/>
      <p:bldP spid="73" grpId="0" animBg="1"/>
      <p:bldP spid="11" grpId="0" animBg="1"/>
      <p:bldP spid="46" grpId="0" animBg="1"/>
      <p:bldP spid="46" grpId="2" animBg="1"/>
      <p:bldP spid="47" grpId="0"/>
      <p:bldP spid="47" grpId="1"/>
      <p:bldP spid="48" grpId="0"/>
      <p:bldP spid="48" grpId="1"/>
      <p:bldP spid="49" grpId="0"/>
      <p:bldP spid="49" grpId="1"/>
      <p:bldP spid="51" grpId="1"/>
      <p:bldP spid="52" grpId="0"/>
      <p:bldP spid="52" grpId="1"/>
      <p:bldP spid="53" grpId="1" animBg="1"/>
      <p:bldP spid="53" grpId="2" animBg="1"/>
      <p:bldP spid="53" grpId="3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8" grpId="0"/>
      <p:bldP spid="18" grpId="1"/>
      <p:bldP spid="4" grpId="0"/>
      <p:bldP spid="4" grpId="1"/>
      <p:bldP spid="21" grpId="0" animBg="1"/>
      <p:bldP spid="21" grpId="1" animBg="1"/>
      <p:bldP spid="21" grpId="2" animBg="1"/>
      <p:bldP spid="20" grpId="0" animBg="1"/>
      <p:bldP spid="20" grpId="1" animBg="1"/>
      <p:bldP spid="20" grpId="2" animBg="1"/>
      <p:bldP spid="57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 smtClean="0"/>
              <a:t>Классная работа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801301" y="27844"/>
            <a:ext cx="4342699" cy="3776796"/>
            <a:chOff x="4801301" y="27844"/>
            <a:chExt cx="4342699" cy="37767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801301" y="27844"/>
              <a:ext cx="4342699" cy="3776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8172400" y="316466"/>
              <a:ext cx="971600" cy="33983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12360" y="316466"/>
              <a:ext cx="1331640" cy="320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68866"/>
              </p:ext>
            </p:extLst>
          </p:nvPr>
        </p:nvGraphicFramePr>
        <p:xfrm>
          <a:off x="36024" y="44624"/>
          <a:ext cx="4752000" cy="63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34" name="Группа 33"/>
          <p:cNvGrpSpPr/>
          <p:nvPr/>
        </p:nvGrpSpPr>
        <p:grpSpPr>
          <a:xfrm>
            <a:off x="42487" y="-169659"/>
            <a:ext cx="4930333" cy="6537971"/>
            <a:chOff x="1716360" y="-146937"/>
            <a:chExt cx="4930333" cy="6537971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4090890" y="111212"/>
              <a:ext cx="0" cy="6279822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1716360" y="3627448"/>
              <a:ext cx="4752000" cy="0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067688" y="3008872"/>
                  <a:ext cx="57900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7688" y="3008872"/>
                  <a:ext cx="579005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466762" y="-146937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6762" y="-146937"/>
                  <a:ext cx="588623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652833" y="3486723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2833" y="3486723"/>
                  <a:ext cx="588623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501541" y="2924302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541" y="2924302"/>
                  <a:ext cx="588623" cy="6463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073074" y="3523730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3074" y="3523730"/>
                  <a:ext cx="588623" cy="64633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4489746" y="3524729"/>
              <a:ext cx="0" cy="2128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3965448" y="3229339"/>
              <a:ext cx="246512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487561" y="4836110"/>
                <a:ext cx="9332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/>
                        </a:rPr>
                        <m:t>−</m:t>
                      </m:r>
                      <m:r>
                        <a:rPr lang="ru-RU" sz="36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61" y="4836110"/>
                <a:ext cx="933269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Прямая соединительная линия 63"/>
          <p:cNvCxnSpPr/>
          <p:nvPr/>
        </p:nvCxnSpPr>
        <p:spPr>
          <a:xfrm flipV="1">
            <a:off x="2299603" y="5195910"/>
            <a:ext cx="24651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473275" y="3697984"/>
                <a:ext cx="9332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75" y="3697984"/>
                <a:ext cx="933269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Прямая соединительная линия 68"/>
          <p:cNvCxnSpPr/>
          <p:nvPr/>
        </p:nvCxnSpPr>
        <p:spPr>
          <a:xfrm flipV="1">
            <a:off x="2289638" y="4003021"/>
            <a:ext cx="24651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830580" y="2019300"/>
            <a:ext cx="3162300" cy="317754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2380516" y="5157192"/>
            <a:ext cx="73463" cy="73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2772147" y="3966290"/>
            <a:ext cx="73463" cy="73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72148" y="3179614"/>
            <a:ext cx="73463" cy="73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2380516" y="3566694"/>
            <a:ext cx="73463" cy="73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H="1">
            <a:off x="2125980" y="1859756"/>
            <a:ext cx="1393508" cy="42210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916273" y="3520676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273" y="3520676"/>
                <a:ext cx="588623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830917" y="2472551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917" y="2472551"/>
                <a:ext cx="588623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Прямая соединительная линия 76"/>
          <p:cNvCxnSpPr/>
          <p:nvPr/>
        </p:nvCxnSpPr>
        <p:spPr>
          <a:xfrm flipH="1">
            <a:off x="2422859" y="2814766"/>
            <a:ext cx="78772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3197883" y="2814766"/>
            <a:ext cx="0" cy="77933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5737123" y="476672"/>
            <a:ext cx="1976283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8000">
                <a:schemeClr val="accent1">
                  <a:tint val="44500"/>
                  <a:satMod val="160000"/>
                  <a:alpha val="0"/>
                </a:schemeClr>
              </a:gs>
              <a:gs pos="100000">
                <a:srgbClr val="92D050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 rot="19060269">
                <a:off x="3326571" y="1489963"/>
                <a:ext cx="11728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60269">
                <a:off x="3326571" y="1489963"/>
                <a:ext cx="1172885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 rot="17258355">
                <a:off x="1794016" y="5009779"/>
                <a:ext cx="20297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258355">
                <a:off x="1794016" y="5009779"/>
                <a:ext cx="2029722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Прямоугольник 90">
            <a:hlinkClick r:id="" action="ppaction://hlinkshowjump?jump=nextslide"/>
          </p:cNvPr>
          <p:cNvSpPr/>
          <p:nvPr/>
        </p:nvSpPr>
        <p:spPr>
          <a:xfrm>
            <a:off x="5737123" y="1427537"/>
            <a:ext cx="1976283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8000">
                <a:schemeClr val="accent1">
                  <a:tint val="44500"/>
                  <a:satMod val="160000"/>
                  <a:alpha val="0"/>
                </a:schemeClr>
              </a:gs>
              <a:gs pos="100000">
                <a:srgbClr val="92D050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5240" y="27844"/>
            <a:ext cx="4861560" cy="6388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96465" y="1268760"/>
            <a:ext cx="4350771" cy="42136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F60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4980286" y="5082140"/>
            <a:ext cx="344556" cy="297031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32040" y="1196752"/>
                <a:ext cx="11728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196752"/>
                <a:ext cx="1172885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049019" y="2461638"/>
            <a:ext cx="259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Если </a:t>
            </a:r>
            <a:r>
              <a:rPr lang="en-US" dirty="0" smtClean="0"/>
              <a:t>x = </a:t>
            </a:r>
            <a:r>
              <a:rPr lang="ru-RU" dirty="0" smtClean="0"/>
              <a:t>1</a:t>
            </a:r>
            <a:r>
              <a:rPr lang="en-US" dirty="0" smtClean="0"/>
              <a:t>, </a:t>
            </a:r>
            <a:r>
              <a:rPr lang="ru-RU" dirty="0" smtClean="0"/>
              <a:t>то </a:t>
            </a:r>
            <a:r>
              <a:rPr lang="en-US" dirty="0" smtClean="0"/>
              <a:t>y = x = </a:t>
            </a:r>
            <a:r>
              <a:rPr lang="ru-RU" dirty="0" smtClean="0"/>
              <a:t>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932040" y="2636912"/>
                <a:ext cx="20297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636912"/>
                <a:ext cx="2029723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4774699" y="3950739"/>
            <a:ext cx="4510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Если 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= 0, </a:t>
            </a:r>
            <a:r>
              <a:rPr lang="ru-RU" dirty="0" smtClean="0"/>
              <a:t>то </a:t>
            </a:r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r>
              <a:rPr lang="en-US" dirty="0" smtClean="0"/>
              <a:t> = 3x</a:t>
            </a:r>
            <a:r>
              <a:rPr lang="en-US" baseline="-25000" dirty="0" smtClean="0"/>
              <a:t>1</a:t>
            </a:r>
            <a:r>
              <a:rPr lang="en-US" dirty="0" smtClean="0"/>
              <a:t> – 4 = 3 </a:t>
            </a:r>
            <a:r>
              <a:rPr lang="en-US" dirty="0" smtClean="0">
                <a:latin typeface="Cambria Math"/>
                <a:ea typeface="Cambria Math"/>
              </a:rPr>
              <a:t>· 0 – 4 =</a:t>
            </a:r>
            <a:r>
              <a:rPr lang="en-US" dirty="0" smtClean="0"/>
              <a:t> -4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74699" y="4344315"/>
            <a:ext cx="4293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Если </a:t>
            </a:r>
            <a:r>
              <a:rPr lang="en-US" dirty="0" smtClean="0"/>
              <a:t>x</a:t>
            </a:r>
            <a:r>
              <a:rPr lang="en-US" baseline="-25000" dirty="0"/>
              <a:t>2</a:t>
            </a:r>
            <a:r>
              <a:rPr lang="en-US" dirty="0" smtClean="0"/>
              <a:t> = </a:t>
            </a:r>
            <a:r>
              <a:rPr lang="ru-RU" dirty="0" smtClean="0"/>
              <a:t>1</a:t>
            </a:r>
            <a:r>
              <a:rPr lang="en-US" dirty="0" smtClean="0"/>
              <a:t>, 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ru-RU" dirty="0" smtClean="0"/>
              <a:t>   то </a:t>
            </a:r>
            <a:r>
              <a:rPr lang="en-US" dirty="0" smtClean="0"/>
              <a:t>y</a:t>
            </a:r>
            <a:r>
              <a:rPr lang="ru-RU" baseline="-25000" dirty="0"/>
              <a:t>2</a:t>
            </a:r>
            <a:r>
              <a:rPr lang="en-US" dirty="0" smtClean="0"/>
              <a:t> = 3x</a:t>
            </a:r>
            <a:r>
              <a:rPr lang="en-US" baseline="-25000" dirty="0"/>
              <a:t>2</a:t>
            </a:r>
            <a:r>
              <a:rPr lang="en-US" dirty="0" smtClean="0"/>
              <a:t> – 4 = 3 </a:t>
            </a:r>
            <a:r>
              <a:rPr lang="en-US" dirty="0" smtClean="0">
                <a:latin typeface="Cambria Math"/>
                <a:ea typeface="Cambria Math"/>
              </a:rPr>
              <a:t>· </a:t>
            </a:r>
            <a:r>
              <a:rPr lang="ru-RU" dirty="0" smtClean="0">
                <a:latin typeface="Cambria Math"/>
                <a:ea typeface="Cambria Math"/>
              </a:rPr>
              <a:t>1</a:t>
            </a:r>
            <a:r>
              <a:rPr lang="en-US" dirty="0" smtClean="0">
                <a:latin typeface="Cambria Math"/>
                <a:ea typeface="Cambria Math"/>
              </a:rPr>
              <a:t> – 4 =</a:t>
            </a:r>
            <a:r>
              <a:rPr lang="en-US" dirty="0" smtClean="0"/>
              <a:t> </a:t>
            </a:r>
            <a:r>
              <a:rPr lang="ru-RU" dirty="0" smtClean="0"/>
              <a:t>3</a:t>
            </a:r>
            <a:r>
              <a:rPr lang="en-US" dirty="0" smtClean="0"/>
              <a:t> – 4 = </a:t>
            </a:r>
            <a:r>
              <a:rPr lang="ru-RU" dirty="0" smtClean="0"/>
              <a:t>-1</a:t>
            </a:r>
            <a:endParaRPr lang="en-US" dirty="0" smtClean="0"/>
          </a:p>
        </p:txBody>
      </p:sp>
      <p:grpSp>
        <p:nvGrpSpPr>
          <p:cNvPr id="2" name="Группа 1"/>
          <p:cNvGrpSpPr/>
          <p:nvPr/>
        </p:nvGrpSpPr>
        <p:grpSpPr>
          <a:xfrm>
            <a:off x="4774699" y="1196752"/>
            <a:ext cx="4510850" cy="4285689"/>
            <a:chOff x="4774699" y="1521659"/>
            <a:chExt cx="4510850" cy="4285689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4896465" y="1593667"/>
              <a:ext cx="4350771" cy="42136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3F601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4932040" y="1521659"/>
                  <a:ext cx="117288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800" b="1" i="1" smtClean="0">
                            <a:latin typeface="Cambria Math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521659"/>
                  <a:ext cx="1172885" cy="52322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TextBox 87"/>
            <p:cNvSpPr txBox="1"/>
            <p:nvPr/>
          </p:nvSpPr>
          <p:spPr>
            <a:xfrm>
              <a:off x="5049019" y="2786545"/>
              <a:ext cx="2593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Если </a:t>
              </a:r>
              <a:r>
                <a:rPr lang="en-US" dirty="0" smtClean="0"/>
                <a:t>x = </a:t>
              </a:r>
              <a:r>
                <a:rPr lang="ru-RU" dirty="0" smtClean="0"/>
                <a:t>1</a:t>
              </a:r>
              <a:r>
                <a:rPr lang="en-US" dirty="0" smtClean="0"/>
                <a:t>, </a:t>
              </a:r>
              <a:r>
                <a:rPr lang="ru-RU" dirty="0" smtClean="0"/>
                <a:t>то </a:t>
              </a:r>
              <a:r>
                <a:rPr lang="en-US" dirty="0" smtClean="0"/>
                <a:t>y = x = </a:t>
              </a:r>
              <a:r>
                <a:rPr lang="ru-RU" dirty="0" smtClean="0"/>
                <a:t>1</a:t>
              </a:r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4932040" y="2961819"/>
                  <a:ext cx="202972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800" b="1" i="1" smtClean="0">
                            <a:latin typeface="Cambria Math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𝟒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2961819"/>
                  <a:ext cx="2029723" cy="523220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TextBox 89"/>
            <p:cNvSpPr txBox="1"/>
            <p:nvPr/>
          </p:nvSpPr>
          <p:spPr>
            <a:xfrm>
              <a:off x="4774699" y="4275646"/>
              <a:ext cx="4510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Если </a:t>
              </a:r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= 0, </a:t>
              </a:r>
              <a:r>
                <a:rPr lang="ru-RU" dirty="0" smtClean="0"/>
                <a:t>то </a:t>
              </a:r>
              <a:r>
                <a:rPr lang="en-US" dirty="0" smtClean="0"/>
                <a:t>y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= 3x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– 4 = 3 </a:t>
              </a:r>
              <a:r>
                <a:rPr lang="en-US" dirty="0" smtClean="0">
                  <a:latin typeface="Cambria Math"/>
                  <a:ea typeface="Cambria Math"/>
                </a:rPr>
                <a:t>· 0 – 4 =</a:t>
              </a:r>
              <a:r>
                <a:rPr lang="en-US" dirty="0" smtClean="0"/>
                <a:t> -4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774699" y="4669222"/>
              <a:ext cx="42938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Если </a:t>
              </a:r>
              <a:r>
                <a:rPr lang="en-US" dirty="0" smtClean="0"/>
                <a:t>x</a:t>
              </a:r>
              <a:r>
                <a:rPr lang="en-US" baseline="-25000" dirty="0"/>
                <a:t>2</a:t>
              </a:r>
              <a:r>
                <a:rPr lang="en-US" dirty="0" smtClean="0"/>
                <a:t> = </a:t>
              </a:r>
              <a:r>
                <a:rPr lang="ru-RU" dirty="0" smtClean="0"/>
                <a:t>1</a:t>
              </a:r>
              <a:r>
                <a:rPr lang="en-US" dirty="0" smtClean="0"/>
                <a:t>,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ru-RU" dirty="0" smtClean="0"/>
                <a:t>   то </a:t>
              </a:r>
              <a:r>
                <a:rPr lang="en-US" dirty="0" smtClean="0"/>
                <a:t>y</a:t>
              </a:r>
              <a:r>
                <a:rPr lang="ru-RU" baseline="-25000" dirty="0"/>
                <a:t>2</a:t>
              </a:r>
              <a:r>
                <a:rPr lang="en-US" dirty="0" smtClean="0"/>
                <a:t> = 3x</a:t>
              </a:r>
              <a:r>
                <a:rPr lang="en-US" baseline="-25000" dirty="0"/>
                <a:t>2</a:t>
              </a:r>
              <a:r>
                <a:rPr lang="en-US" dirty="0" smtClean="0"/>
                <a:t> – 4 = 3 </a:t>
              </a:r>
              <a:r>
                <a:rPr lang="en-US" dirty="0" smtClean="0">
                  <a:latin typeface="Cambria Math"/>
                  <a:ea typeface="Cambria Math"/>
                </a:rPr>
                <a:t>· </a:t>
              </a:r>
              <a:r>
                <a:rPr lang="ru-RU" dirty="0" smtClean="0">
                  <a:latin typeface="Cambria Math"/>
                  <a:ea typeface="Cambria Math"/>
                </a:rPr>
                <a:t>1</a:t>
              </a:r>
              <a:r>
                <a:rPr lang="en-US" dirty="0" smtClean="0">
                  <a:latin typeface="Cambria Math"/>
                  <a:ea typeface="Cambria Math"/>
                </a:rPr>
                <a:t> – 4 =</a:t>
              </a:r>
              <a:r>
                <a:rPr lang="en-US" dirty="0" smtClean="0"/>
                <a:t> </a:t>
              </a:r>
              <a:r>
                <a:rPr lang="ru-RU" dirty="0" smtClean="0"/>
                <a:t>3</a:t>
              </a:r>
              <a:r>
                <a:rPr lang="en-US" dirty="0" smtClean="0"/>
                <a:t> – 4 = </a:t>
              </a:r>
              <a:r>
                <a:rPr lang="ru-RU" dirty="0" smtClean="0"/>
                <a:t>-1</a:t>
              </a:r>
              <a:endParaRPr lang="en-US" dirty="0" smtClean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68333" y="4870901"/>
                <a:ext cx="28841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600" b="1" i="1" dirty="0" smtClean="0">
                        <a:latin typeface="Cambria Math"/>
                      </a:rPr>
                      <m:t>Ответ:</m:t>
                    </m:r>
                    <m:d>
                      <m:dPr>
                        <m:ctrlPr>
                          <a:rPr lang="ru-RU" sz="3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ru-RU" sz="3600" b="0" i="1" smtClean="0">
                            <a:latin typeface="Cambria Math"/>
                          </a:rPr>
                          <m:t>;</m:t>
                        </m:r>
                        <m:r>
                          <a:rPr lang="ru-RU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ru-RU" sz="3600" dirty="0" smtClean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333" y="4870901"/>
                <a:ext cx="2884187" cy="64633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984943"/>
              </p:ext>
            </p:extLst>
          </p:nvPr>
        </p:nvGraphicFramePr>
        <p:xfrm>
          <a:off x="5004048" y="1692224"/>
          <a:ext cx="242246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12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12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725389"/>
              </p:ext>
            </p:extLst>
          </p:nvPr>
        </p:nvGraphicFramePr>
        <p:xfrm>
          <a:off x="5004048" y="3116204"/>
          <a:ext cx="3654153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8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80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80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-1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632468" y="2119853"/>
            <a:ext cx="384426" cy="264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653537" y="3551454"/>
            <a:ext cx="384426" cy="264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843027" y="3551454"/>
            <a:ext cx="384426" cy="264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3" name="Группа 82"/>
          <p:cNvGrpSpPr/>
          <p:nvPr/>
        </p:nvGrpSpPr>
        <p:grpSpPr>
          <a:xfrm>
            <a:off x="4969428" y="4990646"/>
            <a:ext cx="432048" cy="432048"/>
            <a:chOff x="5868144" y="2780928"/>
            <a:chExt cx="432048" cy="432048"/>
          </a:xfrm>
        </p:grpSpPr>
        <p:sp>
          <p:nvSpPr>
            <p:cNvPr id="84" name="Овал 83"/>
            <p:cNvSpPr/>
            <p:nvPr/>
          </p:nvSpPr>
          <p:spPr>
            <a:xfrm>
              <a:off x="5868144" y="2780928"/>
              <a:ext cx="432048" cy="43204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Равнобедренный треугольник 84"/>
            <p:cNvSpPr/>
            <p:nvPr/>
          </p:nvSpPr>
          <p:spPr>
            <a:xfrm rot="5400000">
              <a:off x="5997322" y="2895666"/>
              <a:ext cx="239818" cy="2067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5080276" y="5867980"/>
            <a:ext cx="1774187" cy="369332"/>
            <a:chOff x="6516216" y="5148350"/>
            <a:chExt cx="1774187" cy="369332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6516216" y="5216502"/>
              <a:ext cx="232634" cy="232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60817" y="5148350"/>
              <a:ext cx="1529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С решением</a:t>
              </a:r>
              <a:endParaRPr lang="ru-RU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6974591" y="5867746"/>
            <a:ext cx="1826829" cy="369332"/>
            <a:chOff x="6516216" y="5148350"/>
            <a:chExt cx="1826829" cy="369332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6516216" y="5216502"/>
              <a:ext cx="232634" cy="232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760817" y="5148350"/>
              <a:ext cx="1582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Без решения</a:t>
              </a:r>
              <a:endParaRPr lang="ru-RU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948264" y="5842113"/>
            <a:ext cx="1851757" cy="395613"/>
            <a:chOff x="6491288" y="5122069"/>
            <a:chExt cx="1851757" cy="395613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6516216" y="5216502"/>
              <a:ext cx="232634" cy="232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60817" y="5148350"/>
              <a:ext cx="1582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Без решения</a:t>
              </a:r>
              <a:endParaRPr lang="ru-RU" dirty="0"/>
            </a:p>
          </p:txBody>
        </p:sp>
        <p:cxnSp>
          <p:nvCxnSpPr>
            <p:cNvPr id="72" name="Прямая соединительная линия 71"/>
            <p:cNvCxnSpPr>
              <a:endCxn id="67" idx="2"/>
            </p:cNvCxnSpPr>
            <p:nvPr/>
          </p:nvCxnSpPr>
          <p:spPr>
            <a:xfrm flipH="1">
              <a:off x="6632533" y="5122069"/>
              <a:ext cx="170698" cy="3270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>
              <a:endCxn id="67" idx="2"/>
            </p:cNvCxnSpPr>
            <p:nvPr/>
          </p:nvCxnSpPr>
          <p:spPr>
            <a:xfrm>
              <a:off x="6491288" y="5176838"/>
              <a:ext cx="141245" cy="2722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5062537" y="5848315"/>
            <a:ext cx="1791651" cy="390901"/>
            <a:chOff x="5072063" y="6181725"/>
            <a:chExt cx="1791651" cy="390901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5089527" y="6271446"/>
              <a:ext cx="232634" cy="232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334128" y="6203294"/>
              <a:ext cx="1529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С решением</a:t>
              </a:r>
              <a:endParaRPr lang="ru-RU" dirty="0"/>
            </a:p>
          </p:txBody>
        </p:sp>
        <p:cxnSp>
          <p:nvCxnSpPr>
            <p:cNvPr id="16" name="Прямая соединительная линия 15"/>
            <p:cNvCxnSpPr>
              <a:endCxn id="78" idx="2"/>
            </p:cNvCxnSpPr>
            <p:nvPr/>
          </p:nvCxnSpPr>
          <p:spPr>
            <a:xfrm>
              <a:off x="5072063" y="6241256"/>
              <a:ext cx="133781" cy="2628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stCxn id="78" idx="2"/>
            </p:cNvCxnSpPr>
            <p:nvPr/>
          </p:nvCxnSpPr>
          <p:spPr>
            <a:xfrm flipV="1">
              <a:off x="5205844" y="6181725"/>
              <a:ext cx="166256" cy="3223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79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48993 -4.44444E-6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97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5434 -3.33333E-6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42326 4.07407E-6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63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63" grpId="0"/>
      <p:bldP spid="63" grpId="1"/>
      <p:bldP spid="68" grpId="0"/>
      <p:bldP spid="62" grpId="0" animBg="1"/>
      <p:bldP spid="62" grpId="1" animBg="1"/>
      <p:bldP spid="65" grpId="0" animBg="1"/>
      <p:bldP spid="65" grpId="1" animBg="1"/>
      <p:bldP spid="7" grpId="0" animBg="1"/>
      <p:bldP spid="7" grpId="1" animBg="1"/>
      <p:bldP spid="56" grpId="0" animBg="1"/>
      <p:bldP spid="56" grpId="1" animBg="1"/>
      <p:bldP spid="56" grpId="2" animBg="1"/>
      <p:bldP spid="75" grpId="0"/>
      <p:bldP spid="75" grpId="1"/>
      <p:bldP spid="76" grpId="0"/>
      <p:bldP spid="76" grpId="1"/>
      <p:bldP spid="81" grpId="0" animBg="1"/>
      <p:bldP spid="81" grpId="1" animBg="1"/>
      <p:bldP spid="82" grpId="0"/>
      <p:bldP spid="82" grpId="1"/>
      <p:bldP spid="87" grpId="0"/>
      <p:bldP spid="87" grpId="1"/>
      <p:bldP spid="91" grpId="0" animBg="1"/>
      <p:bldP spid="4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9" grpId="3" animBg="1"/>
      <p:bldP spid="9" grpId="4" animBg="1"/>
      <p:bldP spid="11" grpId="0"/>
      <p:bldP spid="11" grpId="1"/>
      <p:bldP spid="11" grpId="2"/>
      <p:bldP spid="13" grpId="0"/>
      <p:bldP spid="13" grpId="1"/>
      <p:bldP spid="13" grpId="2"/>
      <p:bldP spid="49" grpId="0"/>
      <p:bldP spid="49" grpId="1"/>
      <p:bldP spid="49" grpId="2"/>
      <p:bldP spid="50" grpId="0"/>
      <p:bldP spid="50" grpId="1"/>
      <p:bldP spid="50" grpId="2"/>
      <p:bldP spid="52" grpId="0"/>
      <p:bldP spid="52" grpId="1"/>
      <p:bldP spid="52" grpId="2"/>
      <p:bldP spid="15" grpId="0"/>
      <p:bldP spid="15" grpId="2"/>
      <p:bldP spid="14" grpId="0" animBg="1"/>
      <p:bldP spid="14" grpId="1" animBg="1"/>
      <p:bldP spid="14" grpId="2" animBg="1"/>
      <p:bldP spid="14" grpId="3" animBg="1"/>
      <p:bldP spid="51" grpId="0" animBg="1"/>
      <p:bldP spid="51" grpId="1" animBg="1"/>
      <p:bldP spid="51" grpId="2" animBg="1"/>
      <p:bldP spid="51" grpId="3" animBg="1"/>
      <p:bldP spid="53" grpId="0" animBg="1"/>
      <p:bldP spid="53" grpId="1" animBg="1"/>
      <p:bldP spid="53" grpId="2" animBg="1"/>
      <p:bldP spid="53" grpId="3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801301" y="27844"/>
            <a:ext cx="4342699" cy="3776796"/>
            <a:chOff x="4801301" y="27844"/>
            <a:chExt cx="4342699" cy="37767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801301" y="27844"/>
              <a:ext cx="4342699" cy="3776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8172400" y="438150"/>
              <a:ext cx="971600" cy="3206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31931" y="340751"/>
              <a:ext cx="1312069" cy="271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Прямоугольник 46"/>
            <p:cNvSpPr/>
            <p:nvPr/>
          </p:nvSpPr>
          <p:spPr>
            <a:xfrm>
              <a:off x="5753664" y="1469428"/>
              <a:ext cx="3066808" cy="686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935274"/>
              </p:ext>
            </p:extLst>
          </p:nvPr>
        </p:nvGraphicFramePr>
        <p:xfrm>
          <a:off x="36024" y="44624"/>
          <a:ext cx="4752000" cy="63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34" name="Группа 33"/>
          <p:cNvGrpSpPr/>
          <p:nvPr/>
        </p:nvGrpSpPr>
        <p:grpSpPr>
          <a:xfrm>
            <a:off x="63322" y="-169659"/>
            <a:ext cx="4909498" cy="6537971"/>
            <a:chOff x="1737195" y="-146937"/>
            <a:chExt cx="4909498" cy="6537971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4078190" y="111212"/>
              <a:ext cx="0" cy="6279822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1737195" y="2051396"/>
              <a:ext cx="4752000" cy="0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067688" y="1432820"/>
                  <a:ext cx="57900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7688" y="1432820"/>
                  <a:ext cx="579005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466762" y="-146937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6762" y="-146937"/>
                  <a:ext cx="588623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581577" y="1910671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577" y="1910671"/>
                  <a:ext cx="588623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488841" y="1348250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841" y="1348250"/>
                  <a:ext cx="588623" cy="6463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348406" y="1939554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8406" y="1939554"/>
                  <a:ext cx="588623" cy="6463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4467401" y="1948677"/>
              <a:ext cx="0" cy="2128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3956916" y="1653287"/>
              <a:ext cx="246512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Прямая соединительная линия 63"/>
          <p:cNvCxnSpPr/>
          <p:nvPr/>
        </p:nvCxnSpPr>
        <p:spPr>
          <a:xfrm flipV="1">
            <a:off x="2287698" y="5586557"/>
            <a:ext cx="24651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2289638" y="3212975"/>
            <a:ext cx="24651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501056" y="5230941"/>
                <a:ext cx="9332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sz="3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056" y="5230941"/>
                <a:ext cx="933269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501944" y="2852936"/>
                <a:ext cx="9332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944" y="2852936"/>
                <a:ext cx="933269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Прямая соединительная линия 98"/>
          <p:cNvCxnSpPr/>
          <p:nvPr/>
        </p:nvCxnSpPr>
        <p:spPr>
          <a:xfrm flipH="1">
            <a:off x="2416514" y="3212976"/>
            <a:ext cx="40290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2804124" y="2019673"/>
            <a:ext cx="0" cy="119330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 rot="4051059">
                <a:off x="753867" y="789804"/>
                <a:ext cx="16553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051059">
                <a:off x="753867" y="789804"/>
                <a:ext cx="1655390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Овал 111"/>
          <p:cNvSpPr/>
          <p:nvPr/>
        </p:nvSpPr>
        <p:spPr>
          <a:xfrm>
            <a:off x="2365050" y="801215"/>
            <a:ext cx="73463" cy="73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2772147" y="2386976"/>
            <a:ext cx="73463" cy="73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 rot="4393250">
                <a:off x="1931330" y="876646"/>
                <a:ext cx="20297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393250">
                <a:off x="1931330" y="876646"/>
                <a:ext cx="2029723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Прямая соединительная линия 52"/>
          <p:cNvCxnSpPr/>
          <p:nvPr/>
        </p:nvCxnSpPr>
        <p:spPr>
          <a:xfrm>
            <a:off x="3600224" y="2042160"/>
            <a:ext cx="0" cy="36278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2468881" y="5587676"/>
            <a:ext cx="113633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2305050" y="438150"/>
            <a:ext cx="1485900" cy="5848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1962150" y="714375"/>
            <a:ext cx="1819275" cy="53721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Группа 56"/>
          <p:cNvGrpSpPr/>
          <p:nvPr/>
        </p:nvGrpSpPr>
        <p:grpSpPr>
          <a:xfrm>
            <a:off x="3494629" y="5444083"/>
            <a:ext cx="216024" cy="288032"/>
            <a:chOff x="3230617" y="2636912"/>
            <a:chExt cx="216024" cy="288032"/>
          </a:xfrm>
        </p:grpSpPr>
        <p:cxnSp>
          <p:nvCxnSpPr>
            <p:cNvPr id="58" name="Прямая соединительная линия 57"/>
            <p:cNvCxnSpPr/>
            <p:nvPr/>
          </p:nvCxnSpPr>
          <p:spPr>
            <a:xfrm>
              <a:off x="3230617" y="2773785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3336248" y="2636912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Овал 59"/>
            <p:cNvSpPr/>
            <p:nvPr/>
          </p:nvSpPr>
          <p:spPr>
            <a:xfrm>
              <a:off x="3279681" y="2713267"/>
              <a:ext cx="113134" cy="116424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52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442138" y="1496789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138" y="1496789"/>
                <a:ext cx="588623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Прямая соединительная линия 61"/>
          <p:cNvCxnSpPr/>
          <p:nvPr/>
        </p:nvCxnSpPr>
        <p:spPr>
          <a:xfrm flipV="1">
            <a:off x="3597222" y="1943340"/>
            <a:ext cx="0" cy="2128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Овал 95"/>
          <p:cNvSpPr/>
          <p:nvPr/>
        </p:nvSpPr>
        <p:spPr>
          <a:xfrm>
            <a:off x="2772726" y="3177257"/>
            <a:ext cx="73463" cy="73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2370992" y="1988276"/>
            <a:ext cx="73463" cy="73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hlinkClick r:id="" action="ppaction://hlinkshowjump?jump=nextslide"/>
          </p:cNvPr>
          <p:cNvSpPr/>
          <p:nvPr/>
        </p:nvSpPr>
        <p:spPr>
          <a:xfrm>
            <a:off x="5737123" y="2246391"/>
            <a:ext cx="1976283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8000">
                <a:schemeClr val="accent1">
                  <a:tint val="44500"/>
                  <a:satMod val="160000"/>
                  <a:alpha val="0"/>
                </a:schemeClr>
              </a:gs>
              <a:gs pos="100000">
                <a:srgbClr val="92D050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-15240" y="27844"/>
            <a:ext cx="4941201" cy="6388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6152" y="438150"/>
            <a:ext cx="172817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4896465" y="1268760"/>
            <a:ext cx="4350771" cy="42136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F60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 rot="5400000">
            <a:off x="4980286" y="5082140"/>
            <a:ext cx="344556" cy="297031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932040" y="1196752"/>
                <a:ext cx="16553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ru-RU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196752"/>
                <a:ext cx="1655390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5049019" y="2461638"/>
            <a:ext cx="365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Если </a:t>
            </a:r>
            <a:r>
              <a:rPr lang="en-US" dirty="0" smtClean="0"/>
              <a:t>x = </a:t>
            </a:r>
            <a:r>
              <a:rPr lang="ru-RU" dirty="0" smtClean="0"/>
              <a:t>1</a:t>
            </a:r>
            <a:r>
              <a:rPr lang="en-US" dirty="0" smtClean="0"/>
              <a:t>, </a:t>
            </a:r>
            <a:r>
              <a:rPr lang="ru-RU" dirty="0" smtClean="0"/>
              <a:t>то </a:t>
            </a:r>
            <a:r>
              <a:rPr lang="en-US" dirty="0" smtClean="0"/>
              <a:t>y = </a:t>
            </a:r>
            <a:r>
              <a:rPr lang="ru-RU" dirty="0" smtClean="0"/>
              <a:t>-3</a:t>
            </a:r>
            <a:r>
              <a:rPr lang="en-US" dirty="0" smtClean="0"/>
              <a:t>x = </a:t>
            </a:r>
            <a:r>
              <a:rPr lang="ru-RU" dirty="0" smtClean="0"/>
              <a:t>-3 </a:t>
            </a:r>
            <a:r>
              <a:rPr lang="ru-RU" dirty="0" smtClean="0">
                <a:latin typeface="Cambria Math"/>
                <a:ea typeface="Cambria Math"/>
              </a:rPr>
              <a:t>· </a:t>
            </a:r>
            <a:r>
              <a:rPr lang="ru-RU" dirty="0" smtClean="0"/>
              <a:t>1 = -3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32040" y="2636912"/>
                <a:ext cx="20297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636912"/>
                <a:ext cx="2029723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4774699" y="3950739"/>
            <a:ext cx="436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Если 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= 0, </a:t>
            </a:r>
            <a:r>
              <a:rPr lang="ru-RU" dirty="0" smtClean="0"/>
              <a:t>то </a:t>
            </a:r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r>
              <a:rPr lang="en-US" dirty="0" smtClean="0"/>
              <a:t> = 3 - 4x</a:t>
            </a:r>
            <a:r>
              <a:rPr lang="en-US" baseline="-25000" dirty="0" smtClean="0"/>
              <a:t>1</a:t>
            </a:r>
            <a:r>
              <a:rPr lang="en-US" dirty="0" smtClean="0"/>
              <a:t> = 3</a:t>
            </a:r>
            <a:r>
              <a:rPr lang="en-US" dirty="0" smtClean="0">
                <a:latin typeface="Cambria Math"/>
                <a:ea typeface="Cambria Math"/>
              </a:rPr>
              <a:t> – 4 · 0 =</a:t>
            </a:r>
            <a:r>
              <a:rPr lang="en-US" dirty="0" smtClean="0"/>
              <a:t> </a:t>
            </a:r>
            <a:r>
              <a:rPr lang="en-US" dirty="0"/>
              <a:t>3</a:t>
            </a:r>
            <a:endParaRPr lang="en-US" dirty="0" smtClean="0"/>
          </a:p>
        </p:txBody>
      </p:sp>
      <p:sp>
        <p:nvSpPr>
          <p:cNvPr id="77" name="TextBox 76"/>
          <p:cNvSpPr txBox="1"/>
          <p:nvPr/>
        </p:nvSpPr>
        <p:spPr>
          <a:xfrm>
            <a:off x="4774699" y="4344315"/>
            <a:ext cx="4242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Если </a:t>
            </a:r>
            <a:r>
              <a:rPr lang="en-US" dirty="0" smtClean="0"/>
              <a:t>x</a:t>
            </a:r>
            <a:r>
              <a:rPr lang="en-US" baseline="-25000" dirty="0"/>
              <a:t>2</a:t>
            </a:r>
            <a:r>
              <a:rPr lang="en-US" dirty="0" smtClean="0"/>
              <a:t> = 1, 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ru-RU" dirty="0" smtClean="0"/>
              <a:t>   то </a:t>
            </a:r>
            <a:r>
              <a:rPr lang="en-US" dirty="0" smtClean="0"/>
              <a:t>y</a:t>
            </a:r>
            <a:r>
              <a:rPr lang="ru-RU" baseline="-25000" dirty="0"/>
              <a:t>2</a:t>
            </a:r>
            <a:r>
              <a:rPr lang="en-US" dirty="0" smtClean="0"/>
              <a:t> = 3 - 4x</a:t>
            </a:r>
            <a:r>
              <a:rPr lang="en-US" baseline="-25000" dirty="0" smtClean="0"/>
              <a:t>2</a:t>
            </a:r>
            <a:r>
              <a:rPr lang="en-US" dirty="0" smtClean="0"/>
              <a:t> = 3 </a:t>
            </a:r>
            <a:r>
              <a:rPr lang="en-US" dirty="0" smtClean="0">
                <a:latin typeface="Cambria Math"/>
                <a:ea typeface="Cambria Math"/>
              </a:rPr>
              <a:t>– 4 · 1 =</a:t>
            </a:r>
            <a:r>
              <a:rPr lang="en-US" dirty="0" smtClean="0"/>
              <a:t> 3 – 4 = 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084168" y="4870901"/>
                <a:ext cx="32079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600" b="1" i="1" dirty="0" smtClean="0">
                        <a:latin typeface="Cambria Math"/>
                      </a:rPr>
                      <m:t>Ответ:</m:t>
                    </m:r>
                    <m:d>
                      <m:dPr>
                        <m:ctrlPr>
                          <a:rPr lang="ru-RU" sz="3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ru-RU" sz="3600" b="0" i="1" smtClean="0">
                            <a:latin typeface="Cambria Math"/>
                          </a:rPr>
                          <m:t>;</m:t>
                        </m:r>
                        <m:r>
                          <a:rPr lang="ru-RU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𝟗</m:t>
                        </m:r>
                      </m:e>
                    </m:d>
                  </m:oMath>
                </a14:m>
                <a:r>
                  <a:rPr lang="ru-RU" sz="3600" dirty="0" smtClean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870901"/>
                <a:ext cx="3207994" cy="64633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4774699" y="1196752"/>
            <a:ext cx="4472537" cy="4285689"/>
            <a:chOff x="4774699" y="1519917"/>
            <a:chExt cx="4472537" cy="4285689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4896465" y="1591925"/>
              <a:ext cx="4350771" cy="42136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3F601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4932040" y="1519917"/>
                  <a:ext cx="165539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800" b="1" i="1" smtClean="0">
                            <a:latin typeface="Cambria Math"/>
                          </a:rPr>
                          <m:t>=−</m:t>
                        </m:r>
                        <m:r>
                          <a:rPr lang="ru-RU" sz="28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519917"/>
                  <a:ext cx="1655390" cy="52322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TextBox 79"/>
            <p:cNvSpPr txBox="1"/>
            <p:nvPr/>
          </p:nvSpPr>
          <p:spPr>
            <a:xfrm>
              <a:off x="5049019" y="2784803"/>
              <a:ext cx="3653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Если </a:t>
              </a:r>
              <a:r>
                <a:rPr lang="en-US" dirty="0" smtClean="0"/>
                <a:t>x = </a:t>
              </a:r>
              <a:r>
                <a:rPr lang="ru-RU" dirty="0" smtClean="0"/>
                <a:t>1</a:t>
              </a:r>
              <a:r>
                <a:rPr lang="en-US" dirty="0" smtClean="0"/>
                <a:t>, </a:t>
              </a:r>
              <a:r>
                <a:rPr lang="ru-RU" dirty="0" smtClean="0"/>
                <a:t>то </a:t>
              </a:r>
              <a:r>
                <a:rPr lang="en-US" dirty="0" smtClean="0"/>
                <a:t>y = </a:t>
              </a:r>
              <a:r>
                <a:rPr lang="ru-RU" dirty="0" smtClean="0"/>
                <a:t>-3</a:t>
              </a:r>
              <a:r>
                <a:rPr lang="en-US" dirty="0" smtClean="0"/>
                <a:t>x = </a:t>
              </a:r>
              <a:r>
                <a:rPr lang="ru-RU" dirty="0" smtClean="0"/>
                <a:t>-3 </a:t>
              </a:r>
              <a:r>
                <a:rPr lang="ru-RU" dirty="0" smtClean="0">
                  <a:latin typeface="Cambria Math"/>
                  <a:ea typeface="Cambria Math"/>
                </a:rPr>
                <a:t>· </a:t>
              </a:r>
              <a:r>
                <a:rPr lang="ru-RU" dirty="0" smtClean="0"/>
                <a:t>1 = -3</a:t>
              </a:r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4932040" y="2960077"/>
                  <a:ext cx="202972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800" b="1" i="1" smtClean="0">
                            <a:latin typeface="Cambria Math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𝟒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2960077"/>
                  <a:ext cx="2029723" cy="52322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TextBox 81"/>
            <p:cNvSpPr txBox="1"/>
            <p:nvPr/>
          </p:nvSpPr>
          <p:spPr>
            <a:xfrm>
              <a:off x="4774699" y="4273904"/>
              <a:ext cx="4369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Если </a:t>
              </a:r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= 0, </a:t>
              </a:r>
              <a:r>
                <a:rPr lang="ru-RU" dirty="0" smtClean="0"/>
                <a:t>то </a:t>
              </a:r>
              <a:r>
                <a:rPr lang="en-US" dirty="0" smtClean="0"/>
                <a:t>y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= 3 - 4x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= 3</a:t>
              </a:r>
              <a:r>
                <a:rPr lang="en-US" dirty="0" smtClean="0">
                  <a:latin typeface="Cambria Math"/>
                  <a:ea typeface="Cambria Math"/>
                </a:rPr>
                <a:t> – 4 · 0 =</a:t>
              </a:r>
              <a:r>
                <a:rPr lang="en-US" dirty="0" smtClean="0"/>
                <a:t> </a:t>
              </a:r>
              <a:r>
                <a:rPr lang="en-US" dirty="0"/>
                <a:t>3</a:t>
              </a:r>
              <a:endParaRPr lang="en-US" dirty="0" smtClean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774699" y="4667480"/>
              <a:ext cx="42425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Если </a:t>
              </a:r>
              <a:r>
                <a:rPr lang="en-US" dirty="0" smtClean="0"/>
                <a:t>x</a:t>
              </a:r>
              <a:r>
                <a:rPr lang="en-US" baseline="-25000" dirty="0"/>
                <a:t>2</a:t>
              </a:r>
              <a:r>
                <a:rPr lang="en-US" dirty="0" smtClean="0"/>
                <a:t> = 1,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ru-RU" dirty="0" smtClean="0"/>
                <a:t>   то </a:t>
              </a:r>
              <a:r>
                <a:rPr lang="en-US" dirty="0" smtClean="0"/>
                <a:t>y</a:t>
              </a:r>
              <a:r>
                <a:rPr lang="ru-RU" baseline="-25000" dirty="0"/>
                <a:t>2</a:t>
              </a:r>
              <a:r>
                <a:rPr lang="en-US" dirty="0" smtClean="0"/>
                <a:t> = 3 - 4x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= 3 </a:t>
              </a:r>
              <a:r>
                <a:rPr lang="en-US" dirty="0" smtClean="0">
                  <a:latin typeface="Cambria Math"/>
                  <a:ea typeface="Cambria Math"/>
                </a:rPr>
                <a:t>– 4 · 1 =</a:t>
              </a:r>
              <a:r>
                <a:rPr lang="en-US" dirty="0" smtClean="0"/>
                <a:t> 3 – 4 = -1</a:t>
              </a:r>
            </a:p>
          </p:txBody>
        </p:sp>
      </p:grpSp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167548"/>
              </p:ext>
            </p:extLst>
          </p:nvPr>
        </p:nvGraphicFramePr>
        <p:xfrm>
          <a:off x="5004048" y="1692224"/>
          <a:ext cx="242246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12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12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-3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934104"/>
              </p:ext>
            </p:extLst>
          </p:nvPr>
        </p:nvGraphicFramePr>
        <p:xfrm>
          <a:off x="5004048" y="3116204"/>
          <a:ext cx="3654153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8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80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80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6632468" y="2119853"/>
            <a:ext cx="384426" cy="264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6653537" y="3551454"/>
            <a:ext cx="384426" cy="264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7843027" y="3551454"/>
            <a:ext cx="384426" cy="264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8" name="Группа 87"/>
          <p:cNvGrpSpPr/>
          <p:nvPr/>
        </p:nvGrpSpPr>
        <p:grpSpPr>
          <a:xfrm>
            <a:off x="4937614" y="4981199"/>
            <a:ext cx="432048" cy="432048"/>
            <a:chOff x="5868144" y="2780928"/>
            <a:chExt cx="432048" cy="432048"/>
          </a:xfrm>
        </p:grpSpPr>
        <p:sp>
          <p:nvSpPr>
            <p:cNvPr id="89" name="Овал 88"/>
            <p:cNvSpPr/>
            <p:nvPr/>
          </p:nvSpPr>
          <p:spPr>
            <a:xfrm>
              <a:off x="5868144" y="2780928"/>
              <a:ext cx="432048" cy="43204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Равнобедренный треугольник 89"/>
            <p:cNvSpPr/>
            <p:nvPr/>
          </p:nvSpPr>
          <p:spPr>
            <a:xfrm rot="5400000">
              <a:off x="5997322" y="2895666"/>
              <a:ext cx="239818" cy="2067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5080276" y="5867980"/>
            <a:ext cx="1774187" cy="369332"/>
            <a:chOff x="6516216" y="5148350"/>
            <a:chExt cx="1774187" cy="369332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6516216" y="5216502"/>
              <a:ext cx="232634" cy="232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760817" y="5148350"/>
              <a:ext cx="1529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С решением</a:t>
              </a:r>
              <a:endParaRPr lang="ru-RU" dirty="0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6974591" y="5867746"/>
            <a:ext cx="1826829" cy="369332"/>
            <a:chOff x="6516216" y="5148350"/>
            <a:chExt cx="1826829" cy="369332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6516216" y="5216502"/>
              <a:ext cx="232634" cy="232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760817" y="5148350"/>
              <a:ext cx="1582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Без решения</a:t>
              </a:r>
              <a:endParaRPr lang="ru-RU" dirty="0"/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6948264" y="5842113"/>
            <a:ext cx="1851757" cy="395613"/>
            <a:chOff x="6491288" y="5122069"/>
            <a:chExt cx="1851757" cy="395613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6516216" y="5216502"/>
              <a:ext cx="232634" cy="232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760817" y="5148350"/>
              <a:ext cx="1582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Без решения</a:t>
              </a:r>
              <a:endParaRPr lang="ru-RU" dirty="0"/>
            </a:p>
          </p:txBody>
        </p:sp>
        <p:cxnSp>
          <p:nvCxnSpPr>
            <p:cNvPr id="103" name="Прямая соединительная линия 102"/>
            <p:cNvCxnSpPr>
              <a:endCxn id="94" idx="2"/>
            </p:cNvCxnSpPr>
            <p:nvPr/>
          </p:nvCxnSpPr>
          <p:spPr>
            <a:xfrm flipH="1">
              <a:off x="6632533" y="5122069"/>
              <a:ext cx="170698" cy="3270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>
              <a:endCxn id="94" idx="2"/>
            </p:cNvCxnSpPr>
            <p:nvPr/>
          </p:nvCxnSpPr>
          <p:spPr>
            <a:xfrm>
              <a:off x="6491288" y="5176838"/>
              <a:ext cx="141245" cy="2722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Группа 104"/>
          <p:cNvGrpSpPr/>
          <p:nvPr/>
        </p:nvGrpSpPr>
        <p:grpSpPr>
          <a:xfrm>
            <a:off x="5062537" y="5848315"/>
            <a:ext cx="1791651" cy="390901"/>
            <a:chOff x="5072063" y="6181725"/>
            <a:chExt cx="1791651" cy="390901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5089527" y="6271446"/>
              <a:ext cx="232634" cy="232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334128" y="6203294"/>
              <a:ext cx="1529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С решением</a:t>
              </a:r>
              <a:endParaRPr lang="ru-RU" dirty="0"/>
            </a:p>
          </p:txBody>
        </p:sp>
        <p:cxnSp>
          <p:nvCxnSpPr>
            <p:cNvPr id="108" name="Прямая соединительная линия 107"/>
            <p:cNvCxnSpPr>
              <a:endCxn id="106" idx="2"/>
            </p:cNvCxnSpPr>
            <p:nvPr/>
          </p:nvCxnSpPr>
          <p:spPr>
            <a:xfrm>
              <a:off x="5072063" y="6241256"/>
              <a:ext cx="133781" cy="2628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>
              <a:stCxn id="106" idx="2"/>
            </p:cNvCxnSpPr>
            <p:nvPr/>
          </p:nvCxnSpPr>
          <p:spPr>
            <a:xfrm flipV="1">
              <a:off x="5205844" y="6181725"/>
              <a:ext cx="166256" cy="3223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113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97" grpId="0"/>
      <p:bldP spid="97" grpId="1"/>
      <p:bldP spid="97" grpId="2"/>
      <p:bldP spid="98" grpId="0"/>
      <p:bldP spid="98" grpId="1"/>
      <p:bldP spid="98" grpId="2"/>
      <p:bldP spid="101" grpId="0"/>
      <p:bldP spid="112" grpId="0" animBg="1"/>
      <p:bldP spid="65" grpId="1" animBg="1"/>
      <p:bldP spid="65" grpId="2" animBg="1"/>
      <p:bldP spid="65" grpId="3" animBg="1"/>
      <p:bldP spid="52" grpId="0"/>
      <p:bldP spid="61" grpId="0"/>
      <p:bldP spid="61" grpId="1"/>
      <p:bldP spid="96" grpId="0" animBg="1"/>
      <p:bldP spid="56" grpId="1" animBg="1"/>
      <p:bldP spid="56" grpId="2" animBg="1"/>
      <p:bldP spid="56" grpId="3" animBg="1"/>
      <p:bldP spid="63" grpId="0" animBg="1"/>
      <p:bldP spid="68" grpId="0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1" grpId="3" animBg="1"/>
      <p:bldP spid="51" grpId="4" animBg="1"/>
      <p:bldP spid="55" grpId="0"/>
      <p:bldP spid="55" grpId="1"/>
      <p:bldP spid="55" grpId="2"/>
      <p:bldP spid="71" grpId="0"/>
      <p:bldP spid="71" grpId="2"/>
      <p:bldP spid="71" grpId="3"/>
      <p:bldP spid="74" grpId="0"/>
      <p:bldP spid="74" grpId="1"/>
      <p:bldP spid="74" grpId="2"/>
      <p:bldP spid="75" grpId="0"/>
      <p:bldP spid="75" grpId="2"/>
      <p:bldP spid="75" grpId="3"/>
      <p:bldP spid="77" grpId="0"/>
      <p:bldP spid="77" grpId="2"/>
      <p:bldP spid="77" grpId="3"/>
      <p:bldP spid="79" grpId="0"/>
      <p:bldP spid="79" grpId="1"/>
      <p:bldP spid="79" grpId="2"/>
      <p:bldP spid="72" grpId="0" animBg="1"/>
      <p:bldP spid="72" grpId="1" animBg="1"/>
      <p:bldP spid="72" grpId="3" animBg="1"/>
      <p:bldP spid="72" grpId="4" animBg="1"/>
      <p:bldP spid="76" grpId="0" animBg="1"/>
      <p:bldP spid="76" grpId="2" animBg="1"/>
      <p:bldP spid="76" grpId="3" animBg="1"/>
      <p:bldP spid="76" grpId="4" animBg="1"/>
      <p:bldP spid="78" grpId="0" animBg="1"/>
      <p:bldP spid="78" grpId="2" animBg="1"/>
      <p:bldP spid="78" grpId="3" animBg="1"/>
      <p:bldP spid="78" grpId="4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94487" y="188068"/>
            <a:ext cx="4349513" cy="28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5218" y="453430"/>
            <a:ext cx="3044924" cy="149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106725"/>
              </p:ext>
            </p:extLst>
          </p:nvPr>
        </p:nvGraphicFramePr>
        <p:xfrm>
          <a:off x="36024" y="44624"/>
          <a:ext cx="4752000" cy="63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34" name="Группа 33"/>
          <p:cNvGrpSpPr/>
          <p:nvPr/>
        </p:nvGrpSpPr>
        <p:grpSpPr>
          <a:xfrm>
            <a:off x="63322" y="-169659"/>
            <a:ext cx="4909498" cy="6537971"/>
            <a:chOff x="1737195" y="-146937"/>
            <a:chExt cx="4909498" cy="6537971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2896861" y="111212"/>
              <a:ext cx="0" cy="6279822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1737195" y="2051396"/>
              <a:ext cx="4752000" cy="0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067688" y="1432820"/>
                  <a:ext cx="57900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7688" y="1432820"/>
                  <a:ext cx="579005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285433" y="-146937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5433" y="-146937"/>
                  <a:ext cx="588623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00248" y="1910671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0248" y="1910671"/>
                  <a:ext cx="588623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307512" y="1348250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7512" y="1348250"/>
                  <a:ext cx="588623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167077" y="1939554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7077" y="1939554"/>
                  <a:ext cx="588623" cy="6463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3295926" y="1948677"/>
              <a:ext cx="0" cy="2128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2775587" y="1653287"/>
              <a:ext cx="246512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1301" y="27844"/>
            <a:ext cx="4342699" cy="32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9" name="Прямая соединительная линия 68"/>
          <p:cNvCxnSpPr/>
          <p:nvPr/>
        </p:nvCxnSpPr>
        <p:spPr>
          <a:xfrm flipV="1">
            <a:off x="1102144" y="2420887"/>
            <a:ext cx="24651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36228" y="2245246"/>
                <a:ext cx="9332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/>
                        </a:rPr>
                        <m:t>−</m:t>
                      </m:r>
                      <m:r>
                        <a:rPr lang="ru-RU" sz="36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28" y="2245246"/>
                <a:ext cx="933269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 rot="18836724">
                <a:off x="-321924" y="3138217"/>
                <a:ext cx="18149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ru-RU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36724">
                <a:off x="-321924" y="3138217"/>
                <a:ext cx="1814920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 rot="1139745">
                <a:off x="2625353" y="710625"/>
                <a:ext cx="2089546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39745">
                <a:off x="2625353" y="710625"/>
                <a:ext cx="2089546" cy="9017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Прямая соединительная линия 52"/>
          <p:cNvCxnSpPr/>
          <p:nvPr/>
        </p:nvCxnSpPr>
        <p:spPr>
          <a:xfrm flipV="1">
            <a:off x="3600224" y="1638300"/>
            <a:ext cx="0" cy="40386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1285875" y="1629240"/>
            <a:ext cx="2311347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885825" y="723900"/>
            <a:ext cx="3829050" cy="1285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H="1">
            <a:off x="3217" y="801215"/>
            <a:ext cx="2840591" cy="28273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313192" y="2032109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192" y="2032109"/>
                <a:ext cx="588623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Прямая соединительная линия 61"/>
          <p:cNvCxnSpPr/>
          <p:nvPr/>
        </p:nvCxnSpPr>
        <p:spPr>
          <a:xfrm flipV="1">
            <a:off x="3597222" y="1943340"/>
            <a:ext cx="0" cy="2128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Овал 95"/>
          <p:cNvSpPr/>
          <p:nvPr/>
        </p:nvSpPr>
        <p:spPr>
          <a:xfrm>
            <a:off x="1587922" y="1997927"/>
            <a:ext cx="73463" cy="73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1187624" y="2379175"/>
            <a:ext cx="73463" cy="73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3562433" y="1590128"/>
            <a:ext cx="73463" cy="73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hlinkClick r:id="" action="ppaction://hlinkshowjump?jump=nextslide"/>
          </p:cNvPr>
          <p:cNvSpPr/>
          <p:nvPr/>
        </p:nvSpPr>
        <p:spPr>
          <a:xfrm>
            <a:off x="5777975" y="1141998"/>
            <a:ext cx="1976283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8000">
                <a:schemeClr val="accent1">
                  <a:tint val="44500"/>
                  <a:satMod val="160000"/>
                  <a:alpha val="0"/>
                </a:schemeClr>
              </a:gs>
              <a:gs pos="100000">
                <a:srgbClr val="92D050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H="1">
            <a:off x="1183481" y="1233846"/>
            <a:ext cx="123242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2406198" y="1228865"/>
            <a:ext cx="0" cy="87298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Овал 111"/>
          <p:cNvSpPr/>
          <p:nvPr/>
        </p:nvSpPr>
        <p:spPr>
          <a:xfrm>
            <a:off x="1187624" y="794296"/>
            <a:ext cx="73463" cy="73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119610" y="2032109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610" y="2032109"/>
                <a:ext cx="588623" cy="6463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0093" y="910680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93" y="910680"/>
                <a:ext cx="588623" cy="64633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92516" y="348292"/>
            <a:ext cx="1352550" cy="25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Прямоугольник 45">
            <a:hlinkClick r:id="" action="ppaction://hlinkshowjump?jump=nextslide"/>
          </p:cNvPr>
          <p:cNvSpPr/>
          <p:nvPr/>
        </p:nvSpPr>
        <p:spPr>
          <a:xfrm>
            <a:off x="5737123" y="2246391"/>
            <a:ext cx="1976283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8000">
                <a:schemeClr val="accent1">
                  <a:tint val="44500"/>
                  <a:satMod val="160000"/>
                  <a:alpha val="0"/>
                </a:schemeClr>
              </a:gs>
              <a:gs pos="100000">
                <a:srgbClr val="92D050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880345" y="1157439"/>
            <a:ext cx="4350771" cy="4942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F60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 rot="5400000">
            <a:off x="4980286" y="5666588"/>
            <a:ext cx="344556" cy="297031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932040" y="1013872"/>
                <a:ext cx="18149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ru-RU" sz="2800" b="1" i="1" smtClean="0"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013872"/>
                <a:ext cx="1814920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5049019" y="2217798"/>
            <a:ext cx="398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Если </a:t>
            </a:r>
            <a:r>
              <a:rPr lang="en-US" dirty="0" smtClean="0"/>
              <a:t>x</a:t>
            </a:r>
            <a:r>
              <a:rPr lang="ru-RU" baseline="-25000" dirty="0" smtClean="0"/>
              <a:t>1</a:t>
            </a:r>
            <a:r>
              <a:rPr lang="en-US" dirty="0" smtClean="0"/>
              <a:t> = </a:t>
            </a:r>
            <a:r>
              <a:rPr lang="ru-RU" dirty="0"/>
              <a:t>0</a:t>
            </a:r>
            <a:r>
              <a:rPr lang="en-US" dirty="0" smtClean="0"/>
              <a:t>, </a:t>
            </a:r>
            <a:r>
              <a:rPr lang="ru-RU" dirty="0" smtClean="0"/>
              <a:t>то </a:t>
            </a:r>
            <a:r>
              <a:rPr lang="en-US" dirty="0" smtClean="0"/>
              <a:t>y</a:t>
            </a:r>
            <a:r>
              <a:rPr lang="ru-RU" baseline="-25000" dirty="0" smtClean="0"/>
              <a:t>1</a:t>
            </a:r>
            <a:r>
              <a:rPr lang="en-US" dirty="0" smtClean="0"/>
              <a:t> = x</a:t>
            </a:r>
            <a:r>
              <a:rPr lang="ru-RU" baseline="-25000" dirty="0" smtClean="0"/>
              <a:t>1</a:t>
            </a:r>
            <a:r>
              <a:rPr lang="ru-RU" dirty="0" smtClean="0"/>
              <a:t> - 1</a:t>
            </a:r>
            <a:r>
              <a:rPr lang="en-US" dirty="0" smtClean="0"/>
              <a:t> = </a:t>
            </a:r>
            <a:r>
              <a:rPr lang="ru-RU" dirty="0" smtClean="0"/>
              <a:t>0 - 1 = -1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932040" y="2847650"/>
                <a:ext cx="2089546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847650"/>
                <a:ext cx="2089546" cy="90178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850899" y="4456292"/>
                <a:ext cx="4366580" cy="484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Если 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0, </a:t>
                </a:r>
                <a:r>
                  <a:rPr lang="ru-RU" dirty="0" smtClean="0"/>
                  <a:t>то </a:t>
                </a:r>
                <a:r>
                  <a:rPr lang="en-US" dirty="0" smtClean="0"/>
                  <a:t>y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3 -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3</a:t>
                </a:r>
                <a:r>
                  <a:rPr lang="en-US" dirty="0" smtClean="0">
                    <a:latin typeface="Cambria Math"/>
                    <a:ea typeface="Cambria Math"/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· 0 =</a:t>
                </a:r>
                <a:r>
                  <a:rPr lang="en-US" dirty="0" smtClean="0"/>
                  <a:t> </a:t>
                </a:r>
                <a:r>
                  <a:rPr lang="en-US" dirty="0"/>
                  <a:t>3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899" y="4456292"/>
                <a:ext cx="4366580" cy="484876"/>
              </a:xfrm>
              <a:prstGeom prst="rect">
                <a:avLst/>
              </a:prstGeom>
              <a:blipFill rotWithShape="1">
                <a:blip r:embed="rId18"/>
                <a:stretch>
                  <a:fillRect l="-1257"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850899" y="4816797"/>
                <a:ext cx="4181594" cy="76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Если </a:t>
                </a:r>
                <a:r>
                  <a:rPr lang="en-US" dirty="0" smtClean="0"/>
                  <a:t>x</a:t>
                </a:r>
                <a:r>
                  <a:rPr lang="en-US" baseline="-25000" dirty="0"/>
                  <a:t>2</a:t>
                </a:r>
                <a:r>
                  <a:rPr lang="en-US" dirty="0" smtClean="0"/>
                  <a:t> = 1,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ru-RU" dirty="0" smtClean="0"/>
                  <a:t>   то </a:t>
                </a:r>
                <a:r>
                  <a:rPr lang="en-US" dirty="0" smtClean="0"/>
                  <a:t>y</a:t>
                </a:r>
                <a:r>
                  <a:rPr lang="ru-RU" baseline="-25000" dirty="0"/>
                  <a:t>2</a:t>
                </a:r>
                <a:r>
                  <a:rPr lang="en-US" dirty="0" smtClean="0"/>
                  <a:t> = 3 -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3 </a:t>
                </a:r>
                <a:r>
                  <a:rPr lang="en-US" dirty="0" smtClean="0">
                    <a:latin typeface="Cambria Math"/>
                    <a:ea typeface="Cambria Math"/>
                  </a:rPr>
                  <a:t>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· </a:t>
                </a:r>
                <a:r>
                  <a:rPr lang="ru-RU" dirty="0" smtClean="0">
                    <a:latin typeface="Cambria Math"/>
                    <a:ea typeface="Cambria Math"/>
                  </a:rPr>
                  <a:t>6</a:t>
                </a:r>
                <a:r>
                  <a:rPr lang="en-US" dirty="0" smtClean="0">
                    <a:latin typeface="Cambria Math"/>
                    <a:ea typeface="Cambria Math"/>
                  </a:rPr>
                  <a:t> =</a:t>
                </a:r>
                <a:r>
                  <a:rPr lang="en-US" dirty="0" smtClean="0"/>
                  <a:t> 3 – </a:t>
                </a:r>
                <a:r>
                  <a:rPr lang="ru-RU" dirty="0" smtClean="0"/>
                  <a:t>2</a:t>
                </a:r>
                <a:r>
                  <a:rPr lang="en-US" dirty="0" smtClean="0"/>
                  <a:t> = 1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899" y="4816797"/>
                <a:ext cx="4181594" cy="761875"/>
              </a:xfrm>
              <a:prstGeom prst="rect">
                <a:avLst/>
              </a:prstGeom>
              <a:blipFill rotWithShape="1">
                <a:blip r:embed="rId19"/>
                <a:stretch>
                  <a:fillRect l="-1312" t="-4000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084168" y="5455349"/>
                <a:ext cx="28841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600" b="1" i="1" dirty="0" smtClean="0">
                        <a:latin typeface="Cambria Math"/>
                      </a:rPr>
                      <m:t>Ответ:</m:t>
                    </m:r>
                    <m:d>
                      <m:dPr>
                        <m:ctrlPr>
                          <a:rPr lang="ru-RU" sz="3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ru-RU" sz="3600" b="0" i="1" smtClean="0">
                            <a:latin typeface="Cambria Math"/>
                          </a:rPr>
                          <m:t>;</m:t>
                        </m:r>
                        <m:r>
                          <a:rPr lang="ru-RU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ru-RU" sz="3600" dirty="0" smtClean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5455349"/>
                <a:ext cx="2884187" cy="64633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5049019" y="2605320"/>
            <a:ext cx="390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Если </a:t>
            </a:r>
            <a:r>
              <a:rPr lang="en-US" dirty="0" smtClean="0"/>
              <a:t>x</a:t>
            </a:r>
            <a:r>
              <a:rPr lang="ru-RU" baseline="-25000" dirty="0" smtClean="0"/>
              <a:t>2</a:t>
            </a:r>
            <a:r>
              <a:rPr lang="en-US" dirty="0" smtClean="0"/>
              <a:t> = </a:t>
            </a:r>
            <a:r>
              <a:rPr lang="ru-RU" dirty="0" smtClean="0"/>
              <a:t>1</a:t>
            </a:r>
            <a:r>
              <a:rPr lang="en-US" dirty="0" smtClean="0"/>
              <a:t>, </a:t>
            </a:r>
            <a:r>
              <a:rPr lang="ru-RU" dirty="0" smtClean="0"/>
              <a:t>то </a:t>
            </a:r>
            <a:r>
              <a:rPr lang="en-US" dirty="0" smtClean="0"/>
              <a:t>y</a:t>
            </a:r>
            <a:r>
              <a:rPr lang="ru-RU" baseline="-25000" dirty="0" smtClean="0"/>
              <a:t>2</a:t>
            </a:r>
            <a:r>
              <a:rPr lang="en-US" dirty="0" smtClean="0"/>
              <a:t> = x</a:t>
            </a:r>
            <a:r>
              <a:rPr lang="ru-RU" baseline="-25000" dirty="0" smtClean="0"/>
              <a:t>2</a:t>
            </a:r>
            <a:r>
              <a:rPr lang="ru-RU" dirty="0" smtClean="0"/>
              <a:t> - 1</a:t>
            </a:r>
            <a:r>
              <a:rPr lang="en-US" dirty="0" smtClean="0"/>
              <a:t> = </a:t>
            </a:r>
            <a:r>
              <a:rPr lang="ru-RU" dirty="0"/>
              <a:t>1</a:t>
            </a:r>
            <a:r>
              <a:rPr lang="ru-RU" dirty="0" smtClean="0"/>
              <a:t> - 1 = </a:t>
            </a:r>
            <a:r>
              <a:rPr lang="ru-RU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42512" y="507861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12" y="507861"/>
                <a:ext cx="588623" cy="64633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Прямоугольник 73"/>
          <p:cNvSpPr/>
          <p:nvPr/>
        </p:nvSpPr>
        <p:spPr>
          <a:xfrm>
            <a:off x="-15240" y="27844"/>
            <a:ext cx="4809727" cy="6388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236296" y="4941168"/>
            <a:ext cx="507179" cy="649877"/>
            <a:chOff x="7236296" y="4941168"/>
            <a:chExt cx="507179" cy="649877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7512050" y="5219959"/>
              <a:ext cx="149944" cy="2473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flipH="1">
              <a:off x="7236296" y="5343654"/>
              <a:ext cx="149944" cy="2473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430569" y="49411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2</a:t>
              </a:r>
              <a:endParaRPr lang="ru-RU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850899" y="1010826"/>
            <a:ext cx="4380217" cy="5087808"/>
            <a:chOff x="4850899" y="1476475"/>
            <a:chExt cx="4380217" cy="5087808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4880345" y="1620042"/>
              <a:ext cx="4350771" cy="49422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3F601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4932040" y="1476475"/>
                  <a:ext cx="181492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800" b="1" i="1" smtClean="0">
                            <a:latin typeface="Cambria Math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  <m:r>
                          <a:rPr lang="ru-RU" sz="2800" b="1" i="1" smtClean="0">
                            <a:latin typeface="Cambria Math"/>
                          </a:rPr>
                          <m:t>−</m:t>
                        </m:r>
                        <m:r>
                          <a:rPr lang="ru-RU" sz="28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476475"/>
                  <a:ext cx="1814920" cy="523220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TextBox 96"/>
            <p:cNvSpPr txBox="1"/>
            <p:nvPr/>
          </p:nvSpPr>
          <p:spPr>
            <a:xfrm>
              <a:off x="5049019" y="2680401"/>
              <a:ext cx="3983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Если </a:t>
              </a:r>
              <a:r>
                <a:rPr lang="en-US" dirty="0" smtClean="0"/>
                <a:t>x</a:t>
              </a:r>
              <a:r>
                <a:rPr lang="ru-RU" baseline="-25000" dirty="0" smtClean="0"/>
                <a:t>1</a:t>
              </a:r>
              <a:r>
                <a:rPr lang="en-US" dirty="0" smtClean="0"/>
                <a:t> = </a:t>
              </a:r>
              <a:r>
                <a:rPr lang="ru-RU" dirty="0"/>
                <a:t>0</a:t>
              </a:r>
              <a:r>
                <a:rPr lang="en-US" dirty="0" smtClean="0"/>
                <a:t>, </a:t>
              </a:r>
              <a:r>
                <a:rPr lang="ru-RU" dirty="0" smtClean="0"/>
                <a:t>то </a:t>
              </a:r>
              <a:r>
                <a:rPr lang="en-US" dirty="0" smtClean="0"/>
                <a:t>y</a:t>
              </a:r>
              <a:r>
                <a:rPr lang="ru-RU" baseline="-25000" dirty="0" smtClean="0"/>
                <a:t>1</a:t>
              </a:r>
              <a:r>
                <a:rPr lang="en-US" dirty="0" smtClean="0"/>
                <a:t> = x</a:t>
              </a:r>
              <a:r>
                <a:rPr lang="ru-RU" baseline="-25000" dirty="0" smtClean="0"/>
                <a:t>1</a:t>
              </a:r>
              <a:r>
                <a:rPr lang="ru-RU" dirty="0" smtClean="0"/>
                <a:t> - 1</a:t>
              </a:r>
              <a:r>
                <a:rPr lang="en-US" dirty="0" smtClean="0"/>
                <a:t> = </a:t>
              </a:r>
              <a:r>
                <a:rPr lang="ru-RU" dirty="0" smtClean="0"/>
                <a:t>0 - 1 = -1</a:t>
              </a:r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4932040" y="3310253"/>
                  <a:ext cx="2089546" cy="9017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800" b="1" i="1" smtClean="0">
                            <a:latin typeface="Cambria Math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800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800" b="1" i="1" smtClean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3310253"/>
                  <a:ext cx="2089546" cy="901785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4850899" y="4918895"/>
                  <a:ext cx="4366580" cy="4848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 smtClean="0"/>
                    <a:t>Если </a:t>
                  </a:r>
                  <a:r>
                    <a:rPr lang="en-US" dirty="0" smtClean="0"/>
                    <a:t>x</a:t>
                  </a:r>
                  <a:r>
                    <a:rPr lang="en-US" baseline="-25000" dirty="0" smtClean="0"/>
                    <a:t>1</a:t>
                  </a:r>
                  <a:r>
                    <a:rPr lang="en-US" dirty="0" smtClean="0"/>
                    <a:t> = 0, </a:t>
                  </a:r>
                  <a:r>
                    <a:rPr lang="ru-RU" dirty="0" smtClean="0"/>
                    <a:t>то </a:t>
                  </a:r>
                  <a:r>
                    <a:rPr lang="en-US" dirty="0" smtClean="0"/>
                    <a:t>y</a:t>
                  </a:r>
                  <a:r>
                    <a:rPr lang="en-US" baseline="-25000" dirty="0" smtClean="0"/>
                    <a:t>1</a:t>
                  </a:r>
                  <a:r>
                    <a:rPr lang="en-US" dirty="0" smtClean="0"/>
                    <a:t> = 3 -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dirty="0" smtClean="0"/>
                    <a:t>x</a:t>
                  </a:r>
                  <a:r>
                    <a:rPr lang="en-US" baseline="-25000" dirty="0" smtClean="0"/>
                    <a:t>1</a:t>
                  </a:r>
                  <a:r>
                    <a:rPr lang="en-US" dirty="0" smtClean="0"/>
                    <a:t> = 3</a:t>
                  </a:r>
                  <a:r>
                    <a:rPr lang="en-US" dirty="0" smtClean="0">
                      <a:latin typeface="Cambria Math"/>
                      <a:ea typeface="Cambria Math"/>
                    </a:rPr>
                    <a:t> –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dirty="0" smtClean="0">
                      <a:latin typeface="Cambria Math"/>
                      <a:ea typeface="Cambria Math"/>
                    </a:rPr>
                    <a:t> · 0 =</a:t>
                  </a:r>
                  <a:r>
                    <a:rPr lang="en-US" dirty="0" smtClean="0"/>
                    <a:t> </a:t>
                  </a:r>
                  <a:r>
                    <a:rPr lang="en-US" dirty="0"/>
                    <a:t>3</a:t>
                  </a:r>
                  <a:endParaRPr lang="en-US" dirty="0" smtClean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0899" y="4918895"/>
                  <a:ext cx="4366580" cy="484876"/>
                </a:xfrm>
                <a:prstGeom prst="rect">
                  <a:avLst/>
                </a:prstGeom>
                <a:blipFill>
                  <a:blip r:embed="rId29"/>
                  <a:stretch>
                    <a:fillRect l="-1257" b="-759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4850899" y="5279400"/>
                  <a:ext cx="4181594" cy="761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 smtClean="0"/>
                    <a:t>Если </a:t>
                  </a:r>
                  <a:r>
                    <a:rPr lang="en-US" dirty="0" smtClean="0"/>
                    <a:t>x</a:t>
                  </a:r>
                  <a:r>
                    <a:rPr lang="en-US" baseline="-25000" dirty="0"/>
                    <a:t>2</a:t>
                  </a:r>
                  <a:r>
                    <a:rPr lang="en-US" dirty="0" smtClean="0"/>
                    <a:t> = 1, </a:t>
                  </a:r>
                </a:p>
                <a:p>
                  <a:r>
                    <a:rPr lang="en-US" dirty="0"/>
                    <a:t> </a:t>
                  </a:r>
                  <a:r>
                    <a:rPr lang="en-US" dirty="0" smtClean="0"/>
                    <a:t> </a:t>
                  </a:r>
                  <a:r>
                    <a:rPr lang="ru-RU" dirty="0" smtClean="0"/>
                    <a:t>   то </a:t>
                  </a:r>
                  <a:r>
                    <a:rPr lang="en-US" dirty="0" smtClean="0"/>
                    <a:t>y</a:t>
                  </a:r>
                  <a:r>
                    <a:rPr lang="ru-RU" baseline="-25000" dirty="0"/>
                    <a:t>2</a:t>
                  </a:r>
                  <a:r>
                    <a:rPr lang="en-US" dirty="0" smtClean="0"/>
                    <a:t> = 3 -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dirty="0" smtClean="0"/>
                    <a:t>x</a:t>
                  </a:r>
                  <a:r>
                    <a:rPr lang="en-US" baseline="-25000" dirty="0" smtClean="0"/>
                    <a:t>2</a:t>
                  </a:r>
                  <a:r>
                    <a:rPr lang="en-US" dirty="0" smtClean="0"/>
                    <a:t> = 3 </a:t>
                  </a:r>
                  <a:r>
                    <a:rPr lang="en-US" dirty="0" smtClean="0">
                      <a:latin typeface="Cambria Math"/>
                      <a:ea typeface="Cambria Math"/>
                    </a:rPr>
                    <a:t>–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dirty="0" smtClean="0">
                      <a:latin typeface="Cambria Math"/>
                      <a:ea typeface="Cambria Math"/>
                    </a:rPr>
                    <a:t> · </a:t>
                  </a:r>
                  <a:r>
                    <a:rPr lang="ru-RU" dirty="0" smtClean="0">
                      <a:latin typeface="Cambria Math"/>
                      <a:ea typeface="Cambria Math"/>
                    </a:rPr>
                    <a:t>6</a:t>
                  </a:r>
                  <a:r>
                    <a:rPr lang="en-US" dirty="0" smtClean="0">
                      <a:latin typeface="Cambria Math"/>
                      <a:ea typeface="Cambria Math"/>
                    </a:rPr>
                    <a:t> =</a:t>
                  </a:r>
                  <a:r>
                    <a:rPr lang="en-US" dirty="0" smtClean="0"/>
                    <a:t> 3 – </a:t>
                  </a:r>
                  <a:r>
                    <a:rPr lang="ru-RU" dirty="0" smtClean="0"/>
                    <a:t>2</a:t>
                  </a:r>
                  <a:r>
                    <a:rPr lang="en-US" dirty="0" smtClean="0"/>
                    <a:t> = 1</a:t>
                  </a:r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0899" y="5279400"/>
                  <a:ext cx="4181594" cy="761875"/>
                </a:xfrm>
                <a:prstGeom prst="rect">
                  <a:avLst/>
                </a:prstGeom>
                <a:blipFill>
                  <a:blip r:embed="rId30"/>
                  <a:stretch>
                    <a:fillRect l="-1312" t="-4800" b="-4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6084168" y="5917952"/>
                  <a:ext cx="288418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sz="3600" b="1" i="1" dirty="0" smtClean="0">
                          <a:latin typeface="Cambria Math"/>
                        </a:rPr>
                        <m:t>Ответ:</m:t>
                      </m:r>
                      <m:d>
                        <m:dPr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ru-RU" sz="3600" b="0" i="1" smtClean="0">
                              <a:latin typeface="Cambria Math"/>
                            </a:rPr>
                            <m:t>;</m:t>
                          </m:r>
                          <m:r>
                            <a:rPr lang="ru-RU" sz="3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ru-RU" sz="3600" dirty="0" smtClean="0"/>
                    <a:t> </a:t>
                  </a:r>
                  <a:endParaRPr lang="ru-RU" sz="3600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168" y="5917952"/>
                  <a:ext cx="2884187" cy="646331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TextBox 103"/>
            <p:cNvSpPr txBox="1"/>
            <p:nvPr/>
          </p:nvSpPr>
          <p:spPr>
            <a:xfrm>
              <a:off x="5049019" y="3067923"/>
              <a:ext cx="3906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Если </a:t>
              </a:r>
              <a:r>
                <a:rPr lang="en-US" dirty="0" smtClean="0"/>
                <a:t>x</a:t>
              </a:r>
              <a:r>
                <a:rPr lang="ru-RU" baseline="-25000" dirty="0" smtClean="0"/>
                <a:t>2</a:t>
              </a:r>
              <a:r>
                <a:rPr lang="en-US" dirty="0" smtClean="0"/>
                <a:t> = </a:t>
              </a:r>
              <a:r>
                <a:rPr lang="ru-RU" dirty="0" smtClean="0"/>
                <a:t>1</a:t>
              </a:r>
              <a:r>
                <a:rPr lang="en-US" dirty="0" smtClean="0"/>
                <a:t>, </a:t>
              </a:r>
              <a:r>
                <a:rPr lang="ru-RU" dirty="0" smtClean="0"/>
                <a:t>то </a:t>
              </a:r>
              <a:r>
                <a:rPr lang="en-US" dirty="0" smtClean="0"/>
                <a:t>y</a:t>
              </a:r>
              <a:r>
                <a:rPr lang="ru-RU" baseline="-25000" dirty="0" smtClean="0"/>
                <a:t>2</a:t>
              </a:r>
              <a:r>
                <a:rPr lang="en-US" dirty="0" smtClean="0"/>
                <a:t> = x</a:t>
              </a:r>
              <a:r>
                <a:rPr lang="ru-RU" baseline="-25000" dirty="0" smtClean="0"/>
                <a:t>2</a:t>
              </a:r>
              <a:r>
                <a:rPr lang="ru-RU" dirty="0" smtClean="0"/>
                <a:t> - 1</a:t>
              </a:r>
              <a:r>
                <a:rPr lang="en-US" dirty="0" smtClean="0"/>
                <a:t> = </a:t>
              </a:r>
              <a:r>
                <a:rPr lang="ru-RU" dirty="0"/>
                <a:t>1</a:t>
              </a:r>
              <a:r>
                <a:rPr lang="ru-RU" dirty="0" smtClean="0"/>
                <a:t> - 1 = </a:t>
              </a:r>
              <a:r>
                <a:rPr lang="ru-RU" dirty="0"/>
                <a:t>0</a:t>
              </a:r>
            </a:p>
          </p:txBody>
        </p:sp>
        <p:grpSp>
          <p:nvGrpSpPr>
            <p:cNvPr id="105" name="Группа 104"/>
            <p:cNvGrpSpPr/>
            <p:nvPr/>
          </p:nvGrpSpPr>
          <p:grpSpPr>
            <a:xfrm>
              <a:off x="7236296" y="5403771"/>
              <a:ext cx="507179" cy="649877"/>
              <a:chOff x="7236296" y="4941168"/>
              <a:chExt cx="507179" cy="649877"/>
            </a:xfrm>
          </p:grpSpPr>
          <p:cxnSp>
            <p:nvCxnSpPr>
              <p:cNvPr id="106" name="Прямая соединительная линия 105"/>
              <p:cNvCxnSpPr/>
              <p:nvPr/>
            </p:nvCxnSpPr>
            <p:spPr>
              <a:xfrm flipH="1">
                <a:off x="7512050" y="5219959"/>
                <a:ext cx="149944" cy="2473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H="1">
                <a:off x="7236296" y="5343654"/>
                <a:ext cx="149944" cy="2473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7430569" y="494116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2</a:t>
                </a:r>
                <a:endParaRPr lang="ru-RU" dirty="0"/>
              </a:p>
            </p:txBody>
          </p:sp>
        </p:grpSp>
      </p:grp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894469"/>
              </p:ext>
            </p:extLst>
          </p:nvPr>
        </p:nvGraphicFramePr>
        <p:xfrm>
          <a:off x="5004048" y="1509344"/>
          <a:ext cx="369821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7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27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27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761876"/>
              </p:ext>
            </p:extLst>
          </p:nvPr>
        </p:nvGraphicFramePr>
        <p:xfrm>
          <a:off x="5004048" y="3739624"/>
          <a:ext cx="3654153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8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80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80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5" name="Прямоугольник 54"/>
          <p:cNvSpPr/>
          <p:nvPr/>
        </p:nvSpPr>
        <p:spPr>
          <a:xfrm>
            <a:off x="6632468" y="1936973"/>
            <a:ext cx="384426" cy="264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7925223" y="1936973"/>
            <a:ext cx="384426" cy="264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7843027" y="4174874"/>
            <a:ext cx="384426" cy="264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6653537" y="4174874"/>
            <a:ext cx="384426" cy="264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8" name="Группа 87"/>
          <p:cNvGrpSpPr/>
          <p:nvPr/>
        </p:nvGrpSpPr>
        <p:grpSpPr>
          <a:xfrm>
            <a:off x="4972820" y="5591904"/>
            <a:ext cx="432048" cy="432048"/>
            <a:chOff x="5868144" y="2780928"/>
            <a:chExt cx="432048" cy="432048"/>
          </a:xfrm>
        </p:grpSpPr>
        <p:sp>
          <p:nvSpPr>
            <p:cNvPr id="89" name="Овал 88"/>
            <p:cNvSpPr/>
            <p:nvPr/>
          </p:nvSpPr>
          <p:spPr>
            <a:xfrm>
              <a:off x="5868144" y="2780928"/>
              <a:ext cx="432048" cy="43204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Равнобедренный треугольник 89"/>
            <p:cNvSpPr/>
            <p:nvPr/>
          </p:nvSpPr>
          <p:spPr>
            <a:xfrm rot="5400000">
              <a:off x="5997322" y="2895666"/>
              <a:ext cx="239818" cy="2067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5080276" y="6143746"/>
            <a:ext cx="1774187" cy="369332"/>
            <a:chOff x="6516216" y="5148350"/>
            <a:chExt cx="1774187" cy="369332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6516216" y="5216502"/>
              <a:ext cx="232634" cy="232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760817" y="5148350"/>
              <a:ext cx="1529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С решением</a:t>
              </a:r>
              <a:endParaRPr lang="ru-RU" dirty="0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6974591" y="6143512"/>
            <a:ext cx="1826829" cy="369332"/>
            <a:chOff x="6516216" y="5148350"/>
            <a:chExt cx="1826829" cy="369332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6516216" y="5216502"/>
              <a:ext cx="232634" cy="232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760817" y="5148350"/>
              <a:ext cx="1582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Без решения</a:t>
              </a:r>
              <a:endParaRPr lang="ru-RU" dirty="0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6948264" y="6117879"/>
            <a:ext cx="1851757" cy="395613"/>
            <a:chOff x="6491288" y="5122069"/>
            <a:chExt cx="1851757" cy="395613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6516216" y="5216502"/>
              <a:ext cx="232634" cy="232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760817" y="5148350"/>
              <a:ext cx="1582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Без решения</a:t>
              </a:r>
              <a:endParaRPr lang="ru-RU" dirty="0"/>
            </a:p>
          </p:txBody>
        </p:sp>
        <p:cxnSp>
          <p:nvCxnSpPr>
            <p:cNvPr id="109" name="Прямая соединительная линия 108"/>
            <p:cNvCxnSpPr>
              <a:endCxn id="91" idx="2"/>
            </p:cNvCxnSpPr>
            <p:nvPr/>
          </p:nvCxnSpPr>
          <p:spPr>
            <a:xfrm flipH="1">
              <a:off x="6632533" y="5122069"/>
              <a:ext cx="170698" cy="3270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>
              <a:endCxn id="91" idx="2"/>
            </p:cNvCxnSpPr>
            <p:nvPr/>
          </p:nvCxnSpPr>
          <p:spPr>
            <a:xfrm>
              <a:off x="6491288" y="5176838"/>
              <a:ext cx="141245" cy="2722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Группа 110"/>
          <p:cNvGrpSpPr/>
          <p:nvPr/>
        </p:nvGrpSpPr>
        <p:grpSpPr>
          <a:xfrm>
            <a:off x="5062537" y="6124081"/>
            <a:ext cx="1791651" cy="390901"/>
            <a:chOff x="5072063" y="6181725"/>
            <a:chExt cx="1791651" cy="390901"/>
          </a:xfrm>
        </p:grpSpPr>
        <p:sp>
          <p:nvSpPr>
            <p:cNvPr id="113" name="Прямоугольник 112"/>
            <p:cNvSpPr/>
            <p:nvPr/>
          </p:nvSpPr>
          <p:spPr>
            <a:xfrm>
              <a:off x="5089527" y="6271446"/>
              <a:ext cx="232634" cy="232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334128" y="6203294"/>
              <a:ext cx="1529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С решением</a:t>
              </a:r>
              <a:endParaRPr lang="ru-RU" dirty="0"/>
            </a:p>
          </p:txBody>
        </p:sp>
        <p:cxnSp>
          <p:nvCxnSpPr>
            <p:cNvPr id="116" name="Прямая соединительная линия 115"/>
            <p:cNvCxnSpPr>
              <a:endCxn id="113" idx="2"/>
            </p:cNvCxnSpPr>
            <p:nvPr/>
          </p:nvCxnSpPr>
          <p:spPr>
            <a:xfrm>
              <a:off x="5072063" y="6241256"/>
              <a:ext cx="133781" cy="2628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>
              <a:stCxn id="113" idx="2"/>
            </p:cNvCxnSpPr>
            <p:nvPr/>
          </p:nvCxnSpPr>
          <p:spPr>
            <a:xfrm flipV="1">
              <a:off x="5205844" y="6181725"/>
              <a:ext cx="166256" cy="3223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964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55677 2.96296E-6 " pathEditMode="relative" rAng="0" ptsTypes="AA">
                                      <p:cBhvr>
                                        <p:cTn id="1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30" y="0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58003 -4.07407E-6 " pathEditMode="relative" rAng="0" ptsTypes="AA">
                                      <p:cBhvr>
                                        <p:cTn id="2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3" y="0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57656 4.44444E-6 " pathEditMode="relative" rAng="0" ptsTypes="AA">
                                      <p:cBhvr>
                                        <p:cTn id="2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00"/>
                            </p:stCondLst>
                            <p:childTnLst>
                              <p:par>
                                <p:cTn id="2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98" grpId="0"/>
      <p:bldP spid="98" grpId="1"/>
      <p:bldP spid="98" grpId="2"/>
      <p:bldP spid="101" grpId="0"/>
      <p:bldP spid="52" grpId="0"/>
      <p:bldP spid="61" grpId="0"/>
      <p:bldP spid="61" grpId="1"/>
      <p:bldP spid="96" grpId="0" animBg="1"/>
      <p:bldP spid="56" grpId="0" animBg="1"/>
      <p:bldP spid="56" grpId="1" animBg="1"/>
      <p:bldP spid="56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112" grpId="0" animBg="1"/>
      <p:bldP spid="70" grpId="0"/>
      <p:bldP spid="70" grpId="1"/>
      <p:bldP spid="71" grpId="0"/>
      <p:bldP spid="71" grpId="1"/>
      <p:bldP spid="46" grpId="0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8" grpId="3" animBg="1"/>
      <p:bldP spid="48" grpId="4" animBg="1"/>
      <p:bldP spid="49" grpId="0"/>
      <p:bldP spid="49" grpId="1"/>
      <p:bldP spid="49" grpId="2"/>
      <p:bldP spid="51" grpId="0"/>
      <p:bldP spid="51" grpId="1"/>
      <p:bldP spid="51" grpId="2"/>
      <p:bldP spid="58" grpId="0"/>
      <p:bldP spid="58" grpId="1"/>
      <p:bldP spid="58" grpId="2"/>
      <p:bldP spid="59" grpId="0"/>
      <p:bldP spid="59" grpId="1"/>
      <p:bldP spid="59" grpId="2"/>
      <p:bldP spid="64" grpId="0"/>
      <p:bldP spid="64" grpId="1"/>
      <p:bldP spid="64" grpId="2"/>
      <p:bldP spid="76" grpId="0"/>
      <p:bldP spid="76" grpId="1"/>
      <p:bldP spid="76" grpId="2"/>
      <p:bldP spid="78" grpId="0"/>
      <p:bldP spid="78" grpId="2"/>
      <p:bldP spid="78" grpId="3"/>
      <p:bldP spid="79" grpId="0"/>
      <p:bldP spid="79" grpId="1"/>
      <p:bldP spid="74" grpId="0" animBg="1"/>
      <p:bldP spid="55" grpId="0" animBg="1"/>
      <p:bldP spid="55" grpId="1" animBg="1"/>
      <p:bldP spid="55" grpId="2" animBg="1"/>
      <p:bldP spid="55" grpId="3" animBg="1"/>
      <p:bldP spid="77" grpId="1" animBg="1"/>
      <p:bldP spid="77" grpId="2" animBg="1"/>
      <p:bldP spid="77" grpId="3" animBg="1"/>
      <p:bldP spid="77" grpId="4" animBg="1"/>
      <p:bldP spid="75" grpId="0" animBg="1"/>
      <p:bldP spid="75" grpId="1" animBg="1"/>
      <p:bldP spid="75" grpId="2" animBg="1"/>
      <p:bldP spid="75" grpId="3" animBg="1"/>
      <p:bldP spid="75" grpId="4" animBg="1"/>
      <p:bldP spid="60" grpId="0" animBg="1"/>
      <p:bldP spid="60" grpId="1" animBg="1"/>
      <p:bldP spid="60" grpId="2" animBg="1"/>
      <p:bldP spid="60" grpId="3" animBg="1"/>
      <p:bldP spid="60" grpId="4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-16024" y="1386642"/>
            <a:ext cx="9160024" cy="2762438"/>
            <a:chOff x="-16024" y="1124744"/>
            <a:chExt cx="9160024" cy="2762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-16024" y="1124744"/>
                  <a:ext cx="9160024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600" b="1" i="1" smtClean="0">
                            <a:latin typeface="Cambria Math"/>
                          </a:rPr>
                          <m:t>𝒂𝒙</m:t>
                        </m:r>
                        <m:r>
                          <a:rPr lang="en-US" sz="6600" b="1" i="1" smtClean="0">
                            <a:latin typeface="Cambria Math"/>
                          </a:rPr>
                          <m:t>+</m:t>
                        </m:r>
                        <m:r>
                          <a:rPr lang="en-US" sz="6600" b="1" i="1" smtClean="0">
                            <a:latin typeface="Cambria Math"/>
                          </a:rPr>
                          <m:t>𝒃𝒚</m:t>
                        </m:r>
                        <m:r>
                          <a:rPr lang="en-US" sz="6600" b="1" i="1" smtClean="0">
                            <a:latin typeface="Cambria Math"/>
                          </a:rPr>
                          <m:t>+</m:t>
                        </m:r>
                        <m:r>
                          <a:rPr lang="en-US" sz="6600" b="1" i="1" smtClean="0">
                            <a:latin typeface="Cambria Math"/>
                          </a:rPr>
                          <m:t>𝒄</m:t>
                        </m:r>
                        <m:r>
                          <a:rPr lang="en-US" sz="6600" b="1" i="1" smtClean="0">
                            <a:latin typeface="Cambria Math"/>
                          </a:rPr>
                          <m:t>=</m:t>
                        </m:r>
                        <m:r>
                          <a:rPr lang="en-US" sz="6600" b="1" i="1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ru-RU" sz="6600" b="1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024" y="1124744"/>
                  <a:ext cx="9160024" cy="110799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0" y="2132856"/>
                  <a:ext cx="9144000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3600" b="0" i="1" smtClean="0">
                            <a:latin typeface="Cambria Math"/>
                          </a:rPr>
                          <m:t>где </m:t>
                        </m:r>
                        <m:r>
                          <a:rPr lang="en-US" sz="3600" b="1" i="1" smtClean="0">
                            <a:latin typeface="Cambria Math"/>
                          </a:rPr>
                          <m:t>𝒂</m:t>
                        </m:r>
                        <m:r>
                          <a:rPr lang="en-US" sz="36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3600" b="1" i="1" smtClean="0">
                            <a:latin typeface="Cambria Math"/>
                          </a:rPr>
                          <m:t>𝒃</m:t>
                        </m:r>
                        <m:r>
                          <a:rPr lang="en-US" sz="36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3600" b="1" i="1" smtClean="0">
                            <a:latin typeface="Cambria Math"/>
                          </a:rPr>
                          <m:t>𝒄</m:t>
                        </m:r>
                        <m:r>
                          <a:rPr lang="en-US" sz="3600" b="0" i="1" smtClean="0">
                            <a:latin typeface="Cambria Math"/>
                          </a:rPr>
                          <m:t> </m:t>
                        </m:r>
                        <m:r>
                          <a:rPr lang="ru-RU" sz="3600" b="0" i="1" smtClean="0">
                            <a:latin typeface="Cambria Math"/>
                          </a:rPr>
                          <m:t>−числа </m:t>
                        </m:r>
                        <m:d>
                          <m:dPr>
                            <m:ctrlPr>
                              <a:rPr lang="ru-RU" sz="3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3600" b="0" i="1" smtClean="0">
                                <a:latin typeface="Cambria Math"/>
                              </a:rPr>
                              <m:t>коэффициенты</m:t>
                            </m:r>
                          </m:e>
                        </m:d>
                        <m:r>
                          <a:rPr lang="ru-RU" sz="3600" b="0" i="1" smtClean="0">
                            <a:latin typeface="Cambria Math"/>
                          </a:rPr>
                          <m:t>, </m:t>
                        </m:r>
                      </m:oMath>
                    </m:oMathPara>
                  </a14:m>
                  <a:endParaRPr lang="ru-RU" sz="3600" b="0" i="1" dirty="0" smtClean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3600" b="0" i="1" smtClean="0">
                            <a:latin typeface="Cambria Math"/>
                          </a:rPr>
                          <m:t>− это </m:t>
                        </m:r>
                        <m:r>
                          <a:rPr lang="ru-RU" sz="3600" b="1" i="1" smtClean="0">
                            <a:latin typeface="Cambria Math"/>
                          </a:rPr>
                          <m:t>линейное уравнение с двумя </m:t>
                        </m:r>
                      </m:oMath>
                    </m:oMathPara>
                  </a14:m>
                  <a:endParaRPr lang="ru-RU" sz="3600" b="1" i="1" dirty="0" smtClean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3600" b="1" i="1" smtClean="0">
                            <a:latin typeface="Cambria Math"/>
                          </a:rPr>
                          <m:t>переменными </m:t>
                        </m:r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3600" b="1" i="1" smtClean="0">
                            <a:latin typeface="Cambria Math"/>
                          </a:rPr>
                          <m:t> и </m:t>
                        </m:r>
                        <m:r>
                          <a:rPr lang="en-US" sz="3600" b="1" i="1" smtClean="0">
                            <a:latin typeface="Cambria Math"/>
                          </a:rPr>
                          <m:t>𝒚</m:t>
                        </m:r>
                        <m:r>
                          <a:rPr lang="ru-RU" sz="3600" b="0" i="1" smtClean="0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sz="3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132856"/>
                  <a:ext cx="9144000" cy="175432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/>
          <p:cNvSpPr txBox="1"/>
          <p:nvPr/>
        </p:nvSpPr>
        <p:spPr>
          <a:xfrm>
            <a:off x="-5920" y="380568"/>
            <a:ext cx="9149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2800" dirty="0" smtClean="0"/>
              <a:t>Какое выражение называют линейным уравнением с двумя переменными </a:t>
            </a:r>
            <a:r>
              <a:rPr lang="en-US" sz="2800" b="1" dirty="0" smtClean="0"/>
              <a:t>x</a:t>
            </a:r>
            <a:r>
              <a:rPr lang="en-US" sz="2800" dirty="0" smtClean="0"/>
              <a:t> </a:t>
            </a:r>
            <a:r>
              <a:rPr lang="ru-RU" sz="2800" dirty="0" smtClean="0"/>
              <a:t>и </a:t>
            </a:r>
            <a:r>
              <a:rPr lang="en-US" sz="2800" b="1" dirty="0" smtClean="0"/>
              <a:t>y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353" y="1340768"/>
            <a:ext cx="9122647" cy="4658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 rot="10800000">
            <a:off x="2875797" y="6136471"/>
            <a:ext cx="1663552" cy="360040"/>
            <a:chOff x="2260376" y="1988840"/>
            <a:chExt cx="1663552" cy="3600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260376" y="1988840"/>
              <a:ext cx="166355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5400000">
              <a:off x="2999233" y="1459824"/>
              <a:ext cx="233601" cy="1427601"/>
            </a:xfrm>
            <a:prstGeom prst="triangle">
              <a:avLst/>
            </a:prstGeom>
            <a:solidFill>
              <a:srgbClr val="BAE18F"/>
            </a:solidFill>
            <a:ln w="9525">
              <a:solidFill>
                <a:srgbClr val="3F6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537836" y="6136471"/>
            <a:ext cx="1663552" cy="360040"/>
            <a:chOff x="2260376" y="1988840"/>
            <a:chExt cx="1663552" cy="36004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260376" y="1988840"/>
              <a:ext cx="166355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5400000">
              <a:off x="2999233" y="1459824"/>
              <a:ext cx="233601" cy="1427601"/>
            </a:xfrm>
            <a:prstGeom prst="triangle">
              <a:avLst/>
            </a:prstGeom>
            <a:solidFill>
              <a:srgbClr val="BAE18F"/>
            </a:solidFill>
            <a:ln w="9525">
              <a:solidFill>
                <a:srgbClr val="3F6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4530702" y="6077195"/>
            <a:ext cx="1800200" cy="4785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27368" y="6072431"/>
            <a:ext cx="1800200" cy="4785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92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13" grpId="2" animBg="1"/>
      <p:bldP spid="14" grpId="0" animBg="1"/>
      <p:bldP spid="14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625315"/>
              </p:ext>
            </p:extLst>
          </p:nvPr>
        </p:nvGraphicFramePr>
        <p:xfrm>
          <a:off x="36024" y="44624"/>
          <a:ext cx="4752000" cy="63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34" name="Группа 33"/>
          <p:cNvGrpSpPr/>
          <p:nvPr/>
        </p:nvGrpSpPr>
        <p:grpSpPr>
          <a:xfrm>
            <a:off x="63322" y="-169659"/>
            <a:ext cx="4909498" cy="6537971"/>
            <a:chOff x="1737195" y="-146937"/>
            <a:chExt cx="4909498" cy="6537971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2896861" y="111212"/>
              <a:ext cx="0" cy="6279822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1737195" y="2051396"/>
              <a:ext cx="4752000" cy="0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067688" y="1432820"/>
                  <a:ext cx="57900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7688" y="1432820"/>
                  <a:ext cx="579005" cy="6463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285433" y="-146937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5433" y="-146937"/>
                  <a:ext cx="588623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552648" y="1956391"/>
                  <a:ext cx="4539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2648" y="1956391"/>
                  <a:ext cx="45397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421082" y="1451601"/>
                  <a:ext cx="4539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1082" y="1451601"/>
                  <a:ext cx="45397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058774" y="2091036"/>
                  <a:ext cx="4539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8774" y="2091036"/>
                  <a:ext cx="453970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3295926" y="1948677"/>
              <a:ext cx="0" cy="2128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2775587" y="1653287"/>
              <a:ext cx="246512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1301" y="27844"/>
            <a:ext cx="4342699" cy="38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629391" y="2564904"/>
                <a:ext cx="6831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91" y="2564904"/>
                <a:ext cx="683199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Прямая соединительная линия 99"/>
          <p:cNvCxnSpPr/>
          <p:nvPr/>
        </p:nvCxnSpPr>
        <p:spPr>
          <a:xfrm>
            <a:off x="2013367" y="2019673"/>
            <a:ext cx="0" cy="119342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 rot="18273186">
                <a:off x="241431" y="4454008"/>
                <a:ext cx="23780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ru-RU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ru-RU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ru-RU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73186">
                <a:off x="241431" y="4454008"/>
                <a:ext cx="2378087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 rot="1595496">
                <a:off x="1990296" y="3270929"/>
                <a:ext cx="26457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95496">
                <a:off x="1990296" y="3270929"/>
                <a:ext cx="2645789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Прямая соединительная линия 52"/>
          <p:cNvCxnSpPr/>
          <p:nvPr/>
        </p:nvCxnSpPr>
        <p:spPr>
          <a:xfrm flipV="1">
            <a:off x="429907" y="2018286"/>
            <a:ext cx="0" cy="40386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1155230" y="3210700"/>
            <a:ext cx="77498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76200" y="2247900"/>
            <a:ext cx="3533775" cy="1771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H="1">
            <a:off x="660400" y="1085850"/>
            <a:ext cx="2755901" cy="41529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72031" y="4169547"/>
                <a:ext cx="6831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31" y="4169547"/>
                <a:ext cx="683199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Овал 95"/>
          <p:cNvSpPr/>
          <p:nvPr/>
        </p:nvSpPr>
        <p:spPr>
          <a:xfrm>
            <a:off x="1979712" y="3175228"/>
            <a:ext cx="73463" cy="73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1187624" y="4363649"/>
            <a:ext cx="73463" cy="73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1186831" y="2779473"/>
            <a:ext cx="73463" cy="73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8072" y="1605905"/>
                <a:ext cx="6831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2" y="1605905"/>
                <a:ext cx="683199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785913" y="1558950"/>
                <a:ext cx="4539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913" y="1558950"/>
                <a:ext cx="453970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единительная линия 46"/>
          <p:cNvCxnSpPr/>
          <p:nvPr/>
        </p:nvCxnSpPr>
        <p:spPr>
          <a:xfrm flipV="1">
            <a:off x="2016544" y="1929131"/>
            <a:ext cx="0" cy="2128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70038" y="2209155"/>
                <a:ext cx="6832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38" y="2209155"/>
                <a:ext cx="683200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12917" y="2979867"/>
                <a:ext cx="6832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17" y="2979867"/>
                <a:ext cx="683200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Прямая соединительная линия 57"/>
          <p:cNvCxnSpPr/>
          <p:nvPr/>
        </p:nvCxnSpPr>
        <p:spPr>
          <a:xfrm flipH="1">
            <a:off x="358419" y="2422146"/>
            <a:ext cx="87665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>
          <a:xfrm>
            <a:off x="395308" y="2382898"/>
            <a:ext cx="73463" cy="73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hlinkClick r:id="" action="ppaction://hlinkshowjump?jump=nextslide"/>
          </p:cNvPr>
          <p:cNvSpPr/>
          <p:nvPr/>
        </p:nvSpPr>
        <p:spPr>
          <a:xfrm>
            <a:off x="4817520" y="5373216"/>
            <a:ext cx="1976283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8000">
                <a:schemeClr val="accent1">
                  <a:tint val="44500"/>
                  <a:satMod val="160000"/>
                  <a:alpha val="0"/>
                </a:schemeClr>
              </a:gs>
              <a:gs pos="100000">
                <a:srgbClr val="92D050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Выход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975" y="324958"/>
            <a:ext cx="1343025" cy="30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5218" y="453430"/>
            <a:ext cx="1000934" cy="149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6152" y="476672"/>
            <a:ext cx="2043990" cy="78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Прямоугольник 65"/>
          <p:cNvSpPr/>
          <p:nvPr/>
        </p:nvSpPr>
        <p:spPr>
          <a:xfrm>
            <a:off x="5737123" y="476672"/>
            <a:ext cx="1976283" cy="64807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8000">
                <a:schemeClr val="accent1">
                  <a:tint val="44500"/>
                  <a:satMod val="160000"/>
                  <a:alpha val="0"/>
                </a:schemeClr>
              </a:gs>
              <a:gs pos="100000">
                <a:srgbClr val="92D050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4896465" y="1124744"/>
            <a:ext cx="4350771" cy="4942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F60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авнобедренный треугольник 58"/>
          <p:cNvSpPr/>
          <p:nvPr/>
        </p:nvSpPr>
        <p:spPr>
          <a:xfrm rot="5400000">
            <a:off x="4980286" y="5666588"/>
            <a:ext cx="344556" cy="297031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932040" y="1013872"/>
                <a:ext cx="23780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ru-RU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013872"/>
                <a:ext cx="2378087" cy="52322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4788024" y="2217798"/>
            <a:ext cx="4036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Если </a:t>
            </a:r>
            <a:r>
              <a:rPr lang="en-US" dirty="0" smtClean="0"/>
              <a:t>x</a:t>
            </a:r>
            <a:r>
              <a:rPr lang="ru-RU" baseline="-25000" dirty="0" smtClean="0"/>
              <a:t>1</a:t>
            </a:r>
            <a:r>
              <a:rPr lang="en-US" dirty="0" smtClean="0"/>
              <a:t>=</a:t>
            </a:r>
            <a:r>
              <a:rPr lang="ru-RU" dirty="0" smtClean="0"/>
              <a:t>0</a:t>
            </a:r>
            <a:r>
              <a:rPr lang="en-US" dirty="0" smtClean="0"/>
              <a:t>, </a:t>
            </a:r>
            <a:r>
              <a:rPr lang="ru-RU" dirty="0" smtClean="0"/>
              <a:t>то </a:t>
            </a:r>
            <a:r>
              <a:rPr lang="en-US" dirty="0" smtClean="0"/>
              <a:t>y</a:t>
            </a:r>
            <a:r>
              <a:rPr lang="ru-RU" baseline="-25000" dirty="0" smtClean="0"/>
              <a:t>1</a:t>
            </a:r>
            <a:r>
              <a:rPr lang="en-US" dirty="0" smtClean="0"/>
              <a:t>=1,5x</a:t>
            </a:r>
            <a:r>
              <a:rPr lang="ru-RU" baseline="-25000" dirty="0" smtClean="0"/>
              <a:t>1</a:t>
            </a:r>
            <a:r>
              <a:rPr lang="ru-RU" dirty="0" smtClean="0"/>
              <a:t>-</a:t>
            </a:r>
            <a:r>
              <a:rPr lang="en-US" dirty="0" smtClean="0"/>
              <a:t>6=1,5</a:t>
            </a:r>
            <a:r>
              <a:rPr lang="en-US" dirty="0" smtClean="0">
                <a:latin typeface="Cambria Math"/>
                <a:ea typeface="Cambria Math"/>
              </a:rPr>
              <a:t>·</a:t>
            </a:r>
            <a:r>
              <a:rPr lang="ru-RU" dirty="0" smtClean="0"/>
              <a:t>0–</a:t>
            </a:r>
            <a:r>
              <a:rPr lang="en-US" dirty="0" smtClean="0"/>
              <a:t>6=</a:t>
            </a:r>
            <a:r>
              <a:rPr lang="ru-RU" dirty="0" smtClean="0"/>
              <a:t>-6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932040" y="3270012"/>
                <a:ext cx="26457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270012"/>
                <a:ext cx="2645789" cy="52322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4774699" y="4456292"/>
            <a:ext cx="4523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Если 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=</a:t>
            </a:r>
            <a:r>
              <a:rPr lang="ru-RU" dirty="0" smtClean="0"/>
              <a:t>-2</a:t>
            </a:r>
            <a:r>
              <a:rPr lang="en-US" dirty="0" smtClean="0"/>
              <a:t>, </a:t>
            </a:r>
            <a:r>
              <a:rPr lang="ru-RU" dirty="0" smtClean="0"/>
              <a:t>то </a:t>
            </a:r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r>
              <a:rPr lang="en-US" dirty="0" smtClean="0"/>
              <a:t>=-0,5x</a:t>
            </a:r>
            <a:r>
              <a:rPr lang="en-US" baseline="-25000" dirty="0" smtClean="0"/>
              <a:t>1</a:t>
            </a:r>
            <a:r>
              <a:rPr lang="en-US" dirty="0" smtClean="0"/>
              <a:t>–2=-0,5</a:t>
            </a:r>
            <a:r>
              <a:rPr lang="en-US" dirty="0" smtClean="0">
                <a:latin typeface="Cambria Math"/>
                <a:ea typeface="Cambria Math"/>
              </a:rPr>
              <a:t>·</a:t>
            </a:r>
            <a:r>
              <a:rPr lang="ru-RU" dirty="0" smtClean="0">
                <a:ea typeface="Cambria Math"/>
              </a:rPr>
              <a:t>(-2)</a:t>
            </a:r>
            <a:r>
              <a:rPr lang="en-US" dirty="0" smtClean="0">
                <a:ea typeface="Cambria Math"/>
              </a:rPr>
              <a:t>–2</a:t>
            </a:r>
            <a:r>
              <a:rPr lang="en-US" dirty="0" smtClean="0">
                <a:latin typeface="Cambria Math"/>
                <a:ea typeface="Cambria Math"/>
              </a:rPr>
              <a:t>=</a:t>
            </a:r>
            <a:r>
              <a:rPr lang="ru-RU" dirty="0" smtClean="0">
                <a:ea typeface="Cambria Math"/>
              </a:rPr>
              <a:t>-1</a:t>
            </a:r>
            <a:endParaRPr lang="en-US" dirty="0" smtClean="0">
              <a:ea typeface="Cambria Math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789939" y="4787860"/>
            <a:ext cx="436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Если 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=</a:t>
            </a:r>
            <a:r>
              <a:rPr lang="ru-RU" dirty="0" smtClean="0"/>
              <a:t>0</a:t>
            </a:r>
            <a:r>
              <a:rPr lang="en-US" dirty="0" smtClean="0"/>
              <a:t>, </a:t>
            </a:r>
            <a:r>
              <a:rPr lang="ru-RU" dirty="0" smtClean="0"/>
              <a:t>то </a:t>
            </a:r>
            <a:r>
              <a:rPr lang="en-US" dirty="0" smtClean="0"/>
              <a:t>y</a:t>
            </a:r>
            <a:r>
              <a:rPr lang="ru-RU" baseline="-25000" dirty="0"/>
              <a:t>2</a:t>
            </a:r>
            <a:r>
              <a:rPr lang="en-US" dirty="0" smtClean="0"/>
              <a:t> =-0,5x</a:t>
            </a:r>
            <a:r>
              <a:rPr lang="en-US" baseline="-25000" dirty="0" smtClean="0"/>
              <a:t>2</a:t>
            </a:r>
            <a:r>
              <a:rPr lang="en-US" dirty="0" smtClean="0"/>
              <a:t>–2 =-0,5</a:t>
            </a:r>
            <a:r>
              <a:rPr lang="en-US" dirty="0" smtClean="0">
                <a:latin typeface="Cambria Math"/>
                <a:ea typeface="Cambria Math"/>
              </a:rPr>
              <a:t>·</a:t>
            </a:r>
            <a:r>
              <a:rPr lang="ru-RU" dirty="0" smtClean="0">
                <a:ea typeface="Cambria Math"/>
              </a:rPr>
              <a:t>0</a:t>
            </a:r>
            <a:r>
              <a:rPr lang="en-US" dirty="0" smtClean="0"/>
              <a:t>–</a:t>
            </a:r>
            <a:r>
              <a:rPr lang="ru-RU" dirty="0" smtClean="0"/>
              <a:t>2</a:t>
            </a:r>
            <a:r>
              <a:rPr lang="en-US" dirty="0" smtClean="0"/>
              <a:t>=</a:t>
            </a:r>
            <a:r>
              <a:rPr lang="ru-RU" dirty="0" smtClean="0"/>
              <a:t>-2</a:t>
            </a:r>
            <a:r>
              <a:rPr lang="en-US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084168" y="5455349"/>
                <a:ext cx="32288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600" b="1" i="1" dirty="0" smtClean="0">
                        <a:latin typeface="Cambria Math"/>
                      </a:rPr>
                      <m:t>Ответ:</m:t>
                    </m:r>
                    <m:d>
                      <m:dPr>
                        <m:ctrlPr>
                          <a:rPr lang="ru-RU" sz="3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ru-RU" sz="3600" b="0" i="1" smtClean="0">
                            <a:latin typeface="Cambria Math"/>
                          </a:rPr>
                          <m:t>;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ru-RU" sz="3600" dirty="0" smtClean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5455349"/>
                <a:ext cx="3228833" cy="64633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4788024" y="2621672"/>
            <a:ext cx="438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Если </a:t>
            </a:r>
            <a:r>
              <a:rPr lang="en-US" dirty="0" smtClean="0"/>
              <a:t>x</a:t>
            </a:r>
            <a:r>
              <a:rPr lang="ru-RU" baseline="-25000" dirty="0" smtClean="0"/>
              <a:t>2</a:t>
            </a:r>
            <a:r>
              <a:rPr lang="en-US" dirty="0" smtClean="0"/>
              <a:t>=2, </a:t>
            </a:r>
            <a:r>
              <a:rPr lang="ru-RU" dirty="0" smtClean="0"/>
              <a:t>то </a:t>
            </a:r>
            <a:r>
              <a:rPr lang="en-US" dirty="0" smtClean="0"/>
              <a:t>y</a:t>
            </a:r>
            <a:r>
              <a:rPr lang="ru-RU" baseline="-25000" dirty="0" smtClean="0"/>
              <a:t>2</a:t>
            </a:r>
            <a:r>
              <a:rPr lang="en-US" dirty="0" smtClean="0"/>
              <a:t>=1,5x</a:t>
            </a:r>
            <a:r>
              <a:rPr lang="ru-RU" baseline="-25000" dirty="0" smtClean="0"/>
              <a:t>2</a:t>
            </a:r>
            <a:r>
              <a:rPr lang="ru-RU" dirty="0" smtClean="0"/>
              <a:t>-</a:t>
            </a:r>
            <a:r>
              <a:rPr lang="en-US" dirty="0" smtClean="0"/>
              <a:t>6=</a:t>
            </a:r>
            <a:r>
              <a:rPr lang="ru-RU" dirty="0" smtClean="0"/>
              <a:t>1</a:t>
            </a:r>
            <a:r>
              <a:rPr lang="en-US" dirty="0" smtClean="0"/>
              <a:t>,5</a:t>
            </a:r>
            <a:r>
              <a:rPr lang="en-US" dirty="0" smtClean="0">
                <a:latin typeface="Cambria Math"/>
                <a:ea typeface="Cambria Math"/>
              </a:rPr>
              <a:t>·</a:t>
            </a:r>
            <a:r>
              <a:rPr lang="en-US" dirty="0" smtClean="0"/>
              <a:t>2</a:t>
            </a:r>
            <a:r>
              <a:rPr lang="ru-RU" dirty="0" smtClean="0"/>
              <a:t>-</a:t>
            </a:r>
            <a:r>
              <a:rPr lang="en-US" dirty="0" smtClean="0"/>
              <a:t>6=</a:t>
            </a:r>
            <a:r>
              <a:rPr lang="ru-RU" dirty="0" smtClean="0"/>
              <a:t>3-6=-3</a:t>
            </a:r>
            <a:endParaRPr lang="en-US" dirty="0" smtClean="0"/>
          </a:p>
        </p:txBody>
      </p:sp>
      <p:grpSp>
        <p:nvGrpSpPr>
          <p:cNvPr id="3" name="Группа 2"/>
          <p:cNvGrpSpPr/>
          <p:nvPr/>
        </p:nvGrpSpPr>
        <p:grpSpPr>
          <a:xfrm>
            <a:off x="4774699" y="1013209"/>
            <a:ext cx="4538302" cy="5087808"/>
            <a:chOff x="4774699" y="1279023"/>
            <a:chExt cx="4538302" cy="5087808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4896465" y="1389895"/>
              <a:ext cx="4350771" cy="49422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3F601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4932040" y="1279023"/>
                  <a:ext cx="237808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800" b="1" i="1" smtClean="0">
                            <a:latin typeface="Cambria Math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𝟓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  <m:r>
                          <a:rPr lang="ru-RU" sz="2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𝟔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279023"/>
                  <a:ext cx="2378087" cy="52322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TextBox 91"/>
            <p:cNvSpPr txBox="1"/>
            <p:nvPr/>
          </p:nvSpPr>
          <p:spPr>
            <a:xfrm>
              <a:off x="4788024" y="2482949"/>
              <a:ext cx="4036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Если </a:t>
              </a:r>
              <a:r>
                <a:rPr lang="en-US" dirty="0" smtClean="0"/>
                <a:t>x</a:t>
              </a:r>
              <a:r>
                <a:rPr lang="ru-RU" baseline="-25000" dirty="0" smtClean="0"/>
                <a:t>1</a:t>
              </a:r>
              <a:r>
                <a:rPr lang="en-US" dirty="0" smtClean="0"/>
                <a:t>=</a:t>
              </a:r>
              <a:r>
                <a:rPr lang="ru-RU" dirty="0" smtClean="0"/>
                <a:t>0</a:t>
              </a:r>
              <a:r>
                <a:rPr lang="en-US" dirty="0" smtClean="0"/>
                <a:t>, </a:t>
              </a:r>
              <a:r>
                <a:rPr lang="ru-RU" dirty="0" smtClean="0"/>
                <a:t>то </a:t>
              </a:r>
              <a:r>
                <a:rPr lang="en-US" dirty="0" smtClean="0"/>
                <a:t>y</a:t>
              </a:r>
              <a:r>
                <a:rPr lang="ru-RU" baseline="-25000" dirty="0" smtClean="0"/>
                <a:t>1</a:t>
              </a:r>
              <a:r>
                <a:rPr lang="en-US" dirty="0" smtClean="0"/>
                <a:t>=1,5x</a:t>
              </a:r>
              <a:r>
                <a:rPr lang="ru-RU" baseline="-25000" dirty="0" smtClean="0"/>
                <a:t>1</a:t>
              </a:r>
              <a:r>
                <a:rPr lang="ru-RU" dirty="0" smtClean="0"/>
                <a:t>-</a:t>
              </a:r>
              <a:r>
                <a:rPr lang="en-US" dirty="0" smtClean="0"/>
                <a:t>6=1,5</a:t>
              </a:r>
              <a:r>
                <a:rPr lang="en-US" dirty="0" smtClean="0">
                  <a:latin typeface="Cambria Math"/>
                  <a:ea typeface="Cambria Math"/>
                </a:rPr>
                <a:t>·</a:t>
              </a:r>
              <a:r>
                <a:rPr lang="ru-RU" dirty="0" smtClean="0"/>
                <a:t>0–</a:t>
              </a:r>
              <a:r>
                <a:rPr lang="en-US" dirty="0" smtClean="0"/>
                <a:t>6=</a:t>
              </a:r>
              <a:r>
                <a:rPr lang="ru-RU" dirty="0" smtClean="0"/>
                <a:t>-6</a:t>
              </a:r>
              <a:endParaRPr lang="en-US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4932040" y="3535163"/>
                  <a:ext cx="264578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800" b="1" i="1" smtClean="0">
                            <a:latin typeface="Cambria Math"/>
                          </a:rPr>
                          <m:t>=−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𝟓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3535163"/>
                  <a:ext cx="2645789" cy="52322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TextBox 93"/>
            <p:cNvSpPr txBox="1"/>
            <p:nvPr/>
          </p:nvSpPr>
          <p:spPr>
            <a:xfrm>
              <a:off x="4774699" y="4721443"/>
              <a:ext cx="4510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Если </a:t>
              </a:r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r>
                <a:rPr lang="en-US" dirty="0" smtClean="0"/>
                <a:t>=</a:t>
              </a:r>
              <a:r>
                <a:rPr lang="ru-RU" dirty="0" smtClean="0"/>
                <a:t>-2</a:t>
              </a:r>
              <a:r>
                <a:rPr lang="en-US" dirty="0" smtClean="0"/>
                <a:t>, </a:t>
              </a:r>
              <a:r>
                <a:rPr lang="ru-RU" dirty="0" smtClean="0"/>
                <a:t>то </a:t>
              </a:r>
              <a:r>
                <a:rPr lang="en-US" dirty="0" smtClean="0"/>
                <a:t>y</a:t>
              </a:r>
              <a:r>
                <a:rPr lang="en-US" baseline="-25000" dirty="0" smtClean="0"/>
                <a:t>1</a:t>
              </a:r>
              <a:r>
                <a:rPr lang="en-US" dirty="0" smtClean="0"/>
                <a:t>=-0,5x</a:t>
              </a:r>
              <a:r>
                <a:rPr lang="en-US" baseline="-25000" dirty="0" smtClean="0"/>
                <a:t>1</a:t>
              </a:r>
              <a:r>
                <a:rPr lang="en-US" dirty="0" smtClean="0"/>
                <a:t>–2=-0,5</a:t>
              </a:r>
              <a:r>
                <a:rPr lang="en-US" dirty="0" smtClean="0">
                  <a:latin typeface="Cambria Math"/>
                  <a:ea typeface="Cambria Math"/>
                </a:rPr>
                <a:t>·</a:t>
              </a:r>
              <a:r>
                <a:rPr lang="ru-RU" dirty="0" smtClean="0">
                  <a:latin typeface="Cambria Math"/>
                  <a:ea typeface="Cambria Math"/>
                </a:rPr>
                <a:t>(-2)</a:t>
              </a:r>
              <a:r>
                <a:rPr lang="en-US" dirty="0" smtClean="0">
                  <a:latin typeface="Cambria Math"/>
                  <a:ea typeface="Cambria Math"/>
                </a:rPr>
                <a:t>–2</a:t>
              </a:r>
              <a:r>
                <a:rPr lang="en-US" dirty="0" smtClean="0">
                  <a:ea typeface="Cambria Math"/>
                </a:rPr>
                <a:t>=</a:t>
              </a:r>
              <a:r>
                <a:rPr lang="ru-RU" dirty="0" smtClean="0">
                  <a:ea typeface="Cambria Math"/>
                </a:rPr>
                <a:t>-1</a:t>
              </a:r>
              <a:endParaRPr lang="en-US" dirty="0" smtClean="0">
                <a:ea typeface="Cambria Math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789939" y="5047726"/>
              <a:ext cx="4498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Если </a:t>
              </a:r>
              <a:r>
                <a:rPr lang="en-US" dirty="0" smtClean="0"/>
                <a:t>x</a:t>
              </a:r>
              <a:r>
                <a:rPr lang="en-US" baseline="-25000" dirty="0" smtClean="0"/>
                <a:t>2</a:t>
              </a:r>
              <a:r>
                <a:rPr lang="en-US" dirty="0" smtClean="0"/>
                <a:t>=</a:t>
              </a:r>
              <a:r>
                <a:rPr lang="ru-RU" dirty="0" smtClean="0"/>
                <a:t>0</a:t>
              </a:r>
              <a:r>
                <a:rPr lang="en-US" dirty="0" smtClean="0"/>
                <a:t>, </a:t>
              </a:r>
              <a:r>
                <a:rPr lang="ru-RU" dirty="0" smtClean="0"/>
                <a:t>то </a:t>
              </a:r>
              <a:r>
                <a:rPr lang="en-US" dirty="0" smtClean="0"/>
                <a:t>y</a:t>
              </a:r>
              <a:r>
                <a:rPr lang="ru-RU" baseline="-25000" dirty="0"/>
                <a:t>2</a:t>
              </a:r>
              <a:r>
                <a:rPr lang="en-US" dirty="0" smtClean="0"/>
                <a:t> =-0,5x</a:t>
              </a:r>
              <a:r>
                <a:rPr lang="en-US" baseline="-25000" dirty="0" smtClean="0"/>
                <a:t>2</a:t>
              </a:r>
              <a:r>
                <a:rPr lang="en-US" dirty="0" smtClean="0"/>
                <a:t>–2 =-0,5</a:t>
              </a:r>
              <a:r>
                <a:rPr lang="en-US" dirty="0" smtClean="0">
                  <a:latin typeface="Cambria Math"/>
                  <a:ea typeface="Cambria Math"/>
                </a:rPr>
                <a:t>·</a:t>
              </a:r>
              <a:r>
                <a:rPr lang="ru-RU" dirty="0" smtClean="0">
                  <a:ea typeface="Cambria Math"/>
                </a:rPr>
                <a:t>0</a:t>
              </a:r>
              <a:r>
                <a:rPr lang="en-US" dirty="0" smtClean="0"/>
                <a:t>–</a:t>
              </a:r>
              <a:r>
                <a:rPr lang="ru-RU" dirty="0" smtClean="0"/>
                <a:t>2</a:t>
              </a:r>
              <a:r>
                <a:rPr lang="en-US" dirty="0" smtClean="0"/>
                <a:t>=</a:t>
              </a:r>
              <a:r>
                <a:rPr lang="ru-RU" dirty="0" smtClean="0"/>
                <a:t>-2</a:t>
              </a:r>
              <a:r>
                <a:rPr lang="en-US" dirty="0" smtClean="0"/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6084168" y="5720500"/>
                  <a:ext cx="322883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sz="3600" b="1" i="1" dirty="0" smtClean="0">
                          <a:latin typeface="Cambria Math"/>
                        </a:rPr>
                        <m:t>Ответ:</m:t>
                      </m:r>
                      <m:d>
                        <m:dPr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ru-RU" sz="36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ru-RU" sz="3600" dirty="0" smtClean="0"/>
                    <a:t> </a:t>
                  </a:r>
                  <a:endParaRPr lang="ru-RU" sz="3600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168" y="5720500"/>
                  <a:ext cx="3228833" cy="646331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TextBox 101"/>
            <p:cNvSpPr txBox="1"/>
            <p:nvPr/>
          </p:nvSpPr>
          <p:spPr>
            <a:xfrm>
              <a:off x="4788024" y="2884387"/>
              <a:ext cx="4440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Если </a:t>
              </a:r>
              <a:r>
                <a:rPr lang="en-US" dirty="0" smtClean="0"/>
                <a:t>x</a:t>
              </a:r>
              <a:r>
                <a:rPr lang="ru-RU" baseline="-25000" dirty="0" smtClean="0"/>
                <a:t>2</a:t>
              </a:r>
              <a:r>
                <a:rPr lang="en-US" dirty="0" smtClean="0"/>
                <a:t>=2, </a:t>
              </a:r>
              <a:r>
                <a:rPr lang="ru-RU" dirty="0" smtClean="0"/>
                <a:t>то </a:t>
              </a:r>
              <a:r>
                <a:rPr lang="en-US" dirty="0" smtClean="0"/>
                <a:t>y</a:t>
              </a:r>
              <a:r>
                <a:rPr lang="ru-RU" baseline="-25000" dirty="0" smtClean="0"/>
                <a:t>2</a:t>
              </a:r>
              <a:r>
                <a:rPr lang="en-US" dirty="0" smtClean="0"/>
                <a:t>=1,5x</a:t>
              </a:r>
              <a:r>
                <a:rPr lang="ru-RU" baseline="-25000" dirty="0" smtClean="0"/>
                <a:t>2</a:t>
              </a:r>
              <a:r>
                <a:rPr lang="ru-RU" dirty="0" smtClean="0"/>
                <a:t>-6</a:t>
              </a:r>
              <a:r>
                <a:rPr lang="en-US" dirty="0" smtClean="0"/>
                <a:t>=</a:t>
              </a:r>
              <a:r>
                <a:rPr lang="ru-RU" dirty="0" smtClean="0"/>
                <a:t>1</a:t>
              </a:r>
              <a:r>
                <a:rPr lang="en-US" dirty="0" smtClean="0"/>
                <a:t>,5</a:t>
              </a:r>
              <a:r>
                <a:rPr lang="en-US" dirty="0" smtClean="0">
                  <a:latin typeface="Cambria Math"/>
                  <a:ea typeface="Cambria Math"/>
                </a:rPr>
                <a:t>·</a:t>
              </a:r>
              <a:r>
                <a:rPr lang="en-US" dirty="0" smtClean="0"/>
                <a:t>2</a:t>
              </a:r>
              <a:r>
                <a:rPr lang="ru-RU" dirty="0" smtClean="0"/>
                <a:t>-</a:t>
              </a:r>
              <a:r>
                <a:rPr lang="en-US" dirty="0" smtClean="0"/>
                <a:t>6=3–6=-3</a:t>
              </a:r>
              <a:endParaRPr lang="ru-RU" dirty="0"/>
            </a:p>
          </p:txBody>
        </p:sp>
      </p:grpSp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830741"/>
              </p:ext>
            </p:extLst>
          </p:nvPr>
        </p:nvGraphicFramePr>
        <p:xfrm>
          <a:off x="5004048" y="3739624"/>
          <a:ext cx="3654153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8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80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80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</a:t>
                      </a:r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</a:t>
                      </a:r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2" name="Таблица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785274"/>
              </p:ext>
            </p:extLst>
          </p:nvPr>
        </p:nvGraphicFramePr>
        <p:xfrm>
          <a:off x="5004048" y="1509344"/>
          <a:ext cx="369821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7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27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27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r>
                        <a:rPr lang="en-US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-3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4" name="Прямоугольник 73"/>
          <p:cNvSpPr/>
          <p:nvPr/>
        </p:nvSpPr>
        <p:spPr>
          <a:xfrm>
            <a:off x="6632468" y="1936973"/>
            <a:ext cx="384426" cy="264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7925223" y="1936973"/>
            <a:ext cx="384426" cy="264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7843027" y="4174874"/>
            <a:ext cx="384426" cy="264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653537" y="4174874"/>
            <a:ext cx="384426" cy="264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414781" y="2871802"/>
                <a:ext cx="9332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3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3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81" y="2871802"/>
                <a:ext cx="933269" cy="646331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740193" y="1453829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193" y="1453829"/>
                <a:ext cx="588623" cy="646331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Группа 87"/>
          <p:cNvGrpSpPr/>
          <p:nvPr/>
        </p:nvGrpSpPr>
        <p:grpSpPr>
          <a:xfrm>
            <a:off x="4975780" y="5562490"/>
            <a:ext cx="432048" cy="432048"/>
            <a:chOff x="5868144" y="2780928"/>
            <a:chExt cx="432048" cy="432048"/>
          </a:xfrm>
        </p:grpSpPr>
        <p:sp>
          <p:nvSpPr>
            <p:cNvPr id="89" name="Овал 88"/>
            <p:cNvSpPr/>
            <p:nvPr/>
          </p:nvSpPr>
          <p:spPr>
            <a:xfrm>
              <a:off x="5868144" y="2780928"/>
              <a:ext cx="432048" cy="43204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Равнобедренный треугольник 89"/>
            <p:cNvSpPr/>
            <p:nvPr/>
          </p:nvSpPr>
          <p:spPr>
            <a:xfrm rot="5400000">
              <a:off x="5997322" y="2895666"/>
              <a:ext cx="239818" cy="2067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-15240" y="27844"/>
            <a:ext cx="4832760" cy="6388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8" name="Группа 77"/>
          <p:cNvGrpSpPr/>
          <p:nvPr/>
        </p:nvGrpSpPr>
        <p:grpSpPr>
          <a:xfrm>
            <a:off x="5080276" y="6113766"/>
            <a:ext cx="1774187" cy="369332"/>
            <a:chOff x="6516216" y="5148350"/>
            <a:chExt cx="1774187" cy="369332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6516216" y="5216502"/>
              <a:ext cx="232634" cy="232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760817" y="5148350"/>
              <a:ext cx="1529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С решением</a:t>
              </a:r>
              <a:endParaRPr lang="ru-RU" dirty="0"/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6974591" y="6113532"/>
            <a:ext cx="1826829" cy="369332"/>
            <a:chOff x="6516216" y="5148350"/>
            <a:chExt cx="1826829" cy="369332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6516216" y="5216502"/>
              <a:ext cx="232634" cy="232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760817" y="5148350"/>
              <a:ext cx="1582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Без решения</a:t>
              </a:r>
              <a:endParaRPr lang="ru-RU" dirty="0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6948264" y="6087899"/>
            <a:ext cx="1851757" cy="395613"/>
            <a:chOff x="6491288" y="5122069"/>
            <a:chExt cx="1851757" cy="395613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6516216" y="5216502"/>
              <a:ext cx="232634" cy="232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760817" y="5148350"/>
              <a:ext cx="1582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Без решения</a:t>
              </a:r>
              <a:endParaRPr lang="ru-RU" dirty="0"/>
            </a:p>
          </p:txBody>
        </p:sp>
        <p:cxnSp>
          <p:nvCxnSpPr>
            <p:cNvPr id="106" name="Прямая соединительная линия 105"/>
            <p:cNvCxnSpPr>
              <a:endCxn id="85" idx="2"/>
            </p:cNvCxnSpPr>
            <p:nvPr/>
          </p:nvCxnSpPr>
          <p:spPr>
            <a:xfrm flipH="1">
              <a:off x="6632533" y="5122069"/>
              <a:ext cx="170698" cy="3270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>
              <a:endCxn id="85" idx="2"/>
            </p:cNvCxnSpPr>
            <p:nvPr/>
          </p:nvCxnSpPr>
          <p:spPr>
            <a:xfrm>
              <a:off x="6491288" y="5176838"/>
              <a:ext cx="141245" cy="2722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Группа 107"/>
          <p:cNvGrpSpPr/>
          <p:nvPr/>
        </p:nvGrpSpPr>
        <p:grpSpPr>
          <a:xfrm>
            <a:off x="5062537" y="6094101"/>
            <a:ext cx="1791651" cy="390901"/>
            <a:chOff x="5072063" y="6181725"/>
            <a:chExt cx="1791651" cy="390901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5089527" y="6271446"/>
              <a:ext cx="232634" cy="232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334128" y="6203294"/>
              <a:ext cx="1529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С решением</a:t>
              </a:r>
              <a:endParaRPr lang="ru-RU" dirty="0"/>
            </a:p>
          </p:txBody>
        </p:sp>
        <p:cxnSp>
          <p:nvCxnSpPr>
            <p:cNvPr id="111" name="Прямая соединительная линия 110"/>
            <p:cNvCxnSpPr>
              <a:endCxn id="109" idx="2"/>
            </p:cNvCxnSpPr>
            <p:nvPr/>
          </p:nvCxnSpPr>
          <p:spPr>
            <a:xfrm>
              <a:off x="5072063" y="6241256"/>
              <a:ext cx="133781" cy="2628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>
              <a:stCxn id="109" idx="2"/>
            </p:cNvCxnSpPr>
            <p:nvPr/>
          </p:nvCxnSpPr>
          <p:spPr>
            <a:xfrm flipV="1">
              <a:off x="5205844" y="6181725"/>
              <a:ext cx="166256" cy="3223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624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5684 1.48148E-6 " pathEditMode="relative" rAng="0" ptsTypes="AA">
                                      <p:cBhvr>
                                        <p:cTn id="1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20" y="0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59514 -4.07407E-6 " pathEditMode="relative" rAng="0" ptsTypes="AA">
                                      <p:cBhvr>
                                        <p:cTn id="2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0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6 4.44444E-6 " pathEditMode="relative" rAng="0" ptsTypes="AA">
                                      <p:cBhvr>
                                        <p:cTn id="2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0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63" presetClass="pat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0.49826 -2.59259E-6 " pathEditMode="relative" rAng="0" ptsTypes="AA">
                                      <p:cBhvr>
                                        <p:cTn id="2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98" grpId="0"/>
      <p:bldP spid="98" grpId="1"/>
      <p:bldP spid="98" grpId="2"/>
      <p:bldP spid="101" grpId="0"/>
      <p:bldP spid="52" grpId="0"/>
      <p:bldP spid="61" grpId="0"/>
      <p:bldP spid="61" grpId="1"/>
      <p:bldP spid="61" grpId="2"/>
      <p:bldP spid="96" grpId="0" animBg="1"/>
      <p:bldP spid="56" grpId="0" animBg="1"/>
      <p:bldP spid="56" grpId="1" animBg="1"/>
      <p:bldP spid="56" grpId="2" animBg="1"/>
      <p:bldP spid="112" grpId="0" animBg="1"/>
      <p:bldP spid="45" grpId="0"/>
      <p:bldP spid="46" grpId="0"/>
      <p:bldP spid="46" grpId="1"/>
      <p:bldP spid="46" grpId="2"/>
      <p:bldP spid="48" grpId="0"/>
      <p:bldP spid="51" grpId="0"/>
      <p:bldP spid="51" grpId="1"/>
      <p:bldP spid="51" grpId="2"/>
      <p:bldP spid="51" grpId="3"/>
      <p:bldP spid="51" grpId="4"/>
      <p:bldP spid="65" grpId="0" animBg="1"/>
      <p:bldP spid="65" grpId="1" animBg="1"/>
      <p:bldP spid="65" grpId="2" animBg="1"/>
      <p:bldP spid="44" grpId="0" animBg="1"/>
      <p:bldP spid="66" grpId="0" animBg="1"/>
      <p:bldP spid="66" grpId="1" animBg="1"/>
      <p:bldP spid="66" grpId="2" animBg="1"/>
      <p:bldP spid="86" grpId="0" animBg="1"/>
      <p:bldP spid="86" grpId="1" animBg="1"/>
      <p:bldP spid="59" grpId="0" animBg="1"/>
      <p:bldP spid="59" grpId="1" animBg="1"/>
      <p:bldP spid="59" grpId="2" animBg="1"/>
      <p:bldP spid="59" grpId="3" animBg="1"/>
      <p:bldP spid="60" grpId="0"/>
      <p:bldP spid="60" grpId="1"/>
      <p:bldP spid="63" grpId="0"/>
      <p:bldP spid="63" grpId="1"/>
      <p:bldP spid="63" grpId="2"/>
      <p:bldP spid="67" grpId="0"/>
      <p:bldP spid="67" grpId="1"/>
      <p:bldP spid="67" grpId="2"/>
      <p:bldP spid="68" grpId="0"/>
      <p:bldP spid="68" grpId="1"/>
      <p:bldP spid="68" grpId="2"/>
      <p:bldP spid="69" grpId="0"/>
      <p:bldP spid="69" grpId="1"/>
      <p:bldP spid="69" grpId="2"/>
      <p:bldP spid="70" grpId="1"/>
      <p:bldP spid="70" grpId="2"/>
      <p:bldP spid="70" grpId="5"/>
      <p:bldP spid="71" grpId="0"/>
      <p:bldP spid="71" grpId="1"/>
      <p:bldP spid="71" grpId="2"/>
      <p:bldP spid="74" grpId="0" animBg="1"/>
      <p:bldP spid="74" grpId="2" animBg="1"/>
      <p:bldP spid="74" grpId="3" animBg="1"/>
      <p:bldP spid="75" grpId="0" animBg="1"/>
      <p:bldP spid="75" grpId="2" animBg="1"/>
      <p:bldP spid="75" grpId="3" animBg="1"/>
      <p:bldP spid="76" grpId="0" animBg="1"/>
      <p:bldP spid="76" grpId="1" animBg="1"/>
      <p:bldP spid="76" grpId="2" animBg="1"/>
      <p:bldP spid="76" grpId="3" animBg="1"/>
      <p:bldP spid="77" grpId="0" animBg="1"/>
      <p:bldP spid="77" grpId="1" animBg="1"/>
      <p:bldP spid="77" grpId="2" animBg="1"/>
      <p:bldP spid="77" grpId="3" animBg="1"/>
      <p:bldP spid="103" grpId="0"/>
      <p:bldP spid="103" grpId="1"/>
      <p:bldP spid="103" grpId="2"/>
      <p:bldP spid="104" grpId="0"/>
      <p:bldP spid="6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281" y="2727495"/>
            <a:ext cx="8905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Благодарю за внимание!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737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0" y="0"/>
            <a:ext cx="9144000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8867" y="904538"/>
            <a:ext cx="9115133" cy="1261884"/>
            <a:chOff x="28867" y="1375028"/>
            <a:chExt cx="9115133" cy="126188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28867" y="1480230"/>
              <a:ext cx="1838642" cy="1028604"/>
              <a:chOff x="215013" y="809468"/>
              <a:chExt cx="1838642" cy="1028604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15013" y="1168593"/>
                <a:ext cx="1807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FF0000"/>
                    </a:solidFill>
                  </a:rPr>
                  <a:t>Теорема </a:t>
                </a:r>
                <a:r>
                  <a:rPr lang="ru-RU" sz="2400" b="1" dirty="0">
                    <a:solidFill>
                      <a:srgbClr val="FF0000"/>
                    </a:solidFill>
                  </a:rPr>
                  <a:t>3</a:t>
                </a:r>
                <a:r>
                  <a:rPr lang="ru-RU" sz="2400" b="1" dirty="0" smtClean="0">
                    <a:solidFill>
                      <a:srgbClr val="FF0000"/>
                    </a:solidFill>
                  </a:rPr>
                  <a:t>.</a:t>
                </a:r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2053655" y="809468"/>
                <a:ext cx="0" cy="1028604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979712" y="1375028"/>
                  <a:ext cx="7164288" cy="12618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b="1" i="1" dirty="0" smtClean="0"/>
                    <a:t>Графиком линейной функции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𝒌𝒙</m:t>
                      </m:r>
                    </m:oMath>
                  </a14:m>
                  <a:r>
                    <a:rPr lang="en-US" sz="2800" b="1" i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ru-RU" sz="2400" b="1" i="1" dirty="0" smtClean="0"/>
                    <a:t>является прямая, проходящая через начало координат. </a:t>
                  </a:r>
                  <a:endParaRPr lang="ru-RU" sz="2400" b="1" i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12" y="1375028"/>
                  <a:ext cx="7164288" cy="1261884"/>
                </a:xfrm>
                <a:prstGeom prst="rect">
                  <a:avLst/>
                </a:prstGeom>
                <a:blipFill>
                  <a:blip r:embed="rId2"/>
                  <a:stretch>
                    <a:fillRect l="-1362" r="-1191" b="-1062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784250"/>
              </p:ext>
            </p:extLst>
          </p:nvPr>
        </p:nvGraphicFramePr>
        <p:xfrm>
          <a:off x="35496" y="2493336"/>
          <a:ext cx="3960000" cy="39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42487" y="2101197"/>
            <a:ext cx="4104771" cy="4267115"/>
            <a:chOff x="1716360" y="2123919"/>
            <a:chExt cx="4104771" cy="4267115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3297946" y="2519179"/>
              <a:ext cx="0" cy="3871855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716360" y="5293352"/>
              <a:ext cx="3977970" cy="0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242126" y="5135478"/>
                  <a:ext cx="57900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2126" y="5135478"/>
                  <a:ext cx="579005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780981" y="2123919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0981" y="2123919"/>
                  <a:ext cx="588623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867032" y="5152627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032" y="5152627"/>
                  <a:ext cx="588623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752677" y="4669084"/>
                  <a:ext cx="49885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2677" y="4669084"/>
                  <a:ext cx="498855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424346" y="5349131"/>
                  <a:ext cx="49885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4346" y="5349131"/>
                  <a:ext cx="498855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3682826" y="5182427"/>
              <a:ext cx="0" cy="2128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3179957" y="4887037"/>
              <a:ext cx="246512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Прямая соединительная линия 31"/>
          <p:cNvCxnSpPr/>
          <p:nvPr/>
        </p:nvCxnSpPr>
        <p:spPr>
          <a:xfrm>
            <a:off x="2804821" y="2876720"/>
            <a:ext cx="0" cy="238714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596641" y="2884637"/>
            <a:ext cx="119865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804841" y="5163912"/>
            <a:ext cx="0" cy="2128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1506136" y="2883985"/>
            <a:ext cx="24651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573789" y="5323994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789" y="5323994"/>
                <a:ext cx="49885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87712" y="2607884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712" y="2607884"/>
                <a:ext cx="498855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/>
          <p:cNvCxnSpPr/>
          <p:nvPr/>
        </p:nvCxnSpPr>
        <p:spPr>
          <a:xfrm flipV="1">
            <a:off x="1100758" y="2435820"/>
            <a:ext cx="1939925" cy="3873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2733020" y="2821108"/>
            <a:ext cx="147484" cy="1474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553571" y="5199251"/>
            <a:ext cx="147484" cy="1474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814330" y="2638653"/>
                <a:ext cx="6303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𝑷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330" y="2638653"/>
                <a:ext cx="630301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 rot="17810303">
                <a:off x="1152982" y="3412802"/>
                <a:ext cx="17379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𝒚</m:t>
                      </m:r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36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810303">
                <a:off x="1152982" y="3412802"/>
                <a:ext cx="1737976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566738" y="3501570"/>
                <a:ext cx="1626214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ru-RU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738" y="3501570"/>
                <a:ext cx="1626214" cy="786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627295" y="4217984"/>
                <a:ext cx="17379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𝒚</m:t>
                      </m:r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36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295" y="4217984"/>
                <a:ext cx="1737975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020457" y="2464430"/>
                <a:ext cx="53040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Как найти значение коэффициента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ru-RU" sz="2400" dirty="0" smtClean="0"/>
                  <a:t>? </a:t>
                </a:r>
                <a:endParaRPr lang="ru-RU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457" y="2464430"/>
                <a:ext cx="5304071" cy="830997"/>
              </a:xfrm>
              <a:prstGeom prst="rect">
                <a:avLst/>
              </a:prstGeom>
              <a:blipFill rotWithShape="1">
                <a:blip r:embed="rId14"/>
                <a:stretch>
                  <a:fillRect l="-1839" t="-5109" r="-690" b="-16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4067944" y="3614848"/>
                <a:ext cx="2508507" cy="584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/>
                  <a:t>Так как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ru-RU" sz="24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ru-RU" sz="2400" dirty="0" smtClean="0">
                    <a:solidFill>
                      <a:schemeClr val="tx1"/>
                    </a:solidFill>
                  </a:rPr>
                  <a:t>то</a:t>
                </a:r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614848"/>
                <a:ext cx="2508507" cy="584904"/>
              </a:xfrm>
              <a:prstGeom prst="rect">
                <a:avLst/>
              </a:prstGeom>
              <a:blipFill>
                <a:blip r:embed="rId15"/>
                <a:stretch>
                  <a:fillRect l="-3641" t="-1042" r="-1699"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 rot="17810303">
                <a:off x="1153452" y="3415531"/>
                <a:ext cx="17315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𝒚</m:t>
                      </m:r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6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810303">
                <a:off x="1153452" y="3415531"/>
                <a:ext cx="1731563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1353" y="-32148"/>
            <a:ext cx="9122647" cy="647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4537836" y="6136471"/>
            <a:ext cx="1663552" cy="360040"/>
            <a:chOff x="2260376" y="1988840"/>
            <a:chExt cx="1663552" cy="36004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260376" y="1988840"/>
              <a:ext cx="166355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5400000">
              <a:off x="2999233" y="1459824"/>
              <a:ext cx="233601" cy="1427601"/>
            </a:xfrm>
            <a:prstGeom prst="triangle">
              <a:avLst/>
            </a:prstGeom>
            <a:solidFill>
              <a:srgbClr val="BAE18F"/>
            </a:solidFill>
            <a:ln w="9525">
              <a:solidFill>
                <a:srgbClr val="3F6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 rot="10800000">
            <a:off x="2875797" y="6136471"/>
            <a:ext cx="1663552" cy="360040"/>
            <a:chOff x="2260376" y="1988840"/>
            <a:chExt cx="1663552" cy="3600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260376" y="1988840"/>
              <a:ext cx="166355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5400000">
              <a:off x="2999233" y="1459824"/>
              <a:ext cx="233601" cy="1427601"/>
            </a:xfrm>
            <a:prstGeom prst="triangle">
              <a:avLst/>
            </a:prstGeom>
            <a:solidFill>
              <a:srgbClr val="BAE18F"/>
            </a:solidFill>
            <a:ln w="9525">
              <a:solidFill>
                <a:srgbClr val="3F6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4530702" y="6077195"/>
            <a:ext cx="1800200" cy="4785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27368" y="6072431"/>
            <a:ext cx="1800200" cy="4785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-27384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arenR" startAt="2"/>
                </a:pPr>
                <a:r>
                  <a:rPr lang="ru-RU" sz="2800" dirty="0" smtClean="0"/>
                  <a:t>Что представляет собой график линейной функции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𝒌𝒙</m:t>
                    </m:r>
                  </m:oMath>
                </a14:m>
                <a:r>
                  <a:rPr lang="en-US" sz="2800" dirty="0" smtClean="0"/>
                  <a:t>?</a:t>
                </a:r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7384"/>
                <a:ext cx="9144000" cy="954107"/>
              </a:xfrm>
              <a:prstGeom prst="rect">
                <a:avLst/>
              </a:prstGeom>
              <a:blipFill rotWithShape="1">
                <a:blip r:embed="rId17"/>
                <a:stretch>
                  <a:fillRect l="-1133" t="-6410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20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37" grpId="1"/>
      <p:bldP spid="39" grpId="0" animBg="1"/>
      <p:bldP spid="39" grpId="1" animBg="1"/>
      <p:bldP spid="40" grpId="0" animBg="1"/>
      <p:bldP spid="40" grpId="1" animBg="1"/>
      <p:bldP spid="41" grpId="0"/>
      <p:bldP spid="41" grpId="1"/>
      <p:bldP spid="42" grpId="0"/>
      <p:bldP spid="42" grpId="1"/>
      <p:bldP spid="42" grpId="2"/>
      <p:bldP spid="43" grpId="0"/>
      <p:bldP spid="43" grpId="1"/>
      <p:bldP spid="44" grpId="0"/>
      <p:bldP spid="44" grpId="1"/>
      <p:bldP spid="48" grpId="0"/>
      <p:bldP spid="48" grpId="1"/>
      <p:bldP spid="49" grpId="0"/>
      <p:bldP spid="49" grpId="1"/>
      <p:bldP spid="50" grpId="0"/>
      <p:bldP spid="50" grpId="1"/>
      <p:bldP spid="6" grpId="0" animBg="1"/>
      <p:bldP spid="13" grpId="0" animBg="1"/>
      <p:bldP spid="13" grpId="1" animBg="1"/>
      <p:bldP spid="13" grpId="2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5920" y="380568"/>
                <a:ext cx="914992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arenR" startAt="3"/>
                </a:pPr>
                <a:r>
                  <a:rPr lang="ru-RU" sz="2800" dirty="0" smtClean="0"/>
                  <a:t>Почему в уравнении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800" b="1" i="1" dirty="0" err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ru-RU" sz="2800" dirty="0" smtClean="0"/>
                  <a:t> коэффициент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sz="2800" dirty="0" smtClean="0"/>
                  <a:t>называют угловым?</a:t>
                </a:r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20" y="380568"/>
                <a:ext cx="914992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133" t="-636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76417"/>
              </p:ext>
            </p:extLst>
          </p:nvPr>
        </p:nvGraphicFramePr>
        <p:xfrm>
          <a:off x="107944" y="2060848"/>
          <a:ext cx="3960000" cy="39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115057" y="1644962"/>
            <a:ext cx="4104346" cy="4363952"/>
            <a:chOff x="1788930" y="1667684"/>
            <a:chExt cx="4104346" cy="436395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3365178" y="2069236"/>
              <a:ext cx="0" cy="3962400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788930" y="4458846"/>
              <a:ext cx="3948943" cy="0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314271" y="4301606"/>
                  <a:ext cx="57900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4271" y="4301606"/>
                  <a:ext cx="579005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865921" y="1667684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5921" y="1667684"/>
                  <a:ext cx="588623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999691" y="4318121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9691" y="4318121"/>
                  <a:ext cx="588623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824303" y="3828722"/>
                  <a:ext cx="49885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4303" y="3828722"/>
                  <a:ext cx="498855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495972" y="4508769"/>
                  <a:ext cx="49885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5972" y="4508769"/>
                  <a:ext cx="498855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3754452" y="4356579"/>
              <a:ext cx="0" cy="2128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3230154" y="4061189"/>
              <a:ext cx="246512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194014" y="2206749"/>
            <a:ext cx="3578826" cy="3740790"/>
            <a:chOff x="1309844" y="995313"/>
            <a:chExt cx="3578826" cy="3740790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1700030" y="1531620"/>
              <a:ext cx="2795770" cy="27833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Овал 29"/>
            <p:cNvSpPr/>
            <p:nvPr/>
          </p:nvSpPr>
          <p:spPr>
            <a:xfrm>
              <a:off x="2734192" y="3141816"/>
              <a:ext cx="147484" cy="1474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 rot="18891425">
                  <a:off x="3171662" y="1400071"/>
                  <a:ext cx="145584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3600" b="1" i="1" smtClean="0">
                            <a:latin typeface="Cambria Math"/>
                          </a:rPr>
                          <m:t>=</m:t>
                        </m:r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891425">
                  <a:off x="3171662" y="1400071"/>
                  <a:ext cx="1455847" cy="64633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309844" y="4089772"/>
                  <a:ext cx="70557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/>
                              </a:rPr>
                              <m:t>𝒍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9844" y="4089772"/>
                  <a:ext cx="705578" cy="64633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Дуга 32"/>
            <p:cNvSpPr/>
            <p:nvPr/>
          </p:nvSpPr>
          <p:spPr>
            <a:xfrm>
              <a:off x="2241568" y="2583583"/>
              <a:ext cx="1351680" cy="1351680"/>
            </a:xfrm>
            <a:prstGeom prst="arc">
              <a:avLst>
                <a:gd name="adj1" fmla="val 18217200"/>
                <a:gd name="adj2" fmla="val 21452645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415190" y="2673414"/>
                  <a:ext cx="147348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3600" b="1" i="1" smtClean="0">
                            <a:latin typeface="Cambria Math"/>
                          </a:rPr>
                          <m:t>&gt;</m:t>
                        </m:r>
                        <m:r>
                          <a:rPr lang="en-US" sz="3600" b="1" i="1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5190" y="2673414"/>
                  <a:ext cx="1473480" cy="64633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Группа 34"/>
          <p:cNvGrpSpPr/>
          <p:nvPr/>
        </p:nvGrpSpPr>
        <p:grpSpPr>
          <a:xfrm>
            <a:off x="750824" y="1883553"/>
            <a:ext cx="3101096" cy="4004652"/>
            <a:chOff x="1867587" y="276949"/>
            <a:chExt cx="3101096" cy="4004652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2288338" y="552450"/>
              <a:ext cx="1651837" cy="32982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Овал 36"/>
            <p:cNvSpPr/>
            <p:nvPr/>
          </p:nvSpPr>
          <p:spPr>
            <a:xfrm>
              <a:off x="2734192" y="2746598"/>
              <a:ext cx="147484" cy="1474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 rot="17820464">
                  <a:off x="2515094" y="819565"/>
                  <a:ext cx="173156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3600" b="1" i="1" smtClean="0">
                            <a:latin typeface="Cambria Math"/>
                          </a:rPr>
                          <m:t>=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820464">
                  <a:off x="2515094" y="819565"/>
                  <a:ext cx="1731564" cy="6463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267393" y="1779523"/>
                  <a:ext cx="49885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393" y="1779523"/>
                  <a:ext cx="498855" cy="52322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2675091" y="2037702"/>
              <a:ext cx="246512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867587" y="3635270"/>
                  <a:ext cx="70557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/>
                              </a:rPr>
                              <m:t>𝒍</m:t>
                            </m:r>
                          </m:e>
                          <m:sub>
                            <m:r>
                              <a:rPr lang="ru-RU" sz="36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7587" y="3635270"/>
                  <a:ext cx="705578" cy="6463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Дуга 41"/>
            <p:cNvSpPr/>
            <p:nvPr/>
          </p:nvSpPr>
          <p:spPr>
            <a:xfrm>
              <a:off x="1874473" y="2142423"/>
              <a:ext cx="1738758" cy="1738758"/>
            </a:xfrm>
            <a:prstGeom prst="arc">
              <a:avLst>
                <a:gd name="adj1" fmla="val 17740059"/>
                <a:gd name="adj2" fmla="val 20859466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3495203" y="2182436"/>
                  <a:ext cx="147348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3600" b="1" i="1" smtClean="0">
                            <a:latin typeface="Cambria Math"/>
                          </a:rPr>
                          <m:t>&gt;</m:t>
                        </m:r>
                        <m:r>
                          <a:rPr lang="en-US" sz="3600" b="1" i="1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5203" y="2182436"/>
                  <a:ext cx="1473480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Группа 43"/>
          <p:cNvGrpSpPr/>
          <p:nvPr/>
        </p:nvGrpSpPr>
        <p:grpSpPr>
          <a:xfrm>
            <a:off x="91223" y="2863901"/>
            <a:ext cx="3814307" cy="2281310"/>
            <a:chOff x="1999363" y="1650035"/>
            <a:chExt cx="3814307" cy="2281310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3600181" y="3504183"/>
              <a:ext cx="0" cy="2128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4547681" y="3282615"/>
                  <a:ext cx="49885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7681" y="3282615"/>
                  <a:ext cx="498855" cy="52322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2476808" y="2513172"/>
              <a:ext cx="3241332" cy="10735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Овал 47"/>
            <p:cNvSpPr/>
            <p:nvPr/>
          </p:nvSpPr>
          <p:spPr>
            <a:xfrm>
              <a:off x="3526439" y="3141816"/>
              <a:ext cx="147484" cy="1474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 rot="20474231">
                  <a:off x="3930934" y="1650035"/>
                  <a:ext cx="1808508" cy="11330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3600" b="1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474231">
                  <a:off x="3930934" y="1650035"/>
                  <a:ext cx="1808508" cy="113306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999363" y="3285014"/>
                  <a:ext cx="70557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/>
                              </a:rPr>
                              <m:t>𝒍</m:t>
                            </m:r>
                          </m:e>
                          <m:sub>
                            <m:r>
                              <a:rPr lang="ru-RU" sz="36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9363" y="3285014"/>
                  <a:ext cx="705578" cy="64633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Дуга 50"/>
            <p:cNvSpPr/>
            <p:nvPr/>
          </p:nvSpPr>
          <p:spPr>
            <a:xfrm>
              <a:off x="3124014" y="2583371"/>
              <a:ext cx="1257425" cy="1257425"/>
            </a:xfrm>
            <a:prstGeom prst="arc">
              <a:avLst>
                <a:gd name="adj1" fmla="val 20280086"/>
                <a:gd name="adj2" fmla="val 16050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4340190" y="2679218"/>
                  <a:ext cx="147348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3600" b="1" i="1" smtClean="0">
                            <a:latin typeface="Cambria Math"/>
                          </a:rPr>
                          <m:t>&gt;</m:t>
                        </m:r>
                        <m:r>
                          <a:rPr lang="en-US" sz="3600" b="1" i="1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0190" y="2679218"/>
                  <a:ext cx="1473480" cy="646331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Прямая соединительная линия 87"/>
            <p:cNvCxnSpPr/>
            <p:nvPr/>
          </p:nvCxnSpPr>
          <p:spPr>
            <a:xfrm flipV="1">
              <a:off x="4780880" y="3114294"/>
              <a:ext cx="0" cy="2362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384968" y="1562474"/>
            <a:ext cx="3304431" cy="4517127"/>
            <a:chOff x="1123952" y="756998"/>
            <a:chExt cx="3304431" cy="4517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1646168" y="4128470"/>
                  <a:ext cx="76655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b="1" i="1" smtClean="0">
                            <a:latin typeface="Cambria Math"/>
                          </a:rPr>
                          <m:t>−</m:t>
                        </m:r>
                        <m:r>
                          <a:rPr lang="ru-RU" sz="2800" b="1" i="1" smtClean="0"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6168" y="4128470"/>
                  <a:ext cx="766555" cy="52322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Прямая соединительная линия 54"/>
            <p:cNvCxnSpPr/>
            <p:nvPr/>
          </p:nvCxnSpPr>
          <p:spPr>
            <a:xfrm flipH="1" flipV="1">
              <a:off x="1123952" y="1000126"/>
              <a:ext cx="2047082" cy="41215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Овал 55"/>
            <p:cNvSpPr/>
            <p:nvPr/>
          </p:nvSpPr>
          <p:spPr>
            <a:xfrm>
              <a:off x="2750859" y="4352208"/>
              <a:ext cx="147484" cy="1474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 flipV="1">
              <a:off x="2296655" y="4420374"/>
              <a:ext cx="246512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3125491" y="4627794"/>
                  <a:ext cx="70557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/>
                              </a:rPr>
                              <m:t>𝒍</m:t>
                            </m:r>
                          </m:e>
                          <m:sub>
                            <m:r>
                              <a:rPr lang="ru-RU" sz="36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491" y="4627794"/>
                  <a:ext cx="705578" cy="64633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 rot="3812906">
                  <a:off x="827243" y="1471937"/>
                  <a:ext cx="20762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3600" b="1" i="1" smtClean="0">
                            <a:latin typeface="Cambria Math"/>
                          </a:rPr>
                          <m:t>=−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812906">
                  <a:off x="827243" y="1471937"/>
                  <a:ext cx="2076209" cy="64633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Дуга 59"/>
            <p:cNvSpPr/>
            <p:nvPr/>
          </p:nvSpPr>
          <p:spPr>
            <a:xfrm>
              <a:off x="1337455" y="2693006"/>
              <a:ext cx="1874828" cy="1874828"/>
            </a:xfrm>
            <a:prstGeom prst="arc">
              <a:avLst>
                <a:gd name="adj1" fmla="val 15112062"/>
                <a:gd name="adj2" fmla="val 0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2954903" y="2424004"/>
                  <a:ext cx="147348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3600" b="1" i="1" smtClean="0">
                            <a:latin typeface="Cambria Math"/>
                          </a:rPr>
                          <m:t>&lt;</m:t>
                        </m:r>
                        <m:r>
                          <a:rPr lang="en-US" sz="3600" b="1" i="1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4903" y="2424004"/>
                  <a:ext cx="1473480" cy="64633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Группа 76"/>
          <p:cNvGrpSpPr/>
          <p:nvPr/>
        </p:nvGrpSpPr>
        <p:grpSpPr>
          <a:xfrm>
            <a:off x="4345340" y="1340768"/>
            <a:ext cx="4551739" cy="925190"/>
            <a:chOff x="4345340" y="1966984"/>
            <a:chExt cx="4551739" cy="925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4345340" y="1966984"/>
                  <a:ext cx="1322350" cy="9251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5340" y="1966984"/>
                  <a:ext cx="1322350" cy="92519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Полилиния 91"/>
            <p:cNvSpPr/>
            <p:nvPr/>
          </p:nvSpPr>
          <p:spPr>
            <a:xfrm>
              <a:off x="6931594" y="2316939"/>
              <a:ext cx="62961" cy="180976"/>
            </a:xfrm>
            <a:custGeom>
              <a:avLst/>
              <a:gdLst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819150 w 819150"/>
                <a:gd name="connsiteY3" fmla="*/ 247650 h 247650"/>
                <a:gd name="connsiteX0" fmla="*/ 819150 w 876300"/>
                <a:gd name="connsiteY0" fmla="*/ 247650 h 247650"/>
                <a:gd name="connsiteX1" fmla="*/ 0 w 876300"/>
                <a:gd name="connsiteY1" fmla="*/ 247650 h 247650"/>
                <a:gd name="connsiteX2" fmla="*/ 762000 w 876300"/>
                <a:gd name="connsiteY2" fmla="*/ 0 h 247650"/>
                <a:gd name="connsiteX3" fmla="*/ 876300 w 876300"/>
                <a:gd name="connsiteY3" fmla="*/ 102870 h 247650"/>
                <a:gd name="connsiteX4" fmla="*/ 819150 w 876300"/>
                <a:gd name="connsiteY4" fmla="*/ 247650 h 24765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716756 w 819150"/>
                <a:gd name="connsiteY3" fmla="*/ 124301 h 247650"/>
                <a:gd name="connsiteX4" fmla="*/ 819150 w 819150"/>
                <a:gd name="connsiteY4" fmla="*/ 247650 h 247650"/>
                <a:gd name="connsiteX0" fmla="*/ 819150 w 910590"/>
                <a:gd name="connsiteY0" fmla="*/ 247650 h 339090"/>
                <a:gd name="connsiteX1" fmla="*/ 0 w 910590"/>
                <a:gd name="connsiteY1" fmla="*/ 247650 h 339090"/>
                <a:gd name="connsiteX2" fmla="*/ 762000 w 910590"/>
                <a:gd name="connsiteY2" fmla="*/ 0 h 339090"/>
                <a:gd name="connsiteX3" fmla="*/ 716756 w 910590"/>
                <a:gd name="connsiteY3" fmla="*/ 124301 h 339090"/>
                <a:gd name="connsiteX4" fmla="*/ 910590 w 910590"/>
                <a:gd name="connsiteY4" fmla="*/ 339090 h 33909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716756 w 819150"/>
                <a:gd name="connsiteY3" fmla="*/ 124301 h 247650"/>
                <a:gd name="connsiteX4" fmla="*/ 736759 w 819150"/>
                <a:gd name="connsiteY4" fmla="*/ 177165 h 24765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716756 w 819150"/>
                <a:gd name="connsiteY3" fmla="*/ 124301 h 24765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669131 w 819150"/>
                <a:gd name="connsiteY3" fmla="*/ 36195 h 24765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669131 w 819150"/>
                <a:gd name="connsiteY3" fmla="*/ 36195 h 24765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669131 w 819150"/>
                <a:gd name="connsiteY3" fmla="*/ 36195 h 24765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711994 w 819150"/>
                <a:gd name="connsiteY3" fmla="*/ 81438 h 24765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752475 w 819150"/>
                <a:gd name="connsiteY3" fmla="*/ 107632 h 24765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0" fmla="*/ 0 w 762000"/>
                <a:gd name="connsiteY0" fmla="*/ 247650 h 247650"/>
                <a:gd name="connsiteX1" fmla="*/ 762000 w 762000"/>
                <a:gd name="connsiteY1" fmla="*/ 0 h 247650"/>
                <a:gd name="connsiteX0" fmla="*/ 0 w 762000"/>
                <a:gd name="connsiteY0" fmla="*/ 247650 h 247650"/>
                <a:gd name="connsiteX1" fmla="*/ 762000 w 762000"/>
                <a:gd name="connsiteY1" fmla="*/ 0 h 247650"/>
                <a:gd name="connsiteX0" fmla="*/ 0 w 762000"/>
                <a:gd name="connsiteY0" fmla="*/ 259766 h 259766"/>
                <a:gd name="connsiteX1" fmla="*/ 762000 w 762000"/>
                <a:gd name="connsiteY1" fmla="*/ 12116 h 259766"/>
                <a:gd name="connsiteX0" fmla="*/ 0 w 762000"/>
                <a:gd name="connsiteY0" fmla="*/ 262048 h 262048"/>
                <a:gd name="connsiteX1" fmla="*/ 762000 w 762000"/>
                <a:gd name="connsiteY1" fmla="*/ 12017 h 262048"/>
                <a:gd name="connsiteX0" fmla="*/ 0 w 762000"/>
                <a:gd name="connsiteY0" fmla="*/ 280648 h 280648"/>
                <a:gd name="connsiteX1" fmla="*/ 762000 w 762000"/>
                <a:gd name="connsiteY1" fmla="*/ 30617 h 280648"/>
                <a:gd name="connsiteX0" fmla="*/ 0 w 483394"/>
                <a:gd name="connsiteY0" fmla="*/ 177465 h 177465"/>
                <a:gd name="connsiteX1" fmla="*/ 483394 w 483394"/>
                <a:gd name="connsiteY1" fmla="*/ 91740 h 177465"/>
                <a:gd name="connsiteX0" fmla="*/ 0 w 483394"/>
                <a:gd name="connsiteY0" fmla="*/ 200958 h 200958"/>
                <a:gd name="connsiteX1" fmla="*/ 483394 w 483394"/>
                <a:gd name="connsiteY1" fmla="*/ 115233 h 200958"/>
                <a:gd name="connsiteX0" fmla="*/ 0 w 85105"/>
                <a:gd name="connsiteY0" fmla="*/ 125655 h 251861"/>
                <a:gd name="connsiteX1" fmla="*/ 76200 w 85105"/>
                <a:gd name="connsiteY1" fmla="*/ 251861 h 251861"/>
                <a:gd name="connsiteX0" fmla="*/ 0 w 76200"/>
                <a:gd name="connsiteY0" fmla="*/ 0 h 126206"/>
                <a:gd name="connsiteX1" fmla="*/ 76200 w 76200"/>
                <a:gd name="connsiteY1" fmla="*/ 126206 h 126206"/>
                <a:gd name="connsiteX0" fmla="*/ 0 w 97110"/>
                <a:gd name="connsiteY0" fmla="*/ 0 h 126206"/>
                <a:gd name="connsiteX1" fmla="*/ 76200 w 97110"/>
                <a:gd name="connsiteY1" fmla="*/ 126206 h 126206"/>
                <a:gd name="connsiteX0" fmla="*/ 0 w 85871"/>
                <a:gd name="connsiteY0" fmla="*/ 0 h 126206"/>
                <a:gd name="connsiteX1" fmla="*/ 52387 w 85871"/>
                <a:gd name="connsiteY1" fmla="*/ 126206 h 126206"/>
                <a:gd name="connsiteX0" fmla="*/ 0 w 95005"/>
                <a:gd name="connsiteY0" fmla="*/ 0 h 126206"/>
                <a:gd name="connsiteX1" fmla="*/ 52387 w 95005"/>
                <a:gd name="connsiteY1" fmla="*/ 126206 h 126206"/>
                <a:gd name="connsiteX0" fmla="*/ 0 w 86987"/>
                <a:gd name="connsiteY0" fmla="*/ 2154 h 128360"/>
                <a:gd name="connsiteX1" fmla="*/ 52387 w 86987"/>
                <a:gd name="connsiteY1" fmla="*/ 128360 h 128360"/>
                <a:gd name="connsiteX0" fmla="*/ 0 w 88724"/>
                <a:gd name="connsiteY0" fmla="*/ 446 h 126652"/>
                <a:gd name="connsiteX1" fmla="*/ 52387 w 88724"/>
                <a:gd name="connsiteY1" fmla="*/ 126652 h 126652"/>
                <a:gd name="connsiteX0" fmla="*/ 0 w 77703"/>
                <a:gd name="connsiteY0" fmla="*/ 401 h 140895"/>
                <a:gd name="connsiteX1" fmla="*/ 28575 w 77703"/>
                <a:gd name="connsiteY1" fmla="*/ 140895 h 140895"/>
                <a:gd name="connsiteX0" fmla="*/ 0 w 71870"/>
                <a:gd name="connsiteY0" fmla="*/ 0 h 140494"/>
                <a:gd name="connsiteX1" fmla="*/ 28575 w 71870"/>
                <a:gd name="connsiteY1" fmla="*/ 140494 h 140494"/>
                <a:gd name="connsiteX0" fmla="*/ 0 w 49493"/>
                <a:gd name="connsiteY0" fmla="*/ 0 h 140494"/>
                <a:gd name="connsiteX1" fmla="*/ 28575 w 49493"/>
                <a:gd name="connsiteY1" fmla="*/ 140494 h 140494"/>
                <a:gd name="connsiteX0" fmla="*/ 0 w 37567"/>
                <a:gd name="connsiteY0" fmla="*/ 0 h 140494"/>
                <a:gd name="connsiteX1" fmla="*/ 28575 w 37567"/>
                <a:gd name="connsiteY1" fmla="*/ 140494 h 140494"/>
                <a:gd name="connsiteX0" fmla="*/ 0 w 48573"/>
                <a:gd name="connsiteY0" fmla="*/ 0 h 180976"/>
                <a:gd name="connsiteX1" fmla="*/ 45244 w 48573"/>
                <a:gd name="connsiteY1" fmla="*/ 180976 h 180976"/>
                <a:gd name="connsiteX0" fmla="*/ 0 w 46445"/>
                <a:gd name="connsiteY0" fmla="*/ 0 h 180976"/>
                <a:gd name="connsiteX1" fmla="*/ 45244 w 46445"/>
                <a:gd name="connsiteY1" fmla="*/ 180976 h 180976"/>
                <a:gd name="connsiteX0" fmla="*/ 0 w 62961"/>
                <a:gd name="connsiteY0" fmla="*/ 0 h 180976"/>
                <a:gd name="connsiteX1" fmla="*/ 45244 w 62961"/>
                <a:gd name="connsiteY1" fmla="*/ 180976 h 18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961" h="180976">
                  <a:moveTo>
                    <a:pt x="0" y="0"/>
                  </a:moveTo>
                  <a:cubicBezTo>
                    <a:pt x="37308" y="57944"/>
                    <a:pt x="91282" y="108745"/>
                    <a:pt x="45244" y="180976"/>
                  </a:cubicBezTo>
                </a:path>
              </a:pathLst>
            </a:custGeom>
            <a:noFill/>
            <a:ln w="28575" cap="rnd">
              <a:solidFill>
                <a:srgbClr val="FF0000"/>
              </a:solidFill>
              <a:headEnd type="arrow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6350573" y="2254724"/>
              <a:ext cx="819150" cy="247650"/>
            </a:xfrm>
            <a:custGeom>
              <a:avLst/>
              <a:gdLst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819150 w 819150"/>
                <a:gd name="connsiteY3" fmla="*/ 247650 h 247650"/>
                <a:gd name="connsiteX0" fmla="*/ 819150 w 876300"/>
                <a:gd name="connsiteY0" fmla="*/ 247650 h 247650"/>
                <a:gd name="connsiteX1" fmla="*/ 0 w 876300"/>
                <a:gd name="connsiteY1" fmla="*/ 247650 h 247650"/>
                <a:gd name="connsiteX2" fmla="*/ 762000 w 876300"/>
                <a:gd name="connsiteY2" fmla="*/ 0 h 247650"/>
                <a:gd name="connsiteX3" fmla="*/ 876300 w 876300"/>
                <a:gd name="connsiteY3" fmla="*/ 102870 h 247650"/>
                <a:gd name="connsiteX4" fmla="*/ 819150 w 876300"/>
                <a:gd name="connsiteY4" fmla="*/ 247650 h 24765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716756 w 819150"/>
                <a:gd name="connsiteY3" fmla="*/ 124301 h 247650"/>
                <a:gd name="connsiteX4" fmla="*/ 819150 w 819150"/>
                <a:gd name="connsiteY4" fmla="*/ 247650 h 247650"/>
                <a:gd name="connsiteX0" fmla="*/ 819150 w 910590"/>
                <a:gd name="connsiteY0" fmla="*/ 247650 h 339090"/>
                <a:gd name="connsiteX1" fmla="*/ 0 w 910590"/>
                <a:gd name="connsiteY1" fmla="*/ 247650 h 339090"/>
                <a:gd name="connsiteX2" fmla="*/ 762000 w 910590"/>
                <a:gd name="connsiteY2" fmla="*/ 0 h 339090"/>
                <a:gd name="connsiteX3" fmla="*/ 716756 w 910590"/>
                <a:gd name="connsiteY3" fmla="*/ 124301 h 339090"/>
                <a:gd name="connsiteX4" fmla="*/ 910590 w 910590"/>
                <a:gd name="connsiteY4" fmla="*/ 339090 h 33909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716756 w 819150"/>
                <a:gd name="connsiteY3" fmla="*/ 124301 h 247650"/>
                <a:gd name="connsiteX4" fmla="*/ 736759 w 819150"/>
                <a:gd name="connsiteY4" fmla="*/ 177165 h 24765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716756 w 819150"/>
                <a:gd name="connsiteY3" fmla="*/ 124301 h 24765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669131 w 819150"/>
                <a:gd name="connsiteY3" fmla="*/ 36195 h 24765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669131 w 819150"/>
                <a:gd name="connsiteY3" fmla="*/ 36195 h 24765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669131 w 819150"/>
                <a:gd name="connsiteY3" fmla="*/ 36195 h 24765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711994 w 819150"/>
                <a:gd name="connsiteY3" fmla="*/ 81438 h 24765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752475 w 819150"/>
                <a:gd name="connsiteY3" fmla="*/ 107632 h 24765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150" h="247650">
                  <a:moveTo>
                    <a:pt x="819150" y="247650"/>
                  </a:moveTo>
                  <a:lnTo>
                    <a:pt x="0" y="247650"/>
                  </a:lnTo>
                  <a:lnTo>
                    <a:pt x="762000" y="0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7641542" y="2228236"/>
                  <a:ext cx="125553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1542" y="2228236"/>
                  <a:ext cx="1255537" cy="492443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Полилиния 85"/>
            <p:cNvSpPr/>
            <p:nvPr/>
          </p:nvSpPr>
          <p:spPr>
            <a:xfrm>
              <a:off x="6351936" y="2254549"/>
              <a:ext cx="762000" cy="247650"/>
            </a:xfrm>
            <a:custGeom>
              <a:avLst/>
              <a:gdLst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819150 w 819150"/>
                <a:gd name="connsiteY3" fmla="*/ 247650 h 247650"/>
                <a:gd name="connsiteX0" fmla="*/ 819150 w 876300"/>
                <a:gd name="connsiteY0" fmla="*/ 247650 h 247650"/>
                <a:gd name="connsiteX1" fmla="*/ 0 w 876300"/>
                <a:gd name="connsiteY1" fmla="*/ 247650 h 247650"/>
                <a:gd name="connsiteX2" fmla="*/ 762000 w 876300"/>
                <a:gd name="connsiteY2" fmla="*/ 0 h 247650"/>
                <a:gd name="connsiteX3" fmla="*/ 876300 w 876300"/>
                <a:gd name="connsiteY3" fmla="*/ 102870 h 247650"/>
                <a:gd name="connsiteX4" fmla="*/ 819150 w 876300"/>
                <a:gd name="connsiteY4" fmla="*/ 247650 h 24765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716756 w 819150"/>
                <a:gd name="connsiteY3" fmla="*/ 124301 h 247650"/>
                <a:gd name="connsiteX4" fmla="*/ 819150 w 819150"/>
                <a:gd name="connsiteY4" fmla="*/ 247650 h 247650"/>
                <a:gd name="connsiteX0" fmla="*/ 819150 w 910590"/>
                <a:gd name="connsiteY0" fmla="*/ 247650 h 339090"/>
                <a:gd name="connsiteX1" fmla="*/ 0 w 910590"/>
                <a:gd name="connsiteY1" fmla="*/ 247650 h 339090"/>
                <a:gd name="connsiteX2" fmla="*/ 762000 w 910590"/>
                <a:gd name="connsiteY2" fmla="*/ 0 h 339090"/>
                <a:gd name="connsiteX3" fmla="*/ 716756 w 910590"/>
                <a:gd name="connsiteY3" fmla="*/ 124301 h 339090"/>
                <a:gd name="connsiteX4" fmla="*/ 910590 w 910590"/>
                <a:gd name="connsiteY4" fmla="*/ 339090 h 33909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716756 w 819150"/>
                <a:gd name="connsiteY3" fmla="*/ 124301 h 247650"/>
                <a:gd name="connsiteX4" fmla="*/ 736759 w 819150"/>
                <a:gd name="connsiteY4" fmla="*/ 177165 h 24765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716756 w 819150"/>
                <a:gd name="connsiteY3" fmla="*/ 124301 h 24765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669131 w 819150"/>
                <a:gd name="connsiteY3" fmla="*/ 36195 h 24765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669131 w 819150"/>
                <a:gd name="connsiteY3" fmla="*/ 36195 h 24765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669131 w 819150"/>
                <a:gd name="connsiteY3" fmla="*/ 36195 h 24765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711994 w 819150"/>
                <a:gd name="connsiteY3" fmla="*/ 81438 h 24765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752475 w 819150"/>
                <a:gd name="connsiteY3" fmla="*/ 107632 h 24765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0" fmla="*/ 0 w 762000"/>
                <a:gd name="connsiteY0" fmla="*/ 247650 h 247650"/>
                <a:gd name="connsiteX1" fmla="*/ 762000 w 762000"/>
                <a:gd name="connsiteY1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2000" h="247650">
                  <a:moveTo>
                    <a:pt x="0" y="247650"/>
                  </a:moveTo>
                  <a:lnTo>
                    <a:pt x="762000" y="0"/>
                  </a:lnTo>
                </a:path>
              </a:pathLst>
            </a:custGeom>
            <a:solidFill>
              <a:srgbClr val="92D050"/>
            </a:solidFill>
            <a:ln w="28575" cap="rnd">
              <a:solidFill>
                <a:srgbClr val="FF0000"/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7011293" y="2486305"/>
                  <a:ext cx="17633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ru-RU" sz="1600" b="1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1293" y="2486305"/>
                  <a:ext cx="176330" cy="246221"/>
                </a:xfrm>
                <a:prstGeom prst="rect">
                  <a:avLst/>
                </a:prstGeom>
                <a:blipFill>
                  <a:blip r:embed="rId28"/>
                  <a:stretch>
                    <a:fillRect l="-10345" r="-1379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6793996" y="2044034"/>
                  <a:ext cx="13305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oMath>
                    </m:oMathPara>
                  </a14:m>
                  <a:endParaRPr lang="ru-RU" sz="1600" b="1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3996" y="2044034"/>
                  <a:ext cx="133050" cy="246221"/>
                </a:xfrm>
                <a:prstGeom prst="rect">
                  <a:avLst/>
                </a:prstGeom>
                <a:blipFill>
                  <a:blip r:embed="rId29"/>
                  <a:stretch>
                    <a:fillRect l="-38095" r="-38095" b="-1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7008087" y="2247546"/>
                  <a:ext cx="1827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</m:oMath>
                    </m:oMathPara>
                  </a14:m>
                  <a:endParaRPr lang="ru-RU" sz="1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8087" y="2247546"/>
                  <a:ext cx="182742" cy="246221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 l="-26667" r="-23333" b="-1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Группа 77"/>
          <p:cNvGrpSpPr/>
          <p:nvPr/>
        </p:nvGrpSpPr>
        <p:grpSpPr>
          <a:xfrm>
            <a:off x="4346084" y="2191041"/>
            <a:ext cx="4546396" cy="823636"/>
            <a:chOff x="4346084" y="2804938"/>
            <a:chExt cx="4546396" cy="823636"/>
          </a:xfrm>
        </p:grpSpPr>
        <p:sp>
          <p:nvSpPr>
            <p:cNvPr id="93" name="Полилиния 92"/>
            <p:cNvSpPr/>
            <p:nvPr/>
          </p:nvSpPr>
          <p:spPr>
            <a:xfrm>
              <a:off x="6667610" y="3150383"/>
              <a:ext cx="91412" cy="227012"/>
            </a:xfrm>
            <a:custGeom>
              <a:avLst/>
              <a:gdLst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819150 w 819150"/>
                <a:gd name="connsiteY3" fmla="*/ 247650 h 247650"/>
                <a:gd name="connsiteX0" fmla="*/ 819150 w 819150"/>
                <a:gd name="connsiteY0" fmla="*/ 423863 h 423863"/>
                <a:gd name="connsiteX1" fmla="*/ 0 w 819150"/>
                <a:gd name="connsiteY1" fmla="*/ 423863 h 423863"/>
                <a:gd name="connsiteX2" fmla="*/ 645319 w 819150"/>
                <a:gd name="connsiteY2" fmla="*/ 0 h 423863"/>
                <a:gd name="connsiteX3" fmla="*/ 819150 w 819150"/>
                <a:gd name="connsiteY3" fmla="*/ 423863 h 423863"/>
                <a:gd name="connsiteX0" fmla="*/ 819150 w 910590"/>
                <a:gd name="connsiteY0" fmla="*/ 423863 h 515303"/>
                <a:gd name="connsiteX1" fmla="*/ 0 w 910590"/>
                <a:gd name="connsiteY1" fmla="*/ 423863 h 515303"/>
                <a:gd name="connsiteX2" fmla="*/ 645319 w 910590"/>
                <a:gd name="connsiteY2" fmla="*/ 0 h 515303"/>
                <a:gd name="connsiteX3" fmla="*/ 910590 w 910590"/>
                <a:gd name="connsiteY3" fmla="*/ 515303 h 515303"/>
                <a:gd name="connsiteX0" fmla="*/ 819150 w 819150"/>
                <a:gd name="connsiteY0" fmla="*/ 423863 h 423863"/>
                <a:gd name="connsiteX1" fmla="*/ 0 w 819150"/>
                <a:gd name="connsiteY1" fmla="*/ 423863 h 423863"/>
                <a:gd name="connsiteX2" fmla="*/ 645319 w 819150"/>
                <a:gd name="connsiteY2" fmla="*/ 0 h 423863"/>
                <a:gd name="connsiteX0" fmla="*/ 0 w 645319"/>
                <a:gd name="connsiteY0" fmla="*/ 423863 h 423863"/>
                <a:gd name="connsiteX1" fmla="*/ 645319 w 645319"/>
                <a:gd name="connsiteY1" fmla="*/ 0 h 423863"/>
                <a:gd name="connsiteX0" fmla="*/ 0 w 645319"/>
                <a:gd name="connsiteY0" fmla="*/ 423863 h 423863"/>
                <a:gd name="connsiteX1" fmla="*/ 645319 w 645319"/>
                <a:gd name="connsiteY1" fmla="*/ 0 h 423863"/>
                <a:gd name="connsiteX0" fmla="*/ 0 w 400844"/>
                <a:gd name="connsiteY0" fmla="*/ 96777 h 96777"/>
                <a:gd name="connsiteX1" fmla="*/ 400844 w 400844"/>
                <a:gd name="connsiteY1" fmla="*/ 9464 h 96777"/>
                <a:gd name="connsiteX0" fmla="*/ 0 w 400844"/>
                <a:gd name="connsiteY0" fmla="*/ 159172 h 159172"/>
                <a:gd name="connsiteX1" fmla="*/ 400844 w 400844"/>
                <a:gd name="connsiteY1" fmla="*/ 71859 h 159172"/>
                <a:gd name="connsiteX0" fmla="*/ 0 w 115094"/>
                <a:gd name="connsiteY0" fmla="*/ 43823 h 277185"/>
                <a:gd name="connsiteX1" fmla="*/ 115094 w 115094"/>
                <a:gd name="connsiteY1" fmla="*/ 277185 h 277185"/>
                <a:gd name="connsiteX0" fmla="*/ 0 w 124083"/>
                <a:gd name="connsiteY0" fmla="*/ 0 h 233362"/>
                <a:gd name="connsiteX1" fmla="*/ 115094 w 124083"/>
                <a:gd name="connsiteY1" fmla="*/ 233362 h 233362"/>
                <a:gd name="connsiteX0" fmla="*/ 0 w 167486"/>
                <a:gd name="connsiteY0" fmla="*/ 0 h 233362"/>
                <a:gd name="connsiteX1" fmla="*/ 115094 w 167486"/>
                <a:gd name="connsiteY1" fmla="*/ 233362 h 233362"/>
                <a:gd name="connsiteX0" fmla="*/ 0 w 162039"/>
                <a:gd name="connsiteY0" fmla="*/ 983 h 234345"/>
                <a:gd name="connsiteX1" fmla="*/ 115094 w 162039"/>
                <a:gd name="connsiteY1" fmla="*/ 234345 h 234345"/>
                <a:gd name="connsiteX0" fmla="*/ 0 w 169880"/>
                <a:gd name="connsiteY0" fmla="*/ 794 h 234156"/>
                <a:gd name="connsiteX1" fmla="*/ 115094 w 169880"/>
                <a:gd name="connsiteY1" fmla="*/ 234156 h 234156"/>
                <a:gd name="connsiteX0" fmla="*/ 0 w 154039"/>
                <a:gd name="connsiteY0" fmla="*/ 780 h 237317"/>
                <a:gd name="connsiteX1" fmla="*/ 86519 w 154039"/>
                <a:gd name="connsiteY1" fmla="*/ 237317 h 237317"/>
                <a:gd name="connsiteX0" fmla="*/ 0 w 135525"/>
                <a:gd name="connsiteY0" fmla="*/ 0 h 236537"/>
                <a:gd name="connsiteX1" fmla="*/ 86519 w 135525"/>
                <a:gd name="connsiteY1" fmla="*/ 236537 h 236537"/>
                <a:gd name="connsiteX0" fmla="*/ 0 w 113588"/>
                <a:gd name="connsiteY0" fmla="*/ 0 h 236537"/>
                <a:gd name="connsiteX1" fmla="*/ 86519 w 113588"/>
                <a:gd name="connsiteY1" fmla="*/ 236537 h 236537"/>
                <a:gd name="connsiteX0" fmla="*/ 0 w 119848"/>
                <a:gd name="connsiteY0" fmla="*/ 0 h 236537"/>
                <a:gd name="connsiteX1" fmla="*/ 86519 w 119848"/>
                <a:gd name="connsiteY1" fmla="*/ 236537 h 236537"/>
                <a:gd name="connsiteX0" fmla="*/ 0 w 116402"/>
                <a:gd name="connsiteY0" fmla="*/ 0 h 227012"/>
                <a:gd name="connsiteX1" fmla="*/ 80169 w 116402"/>
                <a:gd name="connsiteY1" fmla="*/ 227012 h 227012"/>
                <a:gd name="connsiteX0" fmla="*/ 0 w 113946"/>
                <a:gd name="connsiteY0" fmla="*/ 0 h 227012"/>
                <a:gd name="connsiteX1" fmla="*/ 80169 w 113946"/>
                <a:gd name="connsiteY1" fmla="*/ 227012 h 227012"/>
                <a:gd name="connsiteX0" fmla="*/ 0 w 103018"/>
                <a:gd name="connsiteY0" fmla="*/ 0 h 227012"/>
                <a:gd name="connsiteX1" fmla="*/ 80169 w 103018"/>
                <a:gd name="connsiteY1" fmla="*/ 227012 h 227012"/>
                <a:gd name="connsiteX0" fmla="*/ 0 w 117900"/>
                <a:gd name="connsiteY0" fmla="*/ 0 h 227012"/>
                <a:gd name="connsiteX1" fmla="*/ 80169 w 117900"/>
                <a:gd name="connsiteY1" fmla="*/ 227012 h 227012"/>
                <a:gd name="connsiteX0" fmla="*/ 0 w 104055"/>
                <a:gd name="connsiteY0" fmla="*/ 0 h 227012"/>
                <a:gd name="connsiteX1" fmla="*/ 80169 w 104055"/>
                <a:gd name="connsiteY1" fmla="*/ 227012 h 227012"/>
                <a:gd name="connsiteX0" fmla="*/ 0 w 114512"/>
                <a:gd name="connsiteY0" fmla="*/ 0 h 227012"/>
                <a:gd name="connsiteX1" fmla="*/ 80169 w 114512"/>
                <a:gd name="connsiteY1" fmla="*/ 227012 h 227012"/>
                <a:gd name="connsiteX0" fmla="*/ 0 w 93705"/>
                <a:gd name="connsiteY0" fmla="*/ 0 h 227012"/>
                <a:gd name="connsiteX1" fmla="*/ 80169 w 93705"/>
                <a:gd name="connsiteY1" fmla="*/ 227012 h 227012"/>
                <a:gd name="connsiteX0" fmla="*/ 0 w 91412"/>
                <a:gd name="connsiteY0" fmla="*/ 0 h 227012"/>
                <a:gd name="connsiteX1" fmla="*/ 80169 w 91412"/>
                <a:gd name="connsiteY1" fmla="*/ 227012 h 22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412" h="227012">
                  <a:moveTo>
                    <a:pt x="0" y="0"/>
                  </a:moveTo>
                  <a:cubicBezTo>
                    <a:pt x="65881" y="68262"/>
                    <a:pt x="114301" y="123825"/>
                    <a:pt x="80169" y="227012"/>
                  </a:cubicBezTo>
                </a:path>
              </a:pathLst>
            </a:custGeom>
            <a:noFill/>
            <a:ln w="28575" cap="rnd">
              <a:solidFill>
                <a:srgbClr val="FF0000"/>
              </a:solidFill>
              <a:headEnd type="arrow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4346084" y="2983258"/>
                  <a:ext cx="125393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6084" y="2983258"/>
                  <a:ext cx="1253933" cy="492443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Полилиния 73"/>
            <p:cNvSpPr/>
            <p:nvPr/>
          </p:nvSpPr>
          <p:spPr>
            <a:xfrm>
              <a:off x="6300994" y="2962777"/>
              <a:ext cx="819150" cy="423863"/>
            </a:xfrm>
            <a:custGeom>
              <a:avLst/>
              <a:gdLst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819150 w 819150"/>
                <a:gd name="connsiteY3" fmla="*/ 247650 h 247650"/>
                <a:gd name="connsiteX0" fmla="*/ 819150 w 819150"/>
                <a:gd name="connsiteY0" fmla="*/ 423863 h 423863"/>
                <a:gd name="connsiteX1" fmla="*/ 0 w 819150"/>
                <a:gd name="connsiteY1" fmla="*/ 423863 h 423863"/>
                <a:gd name="connsiteX2" fmla="*/ 645319 w 819150"/>
                <a:gd name="connsiteY2" fmla="*/ 0 h 423863"/>
                <a:gd name="connsiteX3" fmla="*/ 819150 w 819150"/>
                <a:gd name="connsiteY3" fmla="*/ 423863 h 423863"/>
                <a:gd name="connsiteX0" fmla="*/ 819150 w 910590"/>
                <a:gd name="connsiteY0" fmla="*/ 423863 h 515303"/>
                <a:gd name="connsiteX1" fmla="*/ 0 w 910590"/>
                <a:gd name="connsiteY1" fmla="*/ 423863 h 515303"/>
                <a:gd name="connsiteX2" fmla="*/ 645319 w 910590"/>
                <a:gd name="connsiteY2" fmla="*/ 0 h 515303"/>
                <a:gd name="connsiteX3" fmla="*/ 910590 w 910590"/>
                <a:gd name="connsiteY3" fmla="*/ 515303 h 515303"/>
                <a:gd name="connsiteX0" fmla="*/ 819150 w 819150"/>
                <a:gd name="connsiteY0" fmla="*/ 423863 h 423863"/>
                <a:gd name="connsiteX1" fmla="*/ 0 w 819150"/>
                <a:gd name="connsiteY1" fmla="*/ 423863 h 423863"/>
                <a:gd name="connsiteX2" fmla="*/ 645319 w 819150"/>
                <a:gd name="connsiteY2" fmla="*/ 0 h 42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150" h="423863">
                  <a:moveTo>
                    <a:pt x="819150" y="423863"/>
                  </a:moveTo>
                  <a:lnTo>
                    <a:pt x="0" y="423863"/>
                  </a:lnTo>
                  <a:lnTo>
                    <a:pt x="645319" y="0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7636944" y="2983258"/>
                  <a:ext cx="125553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6944" y="2983258"/>
                  <a:ext cx="1255536" cy="492443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Полилиния 86"/>
            <p:cNvSpPr/>
            <p:nvPr/>
          </p:nvSpPr>
          <p:spPr>
            <a:xfrm>
              <a:off x="6302875" y="2962256"/>
              <a:ext cx="645319" cy="423863"/>
            </a:xfrm>
            <a:custGeom>
              <a:avLst/>
              <a:gdLst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819150 w 819150"/>
                <a:gd name="connsiteY3" fmla="*/ 247650 h 247650"/>
                <a:gd name="connsiteX0" fmla="*/ 819150 w 819150"/>
                <a:gd name="connsiteY0" fmla="*/ 423863 h 423863"/>
                <a:gd name="connsiteX1" fmla="*/ 0 w 819150"/>
                <a:gd name="connsiteY1" fmla="*/ 423863 h 423863"/>
                <a:gd name="connsiteX2" fmla="*/ 645319 w 819150"/>
                <a:gd name="connsiteY2" fmla="*/ 0 h 423863"/>
                <a:gd name="connsiteX3" fmla="*/ 819150 w 819150"/>
                <a:gd name="connsiteY3" fmla="*/ 423863 h 423863"/>
                <a:gd name="connsiteX0" fmla="*/ 819150 w 910590"/>
                <a:gd name="connsiteY0" fmla="*/ 423863 h 515303"/>
                <a:gd name="connsiteX1" fmla="*/ 0 w 910590"/>
                <a:gd name="connsiteY1" fmla="*/ 423863 h 515303"/>
                <a:gd name="connsiteX2" fmla="*/ 645319 w 910590"/>
                <a:gd name="connsiteY2" fmla="*/ 0 h 515303"/>
                <a:gd name="connsiteX3" fmla="*/ 910590 w 910590"/>
                <a:gd name="connsiteY3" fmla="*/ 515303 h 515303"/>
                <a:gd name="connsiteX0" fmla="*/ 819150 w 819150"/>
                <a:gd name="connsiteY0" fmla="*/ 423863 h 423863"/>
                <a:gd name="connsiteX1" fmla="*/ 0 w 819150"/>
                <a:gd name="connsiteY1" fmla="*/ 423863 h 423863"/>
                <a:gd name="connsiteX2" fmla="*/ 645319 w 819150"/>
                <a:gd name="connsiteY2" fmla="*/ 0 h 423863"/>
                <a:gd name="connsiteX0" fmla="*/ 0 w 645319"/>
                <a:gd name="connsiteY0" fmla="*/ 423863 h 423863"/>
                <a:gd name="connsiteX1" fmla="*/ 645319 w 645319"/>
                <a:gd name="connsiteY1" fmla="*/ 0 h 42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5319" h="423863">
                  <a:moveTo>
                    <a:pt x="0" y="423863"/>
                  </a:moveTo>
                  <a:lnTo>
                    <a:pt x="645319" y="0"/>
                  </a:lnTo>
                </a:path>
              </a:pathLst>
            </a:custGeom>
            <a:solidFill>
              <a:srgbClr val="92D050"/>
            </a:solidFill>
            <a:ln w="28575" cap="rnd">
              <a:solidFill>
                <a:srgbClr val="FF0000"/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6963131" y="3382353"/>
                  <a:ext cx="17633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ru-RU" sz="1600" b="1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3131" y="3382353"/>
                  <a:ext cx="176330" cy="246221"/>
                </a:xfrm>
                <a:prstGeom prst="rect">
                  <a:avLst/>
                </a:prstGeom>
                <a:blipFill>
                  <a:blip r:embed="rId33"/>
                  <a:stretch>
                    <a:fillRect l="-10345" r="-1379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6694249" y="2804938"/>
                  <a:ext cx="13305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oMath>
                    </m:oMathPara>
                  </a14:m>
                  <a:endParaRPr lang="ru-RU" sz="1600" b="1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4249" y="2804938"/>
                  <a:ext cx="133050" cy="246221"/>
                </a:xfrm>
                <a:prstGeom prst="rect">
                  <a:avLst/>
                </a:prstGeom>
                <a:blipFill>
                  <a:blip r:embed="rId34"/>
                  <a:stretch>
                    <a:fillRect l="-31818" r="-36364" b="-975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6835675" y="3091364"/>
                  <a:ext cx="1827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</m:oMath>
                    </m:oMathPara>
                  </a14:m>
                  <a:endParaRPr lang="ru-RU" sz="1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75" y="3091364"/>
                  <a:ext cx="182742" cy="246221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 l="-23333" r="-26667" b="-975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Группа 78"/>
          <p:cNvGrpSpPr/>
          <p:nvPr/>
        </p:nvGrpSpPr>
        <p:grpSpPr>
          <a:xfrm>
            <a:off x="4336364" y="2990238"/>
            <a:ext cx="4587516" cy="847608"/>
            <a:chOff x="4336364" y="3488063"/>
            <a:chExt cx="4587516" cy="847608"/>
          </a:xfrm>
        </p:grpSpPr>
        <p:sp>
          <p:nvSpPr>
            <p:cNvPr id="94" name="Полилиния 93"/>
            <p:cNvSpPr/>
            <p:nvPr/>
          </p:nvSpPr>
          <p:spPr>
            <a:xfrm>
              <a:off x="6554082" y="3804434"/>
              <a:ext cx="188917" cy="295275"/>
            </a:xfrm>
            <a:custGeom>
              <a:avLst/>
              <a:gdLst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819150 w 819150"/>
                <a:gd name="connsiteY3" fmla="*/ 247650 h 247650"/>
                <a:gd name="connsiteX0" fmla="*/ 819150 w 910590"/>
                <a:gd name="connsiteY0" fmla="*/ 247650 h 339090"/>
                <a:gd name="connsiteX1" fmla="*/ 0 w 910590"/>
                <a:gd name="connsiteY1" fmla="*/ 247650 h 339090"/>
                <a:gd name="connsiteX2" fmla="*/ 762000 w 910590"/>
                <a:gd name="connsiteY2" fmla="*/ 0 h 339090"/>
                <a:gd name="connsiteX3" fmla="*/ 910590 w 910590"/>
                <a:gd name="connsiteY3" fmla="*/ 339090 h 33909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0" fmla="*/ 819150 w 819150"/>
                <a:gd name="connsiteY0" fmla="*/ 509588 h 509588"/>
                <a:gd name="connsiteX1" fmla="*/ 0 w 819150"/>
                <a:gd name="connsiteY1" fmla="*/ 509588 h 509588"/>
                <a:gd name="connsiteX2" fmla="*/ 302419 w 819150"/>
                <a:gd name="connsiteY2" fmla="*/ 0 h 509588"/>
                <a:gd name="connsiteX0" fmla="*/ 0 w 302419"/>
                <a:gd name="connsiteY0" fmla="*/ 509588 h 509588"/>
                <a:gd name="connsiteX1" fmla="*/ 302419 w 302419"/>
                <a:gd name="connsiteY1" fmla="*/ 0 h 509588"/>
                <a:gd name="connsiteX0" fmla="*/ 0 w 302419"/>
                <a:gd name="connsiteY0" fmla="*/ 509588 h 509588"/>
                <a:gd name="connsiteX1" fmla="*/ 302419 w 302419"/>
                <a:gd name="connsiteY1" fmla="*/ 0 h 509588"/>
                <a:gd name="connsiteX0" fmla="*/ 0 w 305594"/>
                <a:gd name="connsiteY0" fmla="*/ 509588 h 509588"/>
                <a:gd name="connsiteX1" fmla="*/ 305594 w 305594"/>
                <a:gd name="connsiteY1" fmla="*/ 0 h 509588"/>
                <a:gd name="connsiteX0" fmla="*/ 0 w 305594"/>
                <a:gd name="connsiteY0" fmla="*/ 509588 h 509588"/>
                <a:gd name="connsiteX1" fmla="*/ 305594 w 305594"/>
                <a:gd name="connsiteY1" fmla="*/ 0 h 509588"/>
                <a:gd name="connsiteX0" fmla="*/ 0 w 217488"/>
                <a:gd name="connsiteY0" fmla="*/ 86039 h 86039"/>
                <a:gd name="connsiteX1" fmla="*/ 217488 w 217488"/>
                <a:gd name="connsiteY1" fmla="*/ 2695 h 86039"/>
                <a:gd name="connsiteX0" fmla="*/ 0 w 188913"/>
                <a:gd name="connsiteY0" fmla="*/ 34094 h 333875"/>
                <a:gd name="connsiteX1" fmla="*/ 188913 w 188913"/>
                <a:gd name="connsiteY1" fmla="*/ 329369 h 333875"/>
                <a:gd name="connsiteX0" fmla="*/ 0 w 188913"/>
                <a:gd name="connsiteY0" fmla="*/ 1612 h 302872"/>
                <a:gd name="connsiteX1" fmla="*/ 188913 w 188913"/>
                <a:gd name="connsiteY1" fmla="*/ 296887 h 302872"/>
                <a:gd name="connsiteX0" fmla="*/ 0 w 212452"/>
                <a:gd name="connsiteY0" fmla="*/ 2915 h 298190"/>
                <a:gd name="connsiteX1" fmla="*/ 188913 w 212452"/>
                <a:gd name="connsiteY1" fmla="*/ 298190 h 298190"/>
                <a:gd name="connsiteX0" fmla="*/ 0 w 207368"/>
                <a:gd name="connsiteY0" fmla="*/ 0 h 295275"/>
                <a:gd name="connsiteX1" fmla="*/ 188913 w 207368"/>
                <a:gd name="connsiteY1" fmla="*/ 295275 h 295275"/>
                <a:gd name="connsiteX0" fmla="*/ 0 w 188917"/>
                <a:gd name="connsiteY0" fmla="*/ 0 h 295275"/>
                <a:gd name="connsiteX1" fmla="*/ 188913 w 188917"/>
                <a:gd name="connsiteY1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8917" h="295275">
                  <a:moveTo>
                    <a:pt x="0" y="0"/>
                  </a:moveTo>
                  <a:cubicBezTo>
                    <a:pt x="147109" y="75405"/>
                    <a:pt x="189442" y="127000"/>
                    <a:pt x="188913" y="295275"/>
                  </a:cubicBezTo>
                </a:path>
              </a:pathLst>
            </a:custGeom>
            <a:noFill/>
            <a:ln w="28575" cap="rnd">
              <a:solidFill>
                <a:srgbClr val="FF0000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4336364" y="3566785"/>
                  <a:ext cx="125393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6364" y="3566785"/>
                  <a:ext cx="1253933" cy="492443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Полилиния 74"/>
            <p:cNvSpPr/>
            <p:nvPr/>
          </p:nvSpPr>
          <p:spPr>
            <a:xfrm>
              <a:off x="6370451" y="3592249"/>
              <a:ext cx="819150" cy="509588"/>
            </a:xfrm>
            <a:custGeom>
              <a:avLst/>
              <a:gdLst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819150 w 819150"/>
                <a:gd name="connsiteY3" fmla="*/ 247650 h 247650"/>
                <a:gd name="connsiteX0" fmla="*/ 819150 w 910590"/>
                <a:gd name="connsiteY0" fmla="*/ 247650 h 339090"/>
                <a:gd name="connsiteX1" fmla="*/ 0 w 910590"/>
                <a:gd name="connsiteY1" fmla="*/ 247650 h 339090"/>
                <a:gd name="connsiteX2" fmla="*/ 762000 w 910590"/>
                <a:gd name="connsiteY2" fmla="*/ 0 h 339090"/>
                <a:gd name="connsiteX3" fmla="*/ 910590 w 910590"/>
                <a:gd name="connsiteY3" fmla="*/ 339090 h 33909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0" fmla="*/ 819150 w 819150"/>
                <a:gd name="connsiteY0" fmla="*/ 509588 h 509588"/>
                <a:gd name="connsiteX1" fmla="*/ 0 w 819150"/>
                <a:gd name="connsiteY1" fmla="*/ 509588 h 509588"/>
                <a:gd name="connsiteX2" fmla="*/ 302419 w 819150"/>
                <a:gd name="connsiteY2" fmla="*/ 0 h 50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150" h="509588">
                  <a:moveTo>
                    <a:pt x="819150" y="509588"/>
                  </a:moveTo>
                  <a:lnTo>
                    <a:pt x="0" y="509588"/>
                  </a:lnTo>
                  <a:lnTo>
                    <a:pt x="302419" y="0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7668344" y="3566785"/>
                  <a:ext cx="125553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8344" y="3566785"/>
                  <a:ext cx="1255536" cy="492443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Полилиния 103"/>
            <p:cNvSpPr/>
            <p:nvPr/>
          </p:nvSpPr>
          <p:spPr>
            <a:xfrm>
              <a:off x="6370192" y="3591383"/>
              <a:ext cx="305594" cy="509588"/>
            </a:xfrm>
            <a:custGeom>
              <a:avLst/>
              <a:gdLst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819150 w 819150"/>
                <a:gd name="connsiteY3" fmla="*/ 247650 h 247650"/>
                <a:gd name="connsiteX0" fmla="*/ 819150 w 910590"/>
                <a:gd name="connsiteY0" fmla="*/ 247650 h 339090"/>
                <a:gd name="connsiteX1" fmla="*/ 0 w 910590"/>
                <a:gd name="connsiteY1" fmla="*/ 247650 h 339090"/>
                <a:gd name="connsiteX2" fmla="*/ 762000 w 910590"/>
                <a:gd name="connsiteY2" fmla="*/ 0 h 339090"/>
                <a:gd name="connsiteX3" fmla="*/ 910590 w 910590"/>
                <a:gd name="connsiteY3" fmla="*/ 339090 h 33909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0" fmla="*/ 819150 w 819150"/>
                <a:gd name="connsiteY0" fmla="*/ 509588 h 509588"/>
                <a:gd name="connsiteX1" fmla="*/ 0 w 819150"/>
                <a:gd name="connsiteY1" fmla="*/ 509588 h 509588"/>
                <a:gd name="connsiteX2" fmla="*/ 302419 w 819150"/>
                <a:gd name="connsiteY2" fmla="*/ 0 h 509588"/>
                <a:gd name="connsiteX0" fmla="*/ 0 w 302419"/>
                <a:gd name="connsiteY0" fmla="*/ 509588 h 509588"/>
                <a:gd name="connsiteX1" fmla="*/ 302419 w 302419"/>
                <a:gd name="connsiteY1" fmla="*/ 0 h 509588"/>
                <a:gd name="connsiteX0" fmla="*/ 0 w 302419"/>
                <a:gd name="connsiteY0" fmla="*/ 509588 h 509588"/>
                <a:gd name="connsiteX1" fmla="*/ 302419 w 302419"/>
                <a:gd name="connsiteY1" fmla="*/ 0 h 509588"/>
                <a:gd name="connsiteX0" fmla="*/ 0 w 305594"/>
                <a:gd name="connsiteY0" fmla="*/ 509588 h 509588"/>
                <a:gd name="connsiteX1" fmla="*/ 305594 w 305594"/>
                <a:gd name="connsiteY1" fmla="*/ 0 h 50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5594" h="509588">
                  <a:moveTo>
                    <a:pt x="0" y="509588"/>
                  </a:moveTo>
                  <a:lnTo>
                    <a:pt x="305594" y="0"/>
                  </a:lnTo>
                </a:path>
              </a:pathLst>
            </a:custGeom>
            <a:solidFill>
              <a:srgbClr val="92D050"/>
            </a:solidFill>
            <a:ln w="28575" cap="rnd">
              <a:solidFill>
                <a:srgbClr val="FF0000"/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7026693" y="4089450"/>
                  <a:ext cx="17633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ru-RU" sz="1600" b="1" dirty="0"/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6693" y="4089450"/>
                  <a:ext cx="176330" cy="246221"/>
                </a:xfrm>
                <a:prstGeom prst="rect">
                  <a:avLst/>
                </a:prstGeom>
                <a:blipFill>
                  <a:blip r:embed="rId38"/>
                  <a:stretch>
                    <a:fillRect l="-13793" r="-1034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6458982" y="3488063"/>
                  <a:ext cx="13305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oMath>
                    </m:oMathPara>
                  </a14:m>
                  <a:endParaRPr lang="ru-RU" sz="1600" b="1" dirty="0"/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8982" y="3488063"/>
                  <a:ext cx="133050" cy="246221"/>
                </a:xfrm>
                <a:prstGeom prst="rect">
                  <a:avLst/>
                </a:prstGeom>
                <a:blipFill>
                  <a:blip r:embed="rId39"/>
                  <a:stretch>
                    <a:fillRect l="-38095" r="-38095" b="-1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6847723" y="3723066"/>
                  <a:ext cx="1827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</m:oMath>
                    </m:oMathPara>
                  </a14:m>
                  <a:endParaRPr lang="ru-RU" sz="1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7723" y="3723066"/>
                  <a:ext cx="182742" cy="246221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 l="-23333" r="-26667" b="-125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Группа 79"/>
          <p:cNvGrpSpPr/>
          <p:nvPr/>
        </p:nvGrpSpPr>
        <p:grpSpPr>
          <a:xfrm>
            <a:off x="4336364" y="3819687"/>
            <a:ext cx="4560704" cy="791935"/>
            <a:chOff x="4336364" y="4179727"/>
            <a:chExt cx="4560704" cy="7919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4336364" y="4179727"/>
                  <a:ext cx="156010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6364" y="4179727"/>
                  <a:ext cx="1560107" cy="492443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Полилиния 94"/>
            <p:cNvSpPr/>
            <p:nvPr/>
          </p:nvSpPr>
          <p:spPr>
            <a:xfrm>
              <a:off x="6427740" y="4408600"/>
              <a:ext cx="543718" cy="322997"/>
            </a:xfrm>
            <a:custGeom>
              <a:avLst/>
              <a:gdLst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819150 w 819150"/>
                <a:gd name="connsiteY3" fmla="*/ 247650 h 247650"/>
                <a:gd name="connsiteX0" fmla="*/ 819150 w 910590"/>
                <a:gd name="connsiteY0" fmla="*/ 247650 h 339090"/>
                <a:gd name="connsiteX1" fmla="*/ 0 w 910590"/>
                <a:gd name="connsiteY1" fmla="*/ 247650 h 339090"/>
                <a:gd name="connsiteX2" fmla="*/ 762000 w 910590"/>
                <a:gd name="connsiteY2" fmla="*/ 0 h 339090"/>
                <a:gd name="connsiteX3" fmla="*/ 910590 w 910590"/>
                <a:gd name="connsiteY3" fmla="*/ 339090 h 33909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0" fmla="*/ 1102518 w 1102518"/>
                <a:gd name="connsiteY0" fmla="*/ 435768 h 435768"/>
                <a:gd name="connsiteX1" fmla="*/ 283368 w 1102518"/>
                <a:gd name="connsiteY1" fmla="*/ 435768 h 435768"/>
                <a:gd name="connsiteX2" fmla="*/ 0 w 1102518"/>
                <a:gd name="connsiteY2" fmla="*/ 0 h 435768"/>
                <a:gd name="connsiteX0" fmla="*/ 283368 w 283368"/>
                <a:gd name="connsiteY0" fmla="*/ 435768 h 435768"/>
                <a:gd name="connsiteX1" fmla="*/ 0 w 283368"/>
                <a:gd name="connsiteY1" fmla="*/ 0 h 435768"/>
                <a:gd name="connsiteX0" fmla="*/ 283368 w 283368"/>
                <a:gd name="connsiteY0" fmla="*/ 435894 h 435894"/>
                <a:gd name="connsiteX1" fmla="*/ 0 w 283368"/>
                <a:gd name="connsiteY1" fmla="*/ 126 h 435894"/>
                <a:gd name="connsiteX0" fmla="*/ 378618 w 378618"/>
                <a:gd name="connsiteY0" fmla="*/ 261440 h 261440"/>
                <a:gd name="connsiteX1" fmla="*/ 0 w 378618"/>
                <a:gd name="connsiteY1" fmla="*/ 297 h 261440"/>
                <a:gd name="connsiteX0" fmla="*/ 515143 w 515143"/>
                <a:gd name="connsiteY0" fmla="*/ 277283 h 277283"/>
                <a:gd name="connsiteX1" fmla="*/ 0 w 515143"/>
                <a:gd name="connsiteY1" fmla="*/ 265 h 277283"/>
                <a:gd name="connsiteX0" fmla="*/ 515143 w 515143"/>
                <a:gd name="connsiteY0" fmla="*/ 284027 h 284027"/>
                <a:gd name="connsiteX1" fmla="*/ 0 w 515143"/>
                <a:gd name="connsiteY1" fmla="*/ 7009 h 284027"/>
                <a:gd name="connsiteX0" fmla="*/ 515143 w 515143"/>
                <a:gd name="connsiteY0" fmla="*/ 341251 h 341251"/>
                <a:gd name="connsiteX1" fmla="*/ 0 w 515143"/>
                <a:gd name="connsiteY1" fmla="*/ 64233 h 341251"/>
                <a:gd name="connsiteX0" fmla="*/ 515143 w 515143"/>
                <a:gd name="connsiteY0" fmla="*/ 323002 h 323002"/>
                <a:gd name="connsiteX1" fmla="*/ 0 w 515143"/>
                <a:gd name="connsiteY1" fmla="*/ 45984 h 323002"/>
                <a:gd name="connsiteX0" fmla="*/ 543718 w 543718"/>
                <a:gd name="connsiteY0" fmla="*/ 323002 h 323002"/>
                <a:gd name="connsiteX1" fmla="*/ 0 w 543718"/>
                <a:gd name="connsiteY1" fmla="*/ 45984 h 323002"/>
                <a:gd name="connsiteX0" fmla="*/ 543718 w 543718"/>
                <a:gd name="connsiteY0" fmla="*/ 318950 h 318950"/>
                <a:gd name="connsiteX1" fmla="*/ 0 w 543718"/>
                <a:gd name="connsiteY1" fmla="*/ 41932 h 318950"/>
                <a:gd name="connsiteX0" fmla="*/ 543718 w 543718"/>
                <a:gd name="connsiteY0" fmla="*/ 340869 h 340869"/>
                <a:gd name="connsiteX1" fmla="*/ 0 w 543718"/>
                <a:gd name="connsiteY1" fmla="*/ 63851 h 340869"/>
                <a:gd name="connsiteX0" fmla="*/ 543718 w 543718"/>
                <a:gd name="connsiteY0" fmla="*/ 319989 h 319989"/>
                <a:gd name="connsiteX1" fmla="*/ 0 w 543718"/>
                <a:gd name="connsiteY1" fmla="*/ 42971 h 319989"/>
                <a:gd name="connsiteX0" fmla="*/ 543718 w 543718"/>
                <a:gd name="connsiteY0" fmla="*/ 329229 h 329229"/>
                <a:gd name="connsiteX1" fmla="*/ 0 w 543718"/>
                <a:gd name="connsiteY1" fmla="*/ 52211 h 329229"/>
                <a:gd name="connsiteX0" fmla="*/ 543718 w 543718"/>
                <a:gd name="connsiteY0" fmla="*/ 322997 h 322997"/>
                <a:gd name="connsiteX1" fmla="*/ 0 w 543718"/>
                <a:gd name="connsiteY1" fmla="*/ 45979 h 32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3718" h="322997">
                  <a:moveTo>
                    <a:pt x="543718" y="322997"/>
                  </a:moveTo>
                  <a:cubicBezTo>
                    <a:pt x="514349" y="-7203"/>
                    <a:pt x="257968" y="-52446"/>
                    <a:pt x="0" y="45979"/>
                  </a:cubicBezTo>
                </a:path>
              </a:pathLst>
            </a:custGeom>
            <a:noFill/>
            <a:ln w="28575" cap="rnd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6330902" y="4305696"/>
              <a:ext cx="1102518" cy="435768"/>
            </a:xfrm>
            <a:custGeom>
              <a:avLst/>
              <a:gdLst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819150 w 819150"/>
                <a:gd name="connsiteY3" fmla="*/ 247650 h 247650"/>
                <a:gd name="connsiteX0" fmla="*/ 819150 w 910590"/>
                <a:gd name="connsiteY0" fmla="*/ 247650 h 339090"/>
                <a:gd name="connsiteX1" fmla="*/ 0 w 910590"/>
                <a:gd name="connsiteY1" fmla="*/ 247650 h 339090"/>
                <a:gd name="connsiteX2" fmla="*/ 762000 w 910590"/>
                <a:gd name="connsiteY2" fmla="*/ 0 h 339090"/>
                <a:gd name="connsiteX3" fmla="*/ 910590 w 910590"/>
                <a:gd name="connsiteY3" fmla="*/ 339090 h 33909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0" fmla="*/ 1102518 w 1102518"/>
                <a:gd name="connsiteY0" fmla="*/ 435768 h 435768"/>
                <a:gd name="connsiteX1" fmla="*/ 283368 w 1102518"/>
                <a:gd name="connsiteY1" fmla="*/ 435768 h 435768"/>
                <a:gd name="connsiteX2" fmla="*/ 0 w 1102518"/>
                <a:gd name="connsiteY2" fmla="*/ 0 h 43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2518" h="435768">
                  <a:moveTo>
                    <a:pt x="1102518" y="435768"/>
                  </a:moveTo>
                  <a:lnTo>
                    <a:pt x="283368" y="435768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7665577" y="4179727"/>
                  <a:ext cx="123149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ru-RU" sz="32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5577" y="4179727"/>
                  <a:ext cx="1231491" cy="492443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Полилиния 104"/>
            <p:cNvSpPr/>
            <p:nvPr/>
          </p:nvSpPr>
          <p:spPr>
            <a:xfrm>
              <a:off x="6329418" y="4305813"/>
              <a:ext cx="283368" cy="435768"/>
            </a:xfrm>
            <a:custGeom>
              <a:avLst/>
              <a:gdLst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3" fmla="*/ 819150 w 819150"/>
                <a:gd name="connsiteY3" fmla="*/ 247650 h 247650"/>
                <a:gd name="connsiteX0" fmla="*/ 819150 w 910590"/>
                <a:gd name="connsiteY0" fmla="*/ 247650 h 339090"/>
                <a:gd name="connsiteX1" fmla="*/ 0 w 910590"/>
                <a:gd name="connsiteY1" fmla="*/ 247650 h 339090"/>
                <a:gd name="connsiteX2" fmla="*/ 762000 w 910590"/>
                <a:gd name="connsiteY2" fmla="*/ 0 h 339090"/>
                <a:gd name="connsiteX3" fmla="*/ 910590 w 910590"/>
                <a:gd name="connsiteY3" fmla="*/ 339090 h 339090"/>
                <a:gd name="connsiteX0" fmla="*/ 819150 w 819150"/>
                <a:gd name="connsiteY0" fmla="*/ 247650 h 247650"/>
                <a:gd name="connsiteX1" fmla="*/ 0 w 819150"/>
                <a:gd name="connsiteY1" fmla="*/ 247650 h 247650"/>
                <a:gd name="connsiteX2" fmla="*/ 762000 w 819150"/>
                <a:gd name="connsiteY2" fmla="*/ 0 h 247650"/>
                <a:gd name="connsiteX0" fmla="*/ 1102518 w 1102518"/>
                <a:gd name="connsiteY0" fmla="*/ 435768 h 435768"/>
                <a:gd name="connsiteX1" fmla="*/ 283368 w 1102518"/>
                <a:gd name="connsiteY1" fmla="*/ 435768 h 435768"/>
                <a:gd name="connsiteX2" fmla="*/ 0 w 1102518"/>
                <a:gd name="connsiteY2" fmla="*/ 0 h 435768"/>
                <a:gd name="connsiteX0" fmla="*/ 283368 w 283368"/>
                <a:gd name="connsiteY0" fmla="*/ 435768 h 435768"/>
                <a:gd name="connsiteX1" fmla="*/ 0 w 283368"/>
                <a:gd name="connsiteY1" fmla="*/ 0 h 43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3368" h="435768">
                  <a:moveTo>
                    <a:pt x="283368" y="435768"/>
                  </a:moveTo>
                  <a:lnTo>
                    <a:pt x="0" y="0"/>
                  </a:lnTo>
                </a:path>
              </a:pathLst>
            </a:custGeom>
            <a:solidFill>
              <a:srgbClr val="92D050"/>
            </a:solidFill>
            <a:ln w="28575" cap="rnd">
              <a:solidFill>
                <a:srgbClr val="FF0000"/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7263720" y="4725441"/>
                  <a:ext cx="17633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ru-RU" sz="1600" b="1" dirty="0"/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3720" y="4725441"/>
                  <a:ext cx="176330" cy="246221"/>
                </a:xfrm>
                <a:prstGeom prst="rect">
                  <a:avLst/>
                </a:prstGeom>
                <a:blipFill>
                  <a:blip r:embed="rId43"/>
                  <a:stretch>
                    <a:fillRect l="-14286" r="-14286" b="-25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6265911" y="4362369"/>
                  <a:ext cx="13305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oMath>
                    </m:oMathPara>
                  </a14:m>
                  <a:endParaRPr lang="ru-RU" sz="1600" b="1" dirty="0"/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5911" y="4362369"/>
                  <a:ext cx="133050" cy="246221"/>
                </a:xfrm>
                <a:prstGeom prst="rect">
                  <a:avLst/>
                </a:prstGeom>
                <a:blipFill>
                  <a:blip r:embed="rId44"/>
                  <a:stretch>
                    <a:fillRect l="-36364" r="-31818" b="-1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6793996" y="4235851"/>
                  <a:ext cx="1827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</m:oMath>
                    </m:oMathPara>
                  </a14:m>
                  <a:endParaRPr lang="ru-RU" sz="1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3996" y="4235851"/>
                  <a:ext cx="182742" cy="246221"/>
                </a:xfrm>
                <a:prstGeom prst="rect">
                  <a:avLst/>
                </a:prstGeom>
                <a:blipFill rotWithShape="1">
                  <a:blip r:embed="rId45"/>
                  <a:stretch>
                    <a:fillRect l="-27586" r="-27586" b="-1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154014" y="4509120"/>
                <a:ext cx="498998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При увеличении коэффициента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ru-RU" sz="2400" dirty="0" smtClean="0"/>
                  <a:t> увеличивается и угол между прямой и положительным направлением оси абсцисс.</a:t>
                </a:r>
                <a:endParaRPr lang="ru-RU" sz="2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014" y="4509120"/>
                <a:ext cx="4989986" cy="1569660"/>
              </a:xfrm>
              <a:prstGeom prst="rect">
                <a:avLst/>
              </a:prstGeom>
              <a:blipFill>
                <a:blip r:embed="rId46"/>
                <a:stretch>
                  <a:fillRect l="-1832" t="-2724" b="-85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1353" y="1340768"/>
            <a:ext cx="9122647" cy="5044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 rot="10800000">
            <a:off x="2875797" y="6136471"/>
            <a:ext cx="1663552" cy="360040"/>
            <a:chOff x="2260376" y="1988840"/>
            <a:chExt cx="1663552" cy="3600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260376" y="1988840"/>
              <a:ext cx="166355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5400000">
              <a:off x="2999233" y="1459824"/>
              <a:ext cx="233601" cy="1427601"/>
            </a:xfrm>
            <a:prstGeom prst="triangle">
              <a:avLst/>
            </a:prstGeom>
            <a:solidFill>
              <a:srgbClr val="BAE18F"/>
            </a:solidFill>
            <a:ln w="9525">
              <a:solidFill>
                <a:srgbClr val="3F6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537836" y="6136471"/>
            <a:ext cx="1663552" cy="360040"/>
            <a:chOff x="2260376" y="1988840"/>
            <a:chExt cx="1663552" cy="36004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260376" y="1988840"/>
              <a:ext cx="166355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5400000">
              <a:off x="2999233" y="1459824"/>
              <a:ext cx="233601" cy="1427601"/>
            </a:xfrm>
            <a:prstGeom prst="triangle">
              <a:avLst/>
            </a:prstGeom>
            <a:solidFill>
              <a:srgbClr val="BAE18F"/>
            </a:solidFill>
            <a:ln w="9525">
              <a:solidFill>
                <a:srgbClr val="3F6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4530702" y="6077195"/>
            <a:ext cx="1800200" cy="4785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27368" y="6072431"/>
            <a:ext cx="1800200" cy="4785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87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1" grpId="0"/>
      <p:bldP spid="81" grpId="1"/>
      <p:bldP spid="81" grpId="2"/>
      <p:bldP spid="6" grpId="0" animBg="1"/>
      <p:bldP spid="13" grpId="0" animBg="1"/>
      <p:bldP spid="13" grpId="1" animBg="1"/>
      <p:bldP spid="13" grpId="2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5920" y="380568"/>
                <a:ext cx="914992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arenR" startAt="4"/>
                </a:pPr>
                <a:r>
                  <a:rPr lang="ru-RU" sz="2800" dirty="0" smtClean="0"/>
                  <a:t>Что вы можете сказать о взаимном расположении графиков функций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𝒌𝒙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ru-RU" sz="2800" b="1" dirty="0" smtClean="0"/>
                  <a:t> </a:t>
                </a:r>
                <a:r>
                  <a:rPr lang="ru-RU" sz="2800" dirty="0" smtClean="0"/>
                  <a:t>и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800" b="1" i="1" dirty="0" err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ru-RU" sz="2800" dirty="0" smtClean="0"/>
                  <a:t>?</a:t>
                </a:r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20" y="380568"/>
                <a:ext cx="914992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133" t="-6369" r="-933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76417"/>
              </p:ext>
            </p:extLst>
          </p:nvPr>
        </p:nvGraphicFramePr>
        <p:xfrm>
          <a:off x="107944" y="2060848"/>
          <a:ext cx="3960000" cy="39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115057" y="1644962"/>
            <a:ext cx="4104346" cy="4363952"/>
            <a:chOff x="1788930" y="1667684"/>
            <a:chExt cx="4104346" cy="436395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3365178" y="2069236"/>
              <a:ext cx="0" cy="3962400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788930" y="4458846"/>
              <a:ext cx="3948943" cy="0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314271" y="4301606"/>
                  <a:ext cx="57900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4271" y="4301606"/>
                  <a:ext cx="579005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865921" y="1667684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5921" y="1667684"/>
                  <a:ext cx="588623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999691" y="4318121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9691" y="4318121"/>
                  <a:ext cx="588623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766247" y="3756152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6247" y="3756152"/>
                  <a:ext cx="588623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437916" y="4436199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7916" y="4436199"/>
                  <a:ext cx="588623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3754452" y="4356579"/>
              <a:ext cx="0" cy="2128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3230154" y="4061189"/>
              <a:ext cx="246512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Группа 87"/>
          <p:cNvGrpSpPr/>
          <p:nvPr/>
        </p:nvGrpSpPr>
        <p:grpSpPr>
          <a:xfrm>
            <a:off x="-36512" y="1997181"/>
            <a:ext cx="3869738" cy="4202304"/>
            <a:chOff x="626062" y="1242920"/>
            <a:chExt cx="3869738" cy="4202304"/>
          </a:xfrm>
        </p:grpSpPr>
        <p:cxnSp>
          <p:nvCxnSpPr>
            <p:cNvPr id="89" name="Прямая соединительная линия 88"/>
            <p:cNvCxnSpPr/>
            <p:nvPr/>
          </p:nvCxnSpPr>
          <p:spPr>
            <a:xfrm flipV="1">
              <a:off x="1074420" y="1531620"/>
              <a:ext cx="3421380" cy="340614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 rot="18891425">
                  <a:off x="3447417" y="1528126"/>
                  <a:ext cx="10320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891425">
                  <a:off x="3447417" y="1528126"/>
                  <a:ext cx="1032077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229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626062" y="4798893"/>
                  <a:ext cx="70557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/>
                              </a:rPr>
                              <m:t>𝒍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2" y="4798893"/>
                  <a:ext cx="705578" cy="646331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Группа 91"/>
          <p:cNvGrpSpPr/>
          <p:nvPr/>
        </p:nvGrpSpPr>
        <p:grpSpPr>
          <a:xfrm>
            <a:off x="-106585" y="2803822"/>
            <a:ext cx="3121376" cy="3463553"/>
            <a:chOff x="626062" y="1981671"/>
            <a:chExt cx="3121376" cy="3463553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 flipV="1">
              <a:off x="1074420" y="2276649"/>
              <a:ext cx="2673018" cy="26611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2313550" y="1981671"/>
                  <a:ext cx="132972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ru-RU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550" y="1981671"/>
                  <a:ext cx="1329723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626062" y="4798893"/>
                  <a:ext cx="70557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/>
                              </a:rPr>
                              <m:t>𝒍</m:t>
                            </m:r>
                          </m:e>
                          <m:sub>
                            <m:r>
                              <a:rPr lang="ru-RU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2" y="4798893"/>
                  <a:ext cx="705578" cy="6463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Овал 95"/>
            <p:cNvSpPr/>
            <p:nvPr/>
          </p:nvSpPr>
          <p:spPr>
            <a:xfrm>
              <a:off x="2342841" y="3538675"/>
              <a:ext cx="147484" cy="1474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345759" y="2515211"/>
            <a:ext cx="3174939" cy="3247971"/>
            <a:chOff x="1074420" y="1689789"/>
            <a:chExt cx="3174939" cy="3247971"/>
          </a:xfrm>
        </p:grpSpPr>
        <p:cxnSp>
          <p:nvCxnSpPr>
            <p:cNvPr id="98" name="Прямая соединительная линия 97"/>
            <p:cNvCxnSpPr/>
            <p:nvPr/>
          </p:nvCxnSpPr>
          <p:spPr>
            <a:xfrm flipV="1">
              <a:off x="1074420" y="2247556"/>
              <a:ext cx="2702241" cy="26902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2919636" y="2890779"/>
                  <a:ext cx="132972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ru-RU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9636" y="2890779"/>
                  <a:ext cx="1329723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4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3497629" y="1689789"/>
                  <a:ext cx="70557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/>
                              </a:rPr>
                              <m:t>𝒍</m:t>
                            </m:r>
                          </m:e>
                          <m:sub>
                            <m:r>
                              <a:rPr lang="ru-RU" sz="3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7629" y="1689789"/>
                  <a:ext cx="705578" cy="646331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Овал 100"/>
            <p:cNvSpPr/>
            <p:nvPr/>
          </p:nvSpPr>
          <p:spPr>
            <a:xfrm>
              <a:off x="2342841" y="3538675"/>
              <a:ext cx="147484" cy="1474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1108199" y="3306192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99" y="3306192"/>
                <a:ext cx="588623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838922" y="5276546"/>
                <a:ext cx="9332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/>
                        </a:rPr>
                        <m:t>−</m:t>
                      </m:r>
                      <m:r>
                        <a:rPr lang="ru-RU" sz="36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22" y="5276546"/>
                <a:ext cx="933268" cy="646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4073191" y="1997287"/>
            <a:ext cx="5101576" cy="3248462"/>
            <a:chOff x="4042424" y="-8553"/>
            <a:chExt cx="5101576" cy="3248462"/>
          </a:xfrm>
        </p:grpSpPr>
        <p:grpSp>
          <p:nvGrpSpPr>
            <p:cNvPr id="116" name="Группа 115"/>
            <p:cNvGrpSpPr/>
            <p:nvPr/>
          </p:nvGrpSpPr>
          <p:grpSpPr>
            <a:xfrm>
              <a:off x="4042424" y="-8553"/>
              <a:ext cx="1807546" cy="3210817"/>
              <a:chOff x="4228570" y="236693"/>
              <a:chExt cx="1807546" cy="3210817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4228570" y="236693"/>
                <a:ext cx="1807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FF0000"/>
                    </a:solidFill>
                  </a:rPr>
                  <a:t>Теорема </a:t>
                </a:r>
                <a:r>
                  <a:rPr lang="ru-RU" sz="2400" b="1" dirty="0">
                    <a:solidFill>
                      <a:srgbClr val="FF0000"/>
                    </a:solidFill>
                  </a:rPr>
                  <a:t>4</a:t>
                </a:r>
                <a:r>
                  <a:rPr lang="ru-RU" sz="2400" b="1" dirty="0" smtClean="0">
                    <a:solidFill>
                      <a:srgbClr val="FF0000"/>
                    </a:solidFill>
                  </a:rPr>
                  <a:t>.</a:t>
                </a:r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8" name="Прямая соединительная линия 117"/>
              <p:cNvCxnSpPr/>
              <p:nvPr/>
            </p:nvCxnSpPr>
            <p:spPr>
              <a:xfrm>
                <a:off x="4434416" y="754617"/>
                <a:ext cx="0" cy="2692893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/>
                <p:cNvSpPr txBox="1"/>
                <p:nvPr/>
              </p:nvSpPr>
              <p:spPr>
                <a:xfrm>
                  <a:off x="4330640" y="459020"/>
                  <a:ext cx="4813360" cy="27808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b="1" i="1" dirty="0" smtClean="0"/>
                    <a:t>Прямая, служащая графиком линейной функции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𝒌𝒙</m:t>
                      </m:r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</m:oMath>
                  </a14:m>
                  <a:r>
                    <a:rPr lang="ru-RU" sz="2400" b="1" i="1" dirty="0" smtClean="0"/>
                    <a:t>, </a:t>
                  </a:r>
                </a:p>
                <a:p>
                  <a:r>
                    <a:rPr lang="ru-RU" sz="2400" b="1" i="1" dirty="0" smtClean="0"/>
                    <a:t>параллельная прямой, служащей графиком линейной функции </a:t>
                  </a:r>
                  <a:endParaRPr lang="ru-RU" sz="2800" b="1" i="1" dirty="0" smtClean="0">
                    <a:solidFill>
                      <a:srgbClr val="FF0000"/>
                    </a:solidFill>
                    <a:latin typeface="Cambria Math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𝒌𝒙</m:t>
                      </m:r>
                    </m:oMath>
                  </a14:m>
                  <a:r>
                    <a:rPr lang="ru-RU" sz="2400" b="1" i="1" dirty="0" smtClean="0"/>
                    <a:t>. </a:t>
                  </a:r>
                  <a:endParaRPr lang="ru-RU" sz="2400" b="1" i="1" dirty="0"/>
                </a:p>
              </p:txBody>
            </p:sp>
          </mc:Choice>
          <mc:Fallback xmlns="">
            <p:sp>
              <p:nvSpPr>
                <p:cNvPr id="119" name="TextBox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0640" y="459020"/>
                  <a:ext cx="4813360" cy="2780889"/>
                </a:xfrm>
                <a:prstGeom prst="rect">
                  <a:avLst/>
                </a:prstGeom>
                <a:blipFill>
                  <a:blip r:embed="rId21"/>
                  <a:stretch>
                    <a:fillRect l="-1899" t="-1532" r="-1266" b="-372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683641" y="2029648"/>
                <a:ext cx="4539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641" y="2029648"/>
                <a:ext cx="453970" cy="46166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337366" y="4919960"/>
                <a:ext cx="4539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366" y="4919960"/>
                <a:ext cx="453970" cy="46166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1353" y="1340768"/>
            <a:ext cx="9122647" cy="5044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 rot="10800000">
            <a:off x="2875797" y="6136471"/>
            <a:ext cx="1663552" cy="360040"/>
            <a:chOff x="2260376" y="1988840"/>
            <a:chExt cx="1663552" cy="3600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260376" y="1988840"/>
              <a:ext cx="166355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5400000">
              <a:off x="2999233" y="1459824"/>
              <a:ext cx="233601" cy="1427601"/>
            </a:xfrm>
            <a:prstGeom prst="triangle">
              <a:avLst/>
            </a:prstGeom>
            <a:solidFill>
              <a:srgbClr val="BAE18F"/>
            </a:solidFill>
            <a:ln w="9525">
              <a:solidFill>
                <a:srgbClr val="3F6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537836" y="6136471"/>
            <a:ext cx="1663552" cy="360040"/>
            <a:chOff x="2260376" y="1988840"/>
            <a:chExt cx="1663552" cy="36004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260376" y="1988840"/>
              <a:ext cx="166355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5400000">
              <a:off x="2999233" y="1459824"/>
              <a:ext cx="233601" cy="1427601"/>
            </a:xfrm>
            <a:prstGeom prst="triangle">
              <a:avLst/>
            </a:prstGeom>
            <a:solidFill>
              <a:srgbClr val="BAE18F"/>
            </a:solidFill>
            <a:ln w="9525">
              <a:solidFill>
                <a:srgbClr val="3F6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4530702" y="6077195"/>
            <a:ext cx="1800200" cy="4785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27368" y="6072431"/>
            <a:ext cx="1800200" cy="4785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4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-0.1136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-4.44444E-6 0.1745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2" grpId="0"/>
      <p:bldP spid="102" grpId="1"/>
      <p:bldP spid="103" grpId="0"/>
      <p:bldP spid="103" grpId="1"/>
      <p:bldP spid="4" grpId="0"/>
      <p:bldP spid="4" grpId="1"/>
      <p:bldP spid="4" grpId="2"/>
      <p:bldP spid="5" grpId="0"/>
      <p:bldP spid="5" grpId="1"/>
      <p:bldP spid="5" grpId="2"/>
      <p:bldP spid="6" grpId="0" animBg="1"/>
      <p:bldP spid="13" grpId="0" animBg="1"/>
      <p:bldP spid="13" grpId="1" animBg="1"/>
      <p:bldP spid="13" grpId="2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5920" y="380568"/>
                <a:ext cx="914992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arenR" startAt="5"/>
                </a:pPr>
                <a:r>
                  <a:rPr lang="ru-RU" sz="2800" dirty="0" smtClean="0"/>
                  <a:t>Какой угол образует прямая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𝒌𝒙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ru-RU" sz="2800" b="1" dirty="0" smtClean="0"/>
                  <a:t> с </a:t>
                </a:r>
                <a:r>
                  <a:rPr lang="ru-RU" sz="2800" dirty="0" smtClean="0"/>
                  <a:t>положительным направлением оси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𝑶𝒙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ru-RU" sz="2800" dirty="0" smtClean="0"/>
                  <a:t>при </a:t>
                </a:r>
              </a:p>
              <a:p>
                <a:r>
                  <a:rPr lang="ru-RU" sz="2800" b="1" dirty="0"/>
                  <a:t> </a:t>
                </a:r>
                <a:r>
                  <a:rPr lang="ru-RU" sz="2800" b="1" dirty="0" smtClean="0"/>
                  <a:t>           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𝒌</m:t>
                    </m:r>
                    <m:r>
                      <a:rPr lang="en-US" sz="2800" b="1" i="1" dirty="0" smtClean="0">
                        <a:latin typeface="Cambria Math"/>
                      </a:rPr>
                      <m:t> &gt; </m:t>
                    </m:r>
                    <m:r>
                      <a:rPr lang="en-US" sz="2800" b="1" i="1" dirty="0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ru-RU" sz="2800" b="1" dirty="0" smtClean="0"/>
                  <a:t>            </a:t>
                </a:r>
                <a:r>
                  <a:rPr lang="ru-RU" sz="2800" dirty="0" smtClean="0"/>
                  <a:t>и при             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𝒌</m:t>
                    </m:r>
                    <m:r>
                      <a:rPr lang="en-US" sz="2800" b="1" i="1" dirty="0" smtClean="0">
                        <a:latin typeface="Cambria Math"/>
                      </a:rPr>
                      <m:t>&lt;</m:t>
                    </m:r>
                    <m:r>
                      <a:rPr lang="en-US" sz="2800" b="1" i="1" dirty="0" smtClean="0">
                        <a:latin typeface="Cambria Math"/>
                      </a:rPr>
                      <m:t>𝟎</m:t>
                    </m:r>
                  </m:oMath>
                </a14:m>
                <a:r>
                  <a:rPr lang="ru-RU" sz="2800" dirty="0" smtClean="0"/>
                  <a:t>?</a:t>
                </a:r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20" y="380568"/>
                <a:ext cx="914992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133" t="-4386" b="-10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411775"/>
              </p:ext>
            </p:extLst>
          </p:nvPr>
        </p:nvGraphicFramePr>
        <p:xfrm>
          <a:off x="107944" y="2060848"/>
          <a:ext cx="3960000" cy="39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115057" y="1644962"/>
            <a:ext cx="4104346" cy="4363952"/>
            <a:chOff x="1788930" y="1667684"/>
            <a:chExt cx="4104346" cy="436395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3767629" y="2069236"/>
              <a:ext cx="0" cy="3962400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788930" y="4060060"/>
              <a:ext cx="3948943" cy="0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314271" y="3902820"/>
                  <a:ext cx="57900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4271" y="3902820"/>
                  <a:ext cx="579005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268372" y="1667684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8372" y="1667684"/>
                  <a:ext cx="588623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325942" y="3919335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5942" y="3919335"/>
                  <a:ext cx="588623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Группа 29"/>
          <p:cNvGrpSpPr/>
          <p:nvPr/>
        </p:nvGrpSpPr>
        <p:grpSpPr>
          <a:xfrm rot="20083711">
            <a:off x="115422" y="3640262"/>
            <a:ext cx="3948578" cy="0"/>
            <a:chOff x="115422" y="3645024"/>
            <a:chExt cx="3948578" cy="0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2089528" y="3645024"/>
              <a:ext cx="19744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15422" y="3645024"/>
              <a:ext cx="19744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Овал 50"/>
          <p:cNvSpPr/>
          <p:nvPr/>
        </p:nvSpPr>
        <p:spPr>
          <a:xfrm>
            <a:off x="2051798" y="3600574"/>
            <a:ext cx="82047" cy="820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>
            <a:off x="1236829" y="3162084"/>
            <a:ext cx="1798138" cy="1798138"/>
          </a:xfrm>
          <a:prstGeom prst="arc">
            <a:avLst>
              <a:gd name="adj1" fmla="val 18437267"/>
              <a:gd name="adj2" fmla="val 21456012"/>
            </a:avLst>
          </a:prstGeom>
          <a:ln w="28575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209029" y="3993933"/>
            <a:ext cx="82047" cy="820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 rot="20058285">
                <a:off x="255244" y="3293585"/>
                <a:ext cx="18710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𝒌𝒙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58285">
                <a:off x="255244" y="3293585"/>
                <a:ext cx="1871025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49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единительная линия 34"/>
          <p:cNvCxnSpPr/>
          <p:nvPr/>
        </p:nvCxnSpPr>
        <p:spPr>
          <a:xfrm flipV="1">
            <a:off x="260501" y="3942580"/>
            <a:ext cx="822968" cy="39093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411775"/>
              </p:ext>
            </p:extLst>
          </p:nvPr>
        </p:nvGraphicFramePr>
        <p:xfrm>
          <a:off x="4932040" y="2060848"/>
          <a:ext cx="3960000" cy="39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63" name="Группа 62"/>
          <p:cNvGrpSpPr/>
          <p:nvPr/>
        </p:nvGrpSpPr>
        <p:grpSpPr>
          <a:xfrm>
            <a:off x="4939153" y="1644962"/>
            <a:ext cx="4104346" cy="4363952"/>
            <a:chOff x="1788930" y="1667684"/>
            <a:chExt cx="4104346" cy="4363952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3767629" y="2069236"/>
              <a:ext cx="0" cy="3962400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1788930" y="4060060"/>
              <a:ext cx="3948943" cy="0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5314271" y="3902820"/>
                  <a:ext cx="57900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4271" y="3902820"/>
                  <a:ext cx="579005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3268372" y="1667684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8372" y="1667684"/>
                  <a:ext cx="588623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3325942" y="3919335"/>
                  <a:ext cx="58862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5942" y="3919335"/>
                  <a:ext cx="588623" cy="6463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Группа 68"/>
          <p:cNvGrpSpPr/>
          <p:nvPr/>
        </p:nvGrpSpPr>
        <p:grpSpPr>
          <a:xfrm rot="1502110">
            <a:off x="4939518" y="3640262"/>
            <a:ext cx="3948578" cy="0"/>
            <a:chOff x="115422" y="3645024"/>
            <a:chExt cx="3948578" cy="0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>
              <a:off x="2089528" y="3645024"/>
              <a:ext cx="19744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115422" y="3645024"/>
              <a:ext cx="19744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Овал 71"/>
          <p:cNvSpPr/>
          <p:nvPr/>
        </p:nvSpPr>
        <p:spPr>
          <a:xfrm>
            <a:off x="6875894" y="3600574"/>
            <a:ext cx="82047" cy="820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Дуга 72"/>
          <p:cNvSpPr/>
          <p:nvPr/>
        </p:nvSpPr>
        <p:spPr>
          <a:xfrm>
            <a:off x="7139429" y="3507861"/>
            <a:ext cx="1074928" cy="1074928"/>
          </a:xfrm>
          <a:prstGeom prst="arc">
            <a:avLst>
              <a:gd name="adj1" fmla="val 12663268"/>
              <a:gd name="adj2" fmla="val 21456012"/>
            </a:avLst>
          </a:prstGeom>
          <a:ln w="28575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 rot="1585186">
                <a:off x="4836880" y="3302928"/>
                <a:ext cx="18710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𝒌𝒙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85186">
                <a:off x="4836880" y="3302928"/>
                <a:ext cx="1871025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9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Прямая соединительная линия 75"/>
          <p:cNvCxnSpPr/>
          <p:nvPr/>
        </p:nvCxnSpPr>
        <p:spPr>
          <a:xfrm>
            <a:off x="5237724" y="2655568"/>
            <a:ext cx="756676" cy="35115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Овал 76"/>
          <p:cNvSpPr/>
          <p:nvPr/>
        </p:nvSpPr>
        <p:spPr>
          <a:xfrm>
            <a:off x="7714224" y="3996314"/>
            <a:ext cx="82047" cy="820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029152" y="3218881"/>
                <a:ext cx="10432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152" y="3218881"/>
                <a:ext cx="1043299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978618" y="3218328"/>
                <a:ext cx="10432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618" y="3218328"/>
                <a:ext cx="1043299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1074784" y="4810515"/>
            <a:ext cx="20860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rgbClr val="FF0000"/>
                </a:solidFill>
              </a:rPr>
              <a:t>стрый угол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07020" y="4810515"/>
            <a:ext cx="183332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тупой угол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53" y="1765562"/>
            <a:ext cx="9122647" cy="4619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 rot="10800000">
            <a:off x="2875797" y="6136471"/>
            <a:ext cx="1663552" cy="360040"/>
            <a:chOff x="2260376" y="1988840"/>
            <a:chExt cx="1663552" cy="3600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260376" y="1988840"/>
              <a:ext cx="166355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5400000">
              <a:off x="2999233" y="1459824"/>
              <a:ext cx="233601" cy="1427601"/>
            </a:xfrm>
            <a:prstGeom prst="triangle">
              <a:avLst/>
            </a:prstGeom>
            <a:solidFill>
              <a:srgbClr val="BAE18F"/>
            </a:solidFill>
            <a:ln w="9525">
              <a:solidFill>
                <a:srgbClr val="3F6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537836" y="6136471"/>
            <a:ext cx="1663552" cy="360040"/>
            <a:chOff x="2260376" y="1988840"/>
            <a:chExt cx="1663552" cy="36004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260376" y="1988840"/>
              <a:ext cx="166355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5400000">
              <a:off x="2999233" y="1459824"/>
              <a:ext cx="233601" cy="1427601"/>
            </a:xfrm>
            <a:prstGeom prst="triangle">
              <a:avLst/>
            </a:prstGeom>
            <a:solidFill>
              <a:srgbClr val="BAE18F"/>
            </a:solidFill>
            <a:ln w="9525">
              <a:solidFill>
                <a:srgbClr val="3F60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4530702" y="6077195"/>
            <a:ext cx="1800200" cy="4785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27368" y="6072431"/>
            <a:ext cx="1800200" cy="4785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57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4.56647E-6 L 0.25434 -0.163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818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-4.33526E-6 L 0.31667 0.1988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9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79" grpId="0" animBg="1"/>
      <p:bldP spid="79" grpId="1" animBg="1"/>
      <p:bldP spid="6" grpId="0" animBg="1"/>
      <p:bldP spid="13" grpId="0" animBg="1"/>
      <p:bldP spid="13" grpId="1" animBg="1"/>
      <p:bldP spid="13" grpId="2" animBg="1"/>
      <p:bldP spid="14" grpId="0" animBg="1"/>
      <p:bldP spid="1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5904</TotalTime>
  <Words>4411</Words>
  <Application>Microsoft Office PowerPoint</Application>
  <PresentationFormat>Экран (4:3)</PresentationFormat>
  <Paragraphs>850</Paragraphs>
  <Slides>51</Slides>
  <Notes>0</Notes>
  <HiddenSlides>10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Ясность</vt:lpstr>
      <vt:lpstr>Основные понятия системы двух линейных уравнений с двумя переменными.  Графический метод</vt:lpstr>
      <vt:lpstr>Презентация PowerPoint</vt:lpstr>
      <vt:lpstr>Презентация PowerPoint</vt:lpstr>
      <vt:lpstr>Актуализация знаний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Классная работа §11. Основные понятия системы двух линейных уравнений с двумя переменными.  Графический метод.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Решения систем уравнений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835</cp:revision>
  <dcterms:modified xsi:type="dcterms:W3CDTF">2024-04-05T12:39:54Z</dcterms:modified>
</cp:coreProperties>
</file>