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60"/>
  </p:notesMasterIdLst>
  <p:sldIdLst>
    <p:sldId id="337" r:id="rId2"/>
    <p:sldId id="334" r:id="rId3"/>
    <p:sldId id="271" r:id="rId4"/>
    <p:sldId id="273" r:id="rId5"/>
    <p:sldId id="272" r:id="rId6"/>
    <p:sldId id="269" r:id="rId7"/>
    <p:sldId id="274" r:id="rId8"/>
    <p:sldId id="267" r:id="rId9"/>
    <p:sldId id="303" r:id="rId10"/>
    <p:sldId id="306" r:id="rId11"/>
    <p:sldId id="304" r:id="rId12"/>
    <p:sldId id="336" r:id="rId13"/>
    <p:sldId id="305" r:id="rId14"/>
    <p:sldId id="301" r:id="rId15"/>
    <p:sldId id="286" r:id="rId16"/>
    <p:sldId id="284" r:id="rId17"/>
    <p:sldId id="285" r:id="rId18"/>
    <p:sldId id="287" r:id="rId19"/>
    <p:sldId id="288" r:id="rId20"/>
    <p:sldId id="331" r:id="rId21"/>
    <p:sldId id="275" r:id="rId22"/>
    <p:sldId id="277" r:id="rId23"/>
    <p:sldId id="280" r:id="rId24"/>
    <p:sldId id="279" r:id="rId25"/>
    <p:sldId id="268" r:id="rId26"/>
    <p:sldId id="283" r:id="rId27"/>
    <p:sldId id="276" r:id="rId28"/>
    <p:sldId id="293" r:id="rId29"/>
    <p:sldId id="292" r:id="rId30"/>
    <p:sldId id="281" r:id="rId31"/>
    <p:sldId id="294" r:id="rId32"/>
    <p:sldId id="298" r:id="rId33"/>
    <p:sldId id="297" r:id="rId34"/>
    <p:sldId id="290" r:id="rId35"/>
    <p:sldId id="335" r:id="rId36"/>
    <p:sldId id="296" r:id="rId37"/>
    <p:sldId id="310" r:id="rId38"/>
    <p:sldId id="311" r:id="rId39"/>
    <p:sldId id="333" r:id="rId40"/>
    <p:sldId id="312" r:id="rId41"/>
    <p:sldId id="314" r:id="rId42"/>
    <p:sldId id="313" r:id="rId43"/>
    <p:sldId id="316" r:id="rId44"/>
    <p:sldId id="317" r:id="rId45"/>
    <p:sldId id="318" r:id="rId46"/>
    <p:sldId id="319" r:id="rId47"/>
    <p:sldId id="320" r:id="rId48"/>
    <p:sldId id="325" r:id="rId49"/>
    <p:sldId id="322" r:id="rId50"/>
    <p:sldId id="324" r:id="rId51"/>
    <p:sldId id="323" r:id="rId52"/>
    <p:sldId id="321" r:id="rId53"/>
    <p:sldId id="332" r:id="rId54"/>
    <p:sldId id="327" r:id="rId55"/>
    <p:sldId id="330" r:id="rId56"/>
    <p:sldId id="329" r:id="rId57"/>
    <p:sldId id="326" r:id="rId58"/>
    <p:sldId id="32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F497D"/>
    <a:srgbClr val="03D4A8"/>
    <a:srgbClr val="FFFF99"/>
    <a:srgbClr val="CCFFFF"/>
    <a:srgbClr val="CCECFF"/>
    <a:srgbClr val="FFFFD5"/>
    <a:srgbClr val="FFFFCC"/>
    <a:srgbClr val="1111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47" autoAdjust="0"/>
  </p:normalViewPr>
  <p:slideViewPr>
    <p:cSldViewPr>
      <p:cViewPr varScale="1">
        <p:scale>
          <a:sx n="79" d="100"/>
          <a:sy n="79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07A8D-C051-486E-BB35-D2372972A6D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5D10-04BA-4480-8BEB-A7B18FC17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перехода с титульного слайда ко всем темам игры необходимо щёлкнуть мышью на поле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7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финале при щелчке мышью на знак «Минус» красного цвета исчезают вопросы, которые финалисты исключают из списка. Оставшийся единственный вопрос открывается щелчком мышью на гиперссылку с названием номинации. После</a:t>
            </a:r>
            <a:r>
              <a:rPr lang="ru-RU" baseline="0" dirty="0" smtClean="0"/>
              <a:t> выявления победителя по баллам учитель щёлкает мышью на кнопку «Окончание игры», и </a:t>
            </a:r>
            <a:r>
              <a:rPr lang="ru-RU" baseline="0" smtClean="0"/>
              <a:t>появляется «кубок </a:t>
            </a:r>
            <a:r>
              <a:rPr lang="ru-RU" baseline="0" dirty="0" smtClean="0"/>
              <a:t>победителя».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9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Навигация в презентации осуществляется c помощью гиперссылок и  управляющих кнопок.</a:t>
            </a:r>
          </a:p>
          <a:p>
            <a:r>
              <a:rPr lang="ru-RU" dirty="0" smtClean="0"/>
              <a:t>Переход к списку тем (номинаций) каждого раунда викторины происходит при помощи кнопки «Домой», расположенной в нижнем правом углу слайдов.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1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содержанию вопроса в каждом раунде викторины нужно перейти через гиперссылки на цифры, которые указывают на количество баллов за правильный ответ. </a:t>
            </a:r>
          </a:p>
          <a:p>
            <a:r>
              <a:rPr lang="ru-RU" dirty="0" smtClean="0"/>
              <a:t>Чтобы перейти к следующему раунду, надо щелкнуть мышью на соответствующую номеру раунда кнопку внизу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3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нескольких слайдах музыка звучит автоматически, поэтому надо дослушать музыкальный фрагмент до конца, а затем дать возможность учащемуся ответить на вопрос.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0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щелчке на кнопку «Ответ» появляется правильный ответ на вопрос.</a:t>
            </a:r>
          </a:p>
          <a:p>
            <a:r>
              <a:rPr lang="ru-RU" dirty="0" smtClean="0"/>
              <a:t>Закончить викторину можно в любой момент урока, щёлкнув мышью на кнопку «Завершить показ».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6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 к содержанию вопроса на слайдах «Кот в мешке» и «Вопрос-аукцион» осуществляется щелчком мышью на поле слайда.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8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слайдах со звучащей музыкой перед ответом на вопрос нужно щёлкнуть мышью на кнопку «Скрипичный ключ» и послушать музыкальное произведение.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4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игроку предоставляется возможность выбрать правильный ответ из нескольких предложенных вариантов, то нужно щелкнуть мышью на выбранный вариант ответа. Правильный ответ остаётся на слайде («пульсирует»), а неверный ответ по щелчку на него исчезает.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5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6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3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2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4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49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рест 15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0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3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9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9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slide" Target="slide37.xml"/><Relationship Id="rId2" Type="http://schemas.openxmlformats.org/officeDocument/2006/relationships/slide" Target="slide21.xml"/><Relationship Id="rId16" Type="http://schemas.openxmlformats.org/officeDocument/2006/relationships/slide" Target="slide3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4.xml"/><Relationship Id="rId15" Type="http://schemas.openxmlformats.org/officeDocument/2006/relationships/slide" Target="slide34.xml"/><Relationship Id="rId10" Type="http://schemas.openxmlformats.org/officeDocument/2006/relationships/slide" Target="slide29.xml"/><Relationship Id="rId4" Type="http://schemas.openxmlformats.org/officeDocument/2006/relationships/slide" Target="slide23.xml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slide" Target="slide36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9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48.xml"/><Relationship Id="rId17" Type="http://schemas.openxmlformats.org/officeDocument/2006/relationships/slide" Target="slide53.xml"/><Relationship Id="rId2" Type="http://schemas.openxmlformats.org/officeDocument/2006/relationships/slide" Target="slide38.xml"/><Relationship Id="rId16" Type="http://schemas.openxmlformats.org/officeDocument/2006/relationships/slide" Target="slide5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2.xml"/><Relationship Id="rId11" Type="http://schemas.openxmlformats.org/officeDocument/2006/relationships/slide" Target="slide47.xml"/><Relationship Id="rId5" Type="http://schemas.openxmlformats.org/officeDocument/2006/relationships/slide" Target="slide41.xml"/><Relationship Id="rId15" Type="http://schemas.openxmlformats.org/officeDocument/2006/relationships/slide" Target="slide51.xml"/><Relationship Id="rId10" Type="http://schemas.openxmlformats.org/officeDocument/2006/relationships/slide" Target="slide46.xml"/><Relationship Id="rId4" Type="http://schemas.openxmlformats.org/officeDocument/2006/relationships/slide" Target="slide40.xml"/><Relationship Id="rId9" Type="http://schemas.openxmlformats.org/officeDocument/2006/relationships/slide" Target="slide45.xml"/><Relationship Id="rId14" Type="http://schemas.openxmlformats.org/officeDocument/2006/relationships/slide" Target="slide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8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3.jpe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7.jpeg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8.jpe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9.jpeg"/><Relationship Id="rId5" Type="http://schemas.openxmlformats.org/officeDocument/2006/relationships/image" Target="../media/image18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3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8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2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74.jpe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image" Target="../media/image77.png"/><Relationship Id="rId7" Type="http://schemas.openxmlformats.org/officeDocument/2006/relationships/slide" Target="slide5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5.xml"/><Relationship Id="rId4" Type="http://schemas.microsoft.com/office/2007/relationships/hdphoto" Target="../media/hdphoto9.wdp"/><Relationship Id="rId9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6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slide" Target="slide53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1747" y="1460981"/>
            <a:ext cx="748050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Содружество</a:t>
            </a:r>
          </a:p>
          <a:p>
            <a:pPr algn="ctr"/>
            <a:r>
              <a:rPr lang="ru-RU" sz="10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</a:t>
            </a:r>
            <a:endParaRPr lang="ru-RU" sz="100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30" y="4653136"/>
            <a:ext cx="8496944" cy="17543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музыки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МАОУ «Лицей № 11» г. Ростова-на-Дону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Палецких Елена Викторовна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611" y="260652"/>
            <a:ext cx="6984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Викторина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по музыке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для учащихся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5-8 классов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" name="Управляющая кнопка: настраиваемая 1">
            <a:hlinkClick r:id="" action="ppaction://hlinkshowjump?jump=nextslide" highlightClick="1"/>
          </p:cNvPr>
          <p:cNvSpPr/>
          <p:nvPr/>
        </p:nvSpPr>
        <p:spPr>
          <a:xfrm>
            <a:off x="2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79512" y="2348880"/>
            <a:ext cx="8712968" cy="3168351"/>
            <a:chOff x="179512" y="2636812"/>
            <a:chExt cx="8712968" cy="2520280"/>
          </a:xfrm>
          <a:solidFill>
            <a:srgbClr val="CCFFFF"/>
          </a:solidFill>
        </p:grpSpPr>
        <p:sp>
          <p:nvSpPr>
            <p:cNvPr id="7" name="Вертикальный свиток 6"/>
            <p:cNvSpPr/>
            <p:nvPr/>
          </p:nvSpPr>
          <p:spPr>
            <a:xfrm>
              <a:off x="179512" y="2636812"/>
              <a:ext cx="8712968" cy="2520280"/>
            </a:xfrm>
            <a:prstGeom prst="verticalScroll">
              <a:avLst/>
            </a:prstGeom>
            <a:grpFill/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5"/>
              <a:r>
                <a:rPr lang="ru-RU" sz="2400" dirty="0">
                  <a:solidFill>
                    <a:srgbClr val="1F497D"/>
                  </a:solidFill>
                </a:rPr>
                <a:t>   Я не знаю мудрости, годной для других,</a:t>
              </a:r>
              <a:br>
                <a:rPr lang="ru-RU" sz="2400" dirty="0">
                  <a:solidFill>
                    <a:srgbClr val="1F497D"/>
                  </a:solidFill>
                </a:rPr>
              </a:br>
              <a:r>
                <a:rPr lang="ru-RU" sz="2400" dirty="0">
                  <a:solidFill>
                    <a:srgbClr val="1F497D"/>
                  </a:solidFill>
                </a:rPr>
                <a:t>   Только </a:t>
              </a:r>
              <a:r>
                <a:rPr lang="ru-RU" sz="2400" dirty="0">
                  <a:solidFill>
                    <a:schemeClr val="tx1"/>
                  </a:solidFill>
                </a:rPr>
                <a:t>м</a:t>
              </a:r>
              <a:r>
                <a:rPr lang="ru-RU" sz="2400" dirty="0" smtClean="0">
                  <a:solidFill>
                    <a:schemeClr val="tx1"/>
                  </a:solidFill>
                </a:rPr>
                <a:t>имолётности </a:t>
              </a:r>
              <a:r>
                <a:rPr lang="ru-RU" sz="2400" dirty="0" smtClean="0">
                  <a:solidFill>
                    <a:srgbClr val="1F497D"/>
                  </a:solidFill>
                </a:rPr>
                <a:t>я</a:t>
              </a:r>
              <a:r>
                <a:rPr lang="ru-RU" sz="2400" dirty="0">
                  <a:solidFill>
                    <a:srgbClr val="1F497D"/>
                  </a:solidFill>
                </a:rPr>
                <a:t> влагаю в стих.</a:t>
              </a:r>
              <a:br>
                <a:rPr lang="ru-RU" sz="2400" dirty="0">
                  <a:solidFill>
                    <a:srgbClr val="1F497D"/>
                  </a:solidFill>
                </a:rPr>
              </a:br>
              <a:r>
                <a:rPr lang="ru-RU" sz="2400" dirty="0">
                  <a:solidFill>
                    <a:srgbClr val="1F497D"/>
                  </a:solidFill>
                </a:rPr>
                <a:t>   В каждой </a:t>
              </a:r>
              <a:r>
                <a:rPr lang="ru-RU" sz="2400" dirty="0" smtClean="0">
                  <a:solidFill>
                    <a:schemeClr val="tx1"/>
                  </a:solidFill>
                </a:rPr>
                <a:t>мимолётности </a:t>
              </a:r>
              <a:r>
                <a:rPr lang="ru-RU" sz="2400" dirty="0" smtClean="0">
                  <a:solidFill>
                    <a:srgbClr val="1F497D"/>
                  </a:solidFill>
                </a:rPr>
                <a:t>вижу </a:t>
              </a:r>
              <a:r>
                <a:rPr lang="ru-RU" sz="2400" dirty="0">
                  <a:solidFill>
                    <a:srgbClr val="1F497D"/>
                  </a:solidFill>
                </a:rPr>
                <a:t>я миры,</a:t>
              </a:r>
              <a:br>
                <a:rPr lang="ru-RU" sz="2400" dirty="0">
                  <a:solidFill>
                    <a:srgbClr val="1F497D"/>
                  </a:solidFill>
                </a:rPr>
              </a:br>
              <a:r>
                <a:rPr lang="ru-RU" sz="2400" dirty="0">
                  <a:solidFill>
                    <a:srgbClr val="1F497D"/>
                  </a:solidFill>
                </a:rPr>
                <a:t>   Полные изменчивой радужной игры.</a:t>
              </a:r>
            </a:p>
          </p:txBody>
        </p:sp>
        <p:pic>
          <p:nvPicPr>
            <p:cNvPr id="8" name="Picture 3" descr="C:\Users\Палецких Елена\Desktop\Содружество муз\3250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29141"/>
              <a:ext cx="2235970" cy="167724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Название </a:t>
            </a:r>
            <a:r>
              <a:rPr lang="ru-RU" sz="3400" dirty="0" smtClean="0"/>
              <a:t>сборника </a:t>
            </a:r>
            <a:r>
              <a:rPr lang="ru-RU" sz="3400" dirty="0"/>
              <a:t>пьес для фортепиано, который С. Прокофьев </a:t>
            </a:r>
            <a:r>
              <a:rPr lang="ru-RU" sz="3400" dirty="0" smtClean="0"/>
              <a:t>создал </a:t>
            </a:r>
            <a:r>
              <a:rPr lang="ru-RU" sz="3400" dirty="0"/>
              <a:t>под впечатлением стихотворения </a:t>
            </a:r>
            <a:r>
              <a:rPr lang="ru-RU" sz="3400" dirty="0" smtClean="0"/>
              <a:t>К. </a:t>
            </a:r>
            <a:r>
              <a:rPr lang="ru-RU" sz="3400" dirty="0"/>
              <a:t>Бальмонта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52000" y="5787232"/>
            <a:ext cx="324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Мимолётности</a:t>
            </a:r>
          </a:p>
        </p:txBody>
      </p:sp>
    </p:spTree>
    <p:extLst>
      <p:ext uri="{BB962C8B-B14F-4D97-AF65-F5344CB8AC3E}">
        <p14:creationId xmlns:p14="http://schemas.microsoft.com/office/powerpoint/2010/main" val="33622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Русский поэт, </a:t>
            </a:r>
            <a:r>
              <a:rPr lang="ru-RU" sz="3400" dirty="0"/>
              <a:t>сочинивший </a:t>
            </a:r>
            <a:r>
              <a:rPr lang="ru-RU" sz="3400" dirty="0" smtClean="0"/>
              <a:t>произведение «Моцарт </a:t>
            </a:r>
            <a:r>
              <a:rPr lang="ru-RU" sz="3400" dirty="0"/>
              <a:t>и Сальери», в </a:t>
            </a:r>
            <a:r>
              <a:rPr lang="ru-RU" sz="3400" dirty="0" smtClean="0"/>
              <a:t>котором  </a:t>
            </a:r>
            <a:r>
              <a:rPr lang="ru-RU" sz="3400" dirty="0"/>
              <a:t>рассказана история создания «Реквиема»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7266" y="5787232"/>
            <a:ext cx="26694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А.С. Пушкин</a:t>
            </a:r>
          </a:p>
        </p:txBody>
      </p:sp>
      <p:pic>
        <p:nvPicPr>
          <p:cNvPr id="1026" name="Picture 2" descr="C:\Users\Палецких Елена\Desktop\Содружество муз\portret-pushkin-03-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07" y="2420888"/>
            <a:ext cx="216198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911230" y="1052736"/>
            <a:ext cx="5321538" cy="5014952"/>
            <a:chOff x="1911230" y="1052736"/>
            <a:chExt cx="5321538" cy="5014952"/>
          </a:xfrm>
        </p:grpSpPr>
        <p:pic>
          <p:nvPicPr>
            <p:cNvPr id="1026" name="Picture 2" descr="C:\Users\Палецких Елена\Desktop\Путешествие1\9804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74" b="99366" l="12747" r="993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3"/>
            <a:stretch/>
          </p:blipFill>
          <p:spPr bwMode="auto">
            <a:xfrm>
              <a:off x="3047295" y="2420888"/>
              <a:ext cx="3049409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911230" y="1052736"/>
              <a:ext cx="5321538" cy="4104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65072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Кот в </a:t>
              </a:r>
              <a:r>
                <a:rPr lang="ru-RU" sz="9600" b="1" dirty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мешке</a:t>
              </a:r>
              <a:endParaRPr lang="ru-RU" sz="96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" name="Кот в мешк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6059007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hlinkClick r:id="rId8" action="ppaction://hlinksldjump"/>
          </p:cNvPr>
          <p:cNvSpPr/>
          <p:nvPr/>
        </p:nvSpPr>
        <p:spPr>
          <a:xfrm>
            <a:off x="0" y="-11572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Краткое литературное изложение сюжета оперы, оперетты, балета, мюзикла. Это слово в переводе с итальянского языка означает «книжечка»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21000" y="5787232"/>
            <a:ext cx="2502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Либретто</a:t>
            </a:r>
          </a:p>
        </p:txBody>
      </p:sp>
      <p:pic>
        <p:nvPicPr>
          <p:cNvPr id="8" name="Picture 2" descr="C:\Users\Палецких Елена\Desktop\Содружество муз\6002890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50" y="2780928"/>
            <a:ext cx="18765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Палецких Елена\Desktop\Путешествие1\14272398-raw-potatoes-in-burlap-sack-isolated-on-white-backgrou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63" b="93843" l="4769" r="94933">
                        <a14:backgroundMark x1="51565" y1="27594" x2="51565" y2="2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49" b="8318"/>
          <a:stretch/>
        </p:blipFill>
        <p:spPr bwMode="auto">
          <a:xfrm>
            <a:off x="2843808" y="2996952"/>
            <a:ext cx="3816424" cy="2790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7862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Название кантаты Г.В. Свиридова на стихотворение К.Л. Бальмонта – лирическая зарисовка зимней природы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1258" y="5787232"/>
            <a:ext cx="370148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 идёт</a:t>
            </a:r>
          </a:p>
        </p:txBody>
      </p:sp>
      <p:pic>
        <p:nvPicPr>
          <p:cNvPr id="2050" name="Picture 2" descr="C:\Users\Палецких Елена\Desktop\Содружество муз\1679988170_papik-pro-p-zhivopis-sneg-idet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58" y="2403241"/>
            <a:ext cx="3701484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виридов_Снег идё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2692501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40324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Русский полководец, которому посвящены кинофильм С.М. Эйзенштейна, картина П.Д. </a:t>
            </a:r>
            <a:r>
              <a:rPr lang="ru-RU" sz="3400" dirty="0" err="1"/>
              <a:t>Корина</a:t>
            </a:r>
            <a:r>
              <a:rPr lang="ru-RU" sz="3400" dirty="0"/>
              <a:t> и кантата С.С. Прокофьева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2000" y="5787232"/>
            <a:ext cx="432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Невский</a:t>
            </a:r>
          </a:p>
        </p:txBody>
      </p:sp>
      <p:pic>
        <p:nvPicPr>
          <p:cNvPr id="5" name="Picture 2" descr="C:\Users\Палецких Елена\Desktop\Содружество муз\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r="-146"/>
          <a:stretch/>
        </p:blipFill>
        <p:spPr bwMode="auto">
          <a:xfrm>
            <a:off x="896587" y="2420888"/>
            <a:ext cx="735082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Фортепианная сюита, созданная             М.П. Мусоргским под впечатлением от выставки произведений архитектора и художника   В.А. Гартмана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8203" y="5787232"/>
            <a:ext cx="3887595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Картинки с выставки</a:t>
            </a:r>
          </a:p>
        </p:txBody>
      </p:sp>
      <p:pic>
        <p:nvPicPr>
          <p:cNvPr id="3074" name="Picture 2" descr="C:\Users\Палецких Елена\Desktop\Содружество муз\11307146_X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780928"/>
            <a:ext cx="273336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лецких Елена\Desktop\Содружество муз\1770617-42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124"/>
          <a:stretch/>
        </p:blipFill>
        <p:spPr bwMode="auto">
          <a:xfrm>
            <a:off x="5652120" y="2780928"/>
            <a:ext cx="2047535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. Чюрленис - Мор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441974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Картина художника и композитора М.К. </a:t>
            </a:r>
            <a:r>
              <a:rPr lang="ru-RU" sz="3400" dirty="0" err="1"/>
              <a:t>Чюрлёниса</a:t>
            </a:r>
            <a:r>
              <a:rPr lang="ru-RU" sz="3400" dirty="0"/>
              <a:t>, которая состоит из трёх частей, имеющих музыкальные названия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5787232"/>
            <a:ext cx="288032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 моря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45768" y="2379818"/>
            <a:ext cx="8241032" cy="3161665"/>
            <a:chOff x="445768" y="2379818"/>
            <a:chExt cx="8241032" cy="3161665"/>
          </a:xfrm>
        </p:grpSpPr>
        <p:pic>
          <p:nvPicPr>
            <p:cNvPr id="1026" name="Picture 2" descr="C:\Users\Палецких Елена\Desktop\Содружество муз\258952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911" y="2379818"/>
              <a:ext cx="2130178" cy="27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Палецких Елена\Desktop\Содружество муз\image002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68" y="2379818"/>
              <a:ext cx="2146289" cy="27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Палецких Елена\Desktop\Содружество муз\309e51ca2370bfb0dda1f05f2998a00d.jpe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87" r="20448"/>
            <a:stretch/>
          </p:blipFill>
          <p:spPr bwMode="auto">
            <a:xfrm>
              <a:off x="6564086" y="2379818"/>
              <a:ext cx="2122714" cy="27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57200" y="5079818"/>
              <a:ext cx="2134857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Аллегро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6911" y="5079817"/>
              <a:ext cx="2130178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Анданте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64086" y="5079816"/>
              <a:ext cx="2122714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Финал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5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27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Направление в изобразительном искусстве и музыке конца </a:t>
            </a:r>
            <a:r>
              <a:rPr lang="en-US" sz="3400" dirty="0"/>
              <a:t>XIX – </a:t>
            </a:r>
            <a:r>
              <a:rPr lang="ru-RU" sz="3400" dirty="0"/>
              <a:t>начала </a:t>
            </a:r>
            <a:r>
              <a:rPr lang="en-US" sz="3400" dirty="0"/>
              <a:t>XX </a:t>
            </a:r>
            <a:r>
              <a:rPr lang="ru-RU" sz="3400" dirty="0"/>
              <a:t>века, в котором мастера старались выразить впечатления от реально существующего мира в его подвижности и изменчивости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52000" y="5787232"/>
            <a:ext cx="384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Импрессионизм</a:t>
            </a:r>
          </a:p>
        </p:txBody>
      </p:sp>
      <p:pic>
        <p:nvPicPr>
          <p:cNvPr id="2050" name="Picture 2" descr="C:\Users\Палецких Елена\Desktop\Содружество муз\scale_120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3307555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.-С. Бах - Фуга до маж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024" y="330823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Жанр полифонической музыки, в котором мелодия последовательно повторяется несколькими голосами, и название картины М.К. </a:t>
            </a:r>
            <a:r>
              <a:rPr lang="ru-RU" sz="3400" dirty="0" err="1">
                <a:solidFill>
                  <a:srgbClr val="1F497D"/>
                </a:solidFill>
              </a:rPr>
              <a:t>Чюрлёниса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6" name="Picture 3" descr="C:\Users\Палецких Елена\Desktop\Содружество муз\scale_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780928"/>
            <a:ext cx="300848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алецких Елена\Desktop\Содружество муз\Bah-HTK-Tom1-01-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t="13463" r="52561" b="73075"/>
          <a:stretch/>
        </p:blipFill>
        <p:spPr bwMode="auto">
          <a:xfrm>
            <a:off x="3995936" y="4355431"/>
            <a:ext cx="4690864" cy="112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78092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713763"/>
              </p:ext>
            </p:extLst>
          </p:nvPr>
        </p:nvGraphicFramePr>
        <p:xfrm>
          <a:off x="467544" y="1844825"/>
          <a:ext cx="8208912" cy="37768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58938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Содружество </a:t>
                      </a:r>
                    </a:p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</a:t>
                      </a:r>
                      <a:endParaRPr lang="ru-RU" sz="2400" b="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Вокальная </a:t>
                      </a:r>
                    </a:p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музыка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Великие композиторы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8938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Музыка и литература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Инструментальная</a:t>
                      </a:r>
                      <a:r>
                        <a:rPr lang="ru-RU" sz="2400" baseline="0" dirty="0">
                          <a:solidFill>
                            <a:srgbClr val="1F497D"/>
                          </a:solidFill>
                        </a:rPr>
                        <a:t> музыка</a:t>
                      </a:r>
                      <a:endParaRPr lang="ru-RU" sz="2400" dirty="0">
                        <a:solidFill>
                          <a:srgbClr val="1F497D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Музыкальные произведения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8938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Музыка и живопись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Музыкальный</a:t>
                      </a:r>
                      <a:r>
                        <a:rPr lang="ru-RU" sz="2400" baseline="0" dirty="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театр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1F497D"/>
                          </a:solidFill>
                        </a:rPr>
                        <a:t>Небесное и земное в звуках и красках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20419" y="10379"/>
            <a:ext cx="43031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темы</a:t>
            </a:r>
          </a:p>
        </p:txBody>
      </p:sp>
    </p:spTree>
    <p:extLst>
      <p:ext uri="{BB962C8B-B14F-4D97-AF65-F5344CB8AC3E}">
        <p14:creationId xmlns:p14="http://schemas.microsoft.com/office/powerpoint/2010/main" val="17991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86308"/>
              </p:ext>
            </p:extLst>
          </p:nvPr>
        </p:nvGraphicFramePr>
        <p:xfrm>
          <a:off x="477888" y="1844825"/>
          <a:ext cx="8208912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56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Вокальная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музыка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Инструментальная музыка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tx2"/>
                          </a:solidFill>
                        </a:rPr>
                        <a:t>Музыкальный</a:t>
                      </a:r>
                      <a:r>
                        <a:rPr lang="ru-RU" sz="3200" b="0" baseline="0" dirty="0">
                          <a:solidFill>
                            <a:schemeClr val="tx2"/>
                          </a:solidFill>
                        </a:rPr>
                        <a:t> театр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10" name="Управляющая кнопка: настраиваемая 9">
            <a:hlinkClick r:id="rId17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раунд</a:t>
            </a:r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Небольшое вокальное произведение для голоса с инструментом, в котором раскрываются чувства человека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8600" y="5787232"/>
            <a:ext cx="20268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</a:p>
        </p:txBody>
      </p:sp>
      <p:pic>
        <p:nvPicPr>
          <p:cNvPr id="5" name="Picture 2" descr="C:\Users\Палецких Елена\Desktop\Содружество муз\d56cdb230558820104d6e6f5d1f091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83" y="2420888"/>
            <a:ext cx="4057434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Музыкальное произведение траурного характера для хора с оркестром, последнее сочинение В.А. Моцарта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2000" y="5787232"/>
            <a:ext cx="306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</a:t>
            </a:r>
          </a:p>
        </p:txBody>
      </p:sp>
      <p:pic>
        <p:nvPicPr>
          <p:cNvPr id="5" name="Picture 2" descr="C:\Users\Палецких Елена\Desktop\Содружество муз\mozart-requiem-0028943902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00" y="2420888"/>
            <a:ext cx="306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2000" y="2420888"/>
            <a:ext cx="3060000" cy="936104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алецких Елена\Desktop\Содружество муз\2b4212ca-aca5-4a3f-94aa-0bcade938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03" y="2420887"/>
            <a:ext cx="4811794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Концертное произведение для пения с инструментальным сопровождением, исполняющееся на гласный звук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Вокализ</a:t>
            </a:r>
          </a:p>
        </p:txBody>
      </p:sp>
    </p:spTree>
    <p:extLst>
      <p:ext uri="{BB962C8B-B14F-4D97-AF65-F5344CB8AC3E}">
        <p14:creationId xmlns:p14="http://schemas.microsoft.com/office/powerpoint/2010/main" val="19606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Вокальное или инструментальное произведение лирического характера – песня на воде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2000" y="5787232"/>
            <a:ext cx="252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Баркарола</a:t>
            </a:r>
          </a:p>
        </p:txBody>
      </p:sp>
      <p:pic>
        <p:nvPicPr>
          <p:cNvPr id="3074" name="Picture 2" descr="C:\Users\Палецких Елена\Desktop\Содружество муз\1674008513_gas-kvas-com-p-risunok-na-temu-barkarola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00" y="2420888"/>
            <a:ext cx="408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Слово, которое в переводе с итальянского языка означает «прекрасное пение»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2000" y="5787232"/>
            <a:ext cx="21600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Бельканто</a:t>
            </a:r>
          </a:p>
        </p:txBody>
      </p:sp>
      <p:pic>
        <p:nvPicPr>
          <p:cNvPr id="4098" name="Picture 2" descr="C:\Users\Палецких Елена\Desktop\Содружество муз\tVE650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33" y="1785764"/>
            <a:ext cx="541353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Танца этого гостя нет на балу в сказочном городе сладостей из балета </a:t>
            </a:r>
            <a:endParaRPr lang="ru-RU" sz="3400" dirty="0" smtClean="0">
              <a:solidFill>
                <a:srgbClr val="1F497D"/>
              </a:solidFill>
            </a:endParaRPr>
          </a:p>
          <a:p>
            <a:r>
              <a:rPr lang="ru-RU" sz="3400" dirty="0" smtClean="0">
                <a:solidFill>
                  <a:srgbClr val="1F497D"/>
                </a:solidFill>
              </a:rPr>
              <a:t>П.И</a:t>
            </a:r>
            <a:r>
              <a:rPr lang="ru-RU" sz="3400" dirty="0">
                <a:solidFill>
                  <a:srgbClr val="1F497D"/>
                </a:solidFill>
              </a:rPr>
              <a:t>. Чайковского «Щелкунчик»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2352422"/>
            <a:ext cx="3216064" cy="1980000"/>
            <a:chOff x="457200" y="2348880"/>
            <a:chExt cx="3216064" cy="1980000"/>
          </a:xfrm>
        </p:grpSpPr>
        <p:pic>
          <p:nvPicPr>
            <p:cNvPr id="1037" name="Picture 13" descr="C:\Users\Палецких Елена\Desktop\Содружество муз\PFVHMP59VyNXNwS8EL2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264" y="2348880"/>
              <a:ext cx="2640000" cy="19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57200" y="2350651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3568" y="4584670"/>
            <a:ext cx="3216064" cy="1980000"/>
            <a:chOff x="457200" y="4581128"/>
            <a:chExt cx="3216064" cy="1980000"/>
          </a:xfrm>
        </p:grpSpPr>
        <p:pic>
          <p:nvPicPr>
            <p:cNvPr id="1036" name="Picture 12" descr="C:\Users\Палецких Елена\Desktop\Содружество муз\gol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25"/>
            <a:stretch/>
          </p:blipFill>
          <p:spPr bwMode="auto">
            <a:xfrm>
              <a:off x="1033264" y="4581128"/>
              <a:ext cx="2640000" cy="19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57200" y="4581128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16016" y="4579977"/>
            <a:ext cx="3216064" cy="1980000"/>
            <a:chOff x="5470736" y="4581128"/>
            <a:chExt cx="3216064" cy="1980000"/>
          </a:xfrm>
        </p:grpSpPr>
        <p:pic>
          <p:nvPicPr>
            <p:cNvPr id="1034" name="Picture 10" descr="C:\Users\Палецких Елена\Desktop\Содружество муз\raznotsvetnij_marmel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22"/>
            <a:stretch/>
          </p:blipFill>
          <p:spPr bwMode="auto">
            <a:xfrm>
              <a:off x="6046800" y="4581128"/>
              <a:ext cx="2640000" cy="19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70736" y="4581128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16016" y="2350651"/>
            <a:ext cx="3216064" cy="1980000"/>
            <a:chOff x="5470736" y="2351802"/>
            <a:chExt cx="3216064" cy="1980000"/>
          </a:xfrm>
        </p:grpSpPr>
        <p:pic>
          <p:nvPicPr>
            <p:cNvPr id="1038" name="Picture 14" descr="C:\Users\Палецких Елена\Desktop\Содружество муз\2019Food_Tea_set_with_coffee_on_the_table_with_grains_135318_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/>
            <a:stretch/>
          </p:blipFill>
          <p:spPr bwMode="auto">
            <a:xfrm>
              <a:off x="6046800" y="2351802"/>
              <a:ext cx="2640000" cy="19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470736" y="235180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2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Симфоническая миниатюра А.К. </a:t>
            </a:r>
            <a:r>
              <a:rPr lang="ru-RU" sz="3400" dirty="0" err="1">
                <a:solidFill>
                  <a:srgbClr val="1F497D"/>
                </a:solidFill>
              </a:rPr>
              <a:t>Лядова</a:t>
            </a:r>
            <a:r>
              <a:rPr lang="ru-RU" sz="3400" dirty="0">
                <a:solidFill>
                  <a:srgbClr val="1F497D"/>
                </a:solidFill>
              </a:rPr>
              <a:t>, созданная по мотивам сказания русского народа, записанного И. Сахаровым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05200" y="5787232"/>
            <a:ext cx="2296281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Кикимора</a:t>
            </a:r>
          </a:p>
        </p:txBody>
      </p:sp>
      <p:pic>
        <p:nvPicPr>
          <p:cNvPr id="4098" name="Picture 2" descr="C:\Users\Палецких Елена\Desktop\Содружество муз\kikimora-lyagushk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20888"/>
            <a:ext cx="229628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8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Музыкальный инструмент Древней Руси, которому подражает арфа в концертной симфонии В.Г. </a:t>
            </a:r>
            <a:r>
              <a:rPr lang="ru-RU" sz="3400" dirty="0" err="1">
                <a:solidFill>
                  <a:srgbClr val="1F497D"/>
                </a:solidFill>
              </a:rPr>
              <a:t>Кикты</a:t>
            </a:r>
            <a:r>
              <a:rPr lang="ru-RU" sz="3400" dirty="0">
                <a:solidFill>
                  <a:srgbClr val="1F497D"/>
                </a:solidFill>
              </a:rPr>
              <a:t> «Фрески Софии Киевской»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05200" y="5787232"/>
            <a:ext cx="2296281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Гусли</a:t>
            </a:r>
          </a:p>
        </p:txBody>
      </p:sp>
      <p:pic>
        <p:nvPicPr>
          <p:cNvPr id="4098" name="Picture 2" descr="C:\Users\Палецких Елена\Desktop\Содружество муз\1696558607_gas-kvas-com-p-kartinki-gusli-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5" b="90000" l="2933" r="95067">
                        <a14:foregroundMark x1="92800" y1="85814" x2="92800" y2="85814"/>
                        <a14:foregroundMark x1="95067" y1="85814" x2="95067" y2="85814"/>
                        <a14:foregroundMark x1="64133" y1="8837" x2="64133" y2="8837"/>
                        <a14:foregroundMark x1="7333" y1="80233" x2="7333" y2="80233"/>
                        <a14:foregroundMark x1="2933" y1="85581" x2="2933" y2="8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89" y="2781300"/>
            <a:ext cx="4709301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22182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Сборник небольших пьес для фортепиано немецкого композитора Ф. Мендельсона, обладающих лирическим характером и напоминающих выразительную речь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5152" y="5787232"/>
            <a:ext cx="3173697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Песни без слов</a:t>
            </a:r>
          </a:p>
        </p:txBody>
      </p:sp>
      <p:pic>
        <p:nvPicPr>
          <p:cNvPr id="3074" name="Picture 2" descr="C:\Users\Палецких Елена\Desktop\Содружество муз\1200x1200bf-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00" y="2780928"/>
            <a:ext cx="27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12000" y="4509120"/>
            <a:ext cx="2520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004056"/>
              </p:ext>
            </p:extLst>
          </p:nvPr>
        </p:nvGraphicFramePr>
        <p:xfrm>
          <a:off x="467544" y="1828800"/>
          <a:ext cx="8208912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Содружество </a:t>
                      </a:r>
                    </a:p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муз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Музыка и литература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8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9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0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1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2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/>
                          </a:solidFill>
                        </a:rPr>
                        <a:t>Музыка и живопись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3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4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5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6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7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5" name="Управляющая кнопка: настраиваемая 4">
            <a:hlinkClick r:id="rId18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раунд</a:t>
            </a:r>
          </a:p>
        </p:txBody>
      </p:sp>
    </p:spTree>
    <p:extLst>
      <p:ext uri="{BB962C8B-B14F-4D97-AF65-F5344CB8AC3E}">
        <p14:creationId xmlns:p14="http://schemas.microsoft.com/office/powerpoint/2010/main" val="41896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>
                <a:solidFill>
                  <a:srgbClr val="1F497D"/>
                </a:solidFill>
              </a:rPr>
              <a:t>Инструментальные </a:t>
            </a:r>
            <a:r>
              <a:rPr lang="ru-RU" sz="3400" dirty="0">
                <a:solidFill>
                  <a:srgbClr val="1F497D"/>
                </a:solidFill>
              </a:rPr>
              <a:t>произведения, созданные на основе литературных источников или имеющие их названия </a:t>
            </a: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73170" y="5787232"/>
            <a:ext cx="439766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Программная музыка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602026" y="2435087"/>
            <a:ext cx="1939947" cy="3045801"/>
            <a:chOff x="3602026" y="2435087"/>
            <a:chExt cx="1939947" cy="3045801"/>
          </a:xfrm>
        </p:grpSpPr>
        <p:pic>
          <p:nvPicPr>
            <p:cNvPr id="2050" name="Picture 2" descr="C:\Users\Палецких Елена\Desktop\Содружество муз\1676382597_gas-kvas-com-p-risunok-k-shakherezade-rimskogo-korsakova-1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02027" y="2435087"/>
              <a:ext cx="1939946" cy="2598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602026" y="5019223"/>
              <a:ext cx="1939947" cy="46166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/>
                <a:t>Шехеразада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03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Спектакль, </a:t>
            </a:r>
            <a:r>
              <a:rPr lang="ru-RU" sz="3400" dirty="0" smtClean="0">
                <a:solidFill>
                  <a:srgbClr val="1F497D"/>
                </a:solidFill>
              </a:rPr>
              <a:t>в основе </a:t>
            </a:r>
            <a:r>
              <a:rPr lang="ru-RU" sz="3400" dirty="0">
                <a:solidFill>
                  <a:srgbClr val="1F497D"/>
                </a:solidFill>
              </a:rPr>
              <a:t>которого </a:t>
            </a:r>
            <a:r>
              <a:rPr lang="ru-RU" sz="3400" dirty="0" smtClean="0">
                <a:solidFill>
                  <a:srgbClr val="1F497D"/>
                </a:solidFill>
              </a:rPr>
              <a:t>лежит танец, соединённый </a:t>
            </a:r>
            <a:r>
              <a:rPr lang="ru-RU" sz="3400" dirty="0">
                <a:solidFill>
                  <a:srgbClr val="1F497D"/>
                </a:solidFill>
              </a:rPr>
              <a:t>с </a:t>
            </a:r>
            <a:r>
              <a:rPr lang="ru-RU" sz="3400" dirty="0" smtClean="0">
                <a:solidFill>
                  <a:srgbClr val="1F497D"/>
                </a:solidFill>
              </a:rPr>
              <a:t>литературой, музыкой и изобразительным искусством</a:t>
            </a:r>
            <a:endParaRPr lang="ru-RU" sz="3400" dirty="0">
              <a:solidFill>
                <a:srgbClr val="1F497D"/>
              </a:solidFill>
            </a:endParaRPr>
          </a:p>
        </p:txBody>
      </p:sp>
      <p:pic>
        <p:nvPicPr>
          <p:cNvPr id="2050" name="Picture 2" descr="C:\Users\Палецких Елена\Desktop\Содружество муз\1687195714_kartin-papik-pro-p-kartinki-vals-tsvetov-shchelkunchik-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00" y="2420888"/>
            <a:ext cx="459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</a:t>
            </a:r>
          </a:p>
        </p:txBody>
      </p:sp>
    </p:spTree>
    <p:extLst>
      <p:ext uri="{BB962C8B-B14F-4D97-AF65-F5344CB8AC3E}">
        <p14:creationId xmlns:p14="http://schemas.microsoft.com/office/powerpoint/2010/main" val="38711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Вид театрального искусства, название которого в переводе с итальянского языка означает «труд, дело, сочинение»</a:t>
            </a:r>
          </a:p>
        </p:txBody>
      </p:sp>
      <p:pic>
        <p:nvPicPr>
          <p:cNvPr id="9" name="Picture 2" descr="C:\Users\Палецких Елена\Desktop\Содружество муз\sad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5" y="2420888"/>
            <a:ext cx="691125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процесс 9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</a:t>
            </a:r>
          </a:p>
        </p:txBody>
      </p:sp>
    </p:spTree>
    <p:extLst>
      <p:ext uri="{BB962C8B-B14F-4D97-AF65-F5344CB8AC3E}">
        <p14:creationId xmlns:p14="http://schemas.microsoft.com/office/powerpoint/2010/main" val="38047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Развлекательное представление, в котором соединяются эстрадная и бытовая музыка, </a:t>
            </a:r>
            <a:r>
              <a:rPr lang="ru-RU" sz="3400" dirty="0" smtClean="0">
                <a:solidFill>
                  <a:srgbClr val="1F497D"/>
                </a:solidFill>
              </a:rPr>
              <a:t>танец, литература и живопись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Мюзикл</a:t>
            </a:r>
          </a:p>
        </p:txBody>
      </p:sp>
      <p:pic>
        <p:nvPicPr>
          <p:cNvPr id="11" name="Picture 2" descr="C:\Users\Палецких Елена\Desktop\Содружество муз\bMA83cXX3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00" y="2385452"/>
            <a:ext cx="544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Пьеса Э</a:t>
            </a:r>
            <a:r>
              <a:rPr lang="ru-RU" sz="3400" dirty="0"/>
              <a:t>. </a:t>
            </a:r>
            <a:r>
              <a:rPr lang="ru-RU" sz="3400" dirty="0" smtClean="0"/>
              <a:t>Грига из сюиты «Пер </a:t>
            </a:r>
            <a:r>
              <a:rPr lang="ru-RU" sz="3400" dirty="0" err="1" smtClean="0"/>
              <a:t>Гюнт</a:t>
            </a:r>
            <a:r>
              <a:rPr lang="ru-RU" sz="3400" dirty="0" smtClean="0"/>
              <a:t>», созданной на основе музыки к драматическому спектаклю </a:t>
            </a:r>
            <a:r>
              <a:rPr lang="ru-RU" sz="3400" dirty="0"/>
              <a:t>Г. </a:t>
            </a:r>
            <a:r>
              <a:rPr lang="ru-RU" sz="3400" dirty="0" smtClean="0"/>
              <a:t>Ибсена</a:t>
            </a:r>
            <a:endParaRPr lang="ru-RU" sz="3400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4600" y="5787232"/>
            <a:ext cx="53748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пещере горного короля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Палецких Елена\Desktop\Содружество муз\8a201742-ea8d-4b69-bb74-eaeebd675247-theodor-kittels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78" y="2420888"/>
            <a:ext cx="4029643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4 - Э. Григ. В пещере горного короля.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3331" y="3070188"/>
            <a:ext cx="6096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42088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опрос-аукци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955088" y="800999"/>
            <a:ext cx="5321538" cy="5478423"/>
            <a:chOff x="1955088" y="800999"/>
            <a:chExt cx="5321538" cy="547842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955088" y="1052736"/>
              <a:ext cx="5321538" cy="4104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65072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Вопрос-аукцион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489514" y="800999"/>
              <a:ext cx="2282997" cy="54784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oft" dir="t">
                <a:rot lat="0" lon="0" rev="10800000"/>
              </a:lightRig>
            </a:scene3d>
            <a:sp3d>
              <a:bevelT/>
            </a:sp3d>
          </p:spPr>
          <p:txBody>
            <a:bodyPr wrap="none" lIns="91440" tIns="45720" rIns="91440" bIns="45720">
              <a:spAutoFit/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350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0" y="-11572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28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Музыкант-аккомпаниатор, исполнявший музыку к «немому» кинофильму в кинотеатре начала </a:t>
            </a:r>
            <a:r>
              <a:rPr lang="en-US" sz="3400" dirty="0">
                <a:solidFill>
                  <a:srgbClr val="1F497D"/>
                </a:solidFill>
              </a:rPr>
              <a:t>XX </a:t>
            </a:r>
            <a:r>
              <a:rPr lang="ru-RU" sz="3400" dirty="0">
                <a:solidFill>
                  <a:srgbClr val="1F497D"/>
                </a:solidFill>
              </a:rPr>
              <a:t>века</a:t>
            </a:r>
          </a:p>
        </p:txBody>
      </p:sp>
      <p:pic>
        <p:nvPicPr>
          <p:cNvPr id="3074" name="Picture 2" descr="C:\Users\Палецких Елена\Desktop\Содружество муз\movie-piano-1024x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56" y="2420888"/>
            <a:ext cx="4407088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Тапёр</a:t>
            </a:r>
          </a:p>
        </p:txBody>
      </p:sp>
    </p:spTree>
    <p:extLst>
      <p:ext uri="{BB962C8B-B14F-4D97-AF65-F5344CB8AC3E}">
        <p14:creationId xmlns:p14="http://schemas.microsoft.com/office/powerpoint/2010/main" val="17244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68097"/>
              </p:ext>
            </p:extLst>
          </p:nvPr>
        </p:nvGraphicFramePr>
        <p:xfrm>
          <a:off x="467544" y="1844824"/>
          <a:ext cx="8208910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17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17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17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17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Великие композиторы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3200" dirty="0">
                          <a:solidFill>
                            <a:srgbClr val="FF0000"/>
                          </a:solidFill>
                        </a:rPr>
                        <a:t>Музыкальные произведения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FF0000"/>
                          </a:solidFill>
                        </a:rPr>
                        <a:t>Небесное и земное в звуках и красках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hlinkClick r:id="rId1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59805" y="10379"/>
            <a:ext cx="3624390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8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</a:p>
        </p:txBody>
      </p:sp>
      <p:sp>
        <p:nvSpPr>
          <p:cNvPr id="7" name="Управляющая кнопка: настраиваемая 6">
            <a:hlinkClick r:id="rId17" action="ppaction://hlinksldjump" highlightClick="1"/>
          </p:cNvPr>
          <p:cNvSpPr/>
          <p:nvPr/>
        </p:nvSpPr>
        <p:spPr>
          <a:xfrm>
            <a:off x="3671900" y="5661248"/>
            <a:ext cx="1800200" cy="720000"/>
          </a:xfrm>
          <a:prstGeom prst="actionButtonBlank">
            <a:avLst/>
          </a:prstGeom>
          <a:solidFill>
            <a:srgbClr val="FF644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Финал</a:t>
            </a:r>
          </a:p>
        </p:txBody>
      </p:sp>
    </p:spTree>
    <p:extLst>
      <p:ext uri="{BB962C8B-B14F-4D97-AF65-F5344CB8AC3E}">
        <p14:creationId xmlns:p14="http://schemas.microsoft.com/office/powerpoint/2010/main" val="41193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Австрийский композитор </a:t>
            </a:r>
            <a:r>
              <a:rPr lang="en-US" sz="3400" dirty="0"/>
              <a:t>XVIII</a:t>
            </a:r>
            <a:r>
              <a:rPr lang="ru-RU" sz="3400" dirty="0"/>
              <a:t> века, которого называли чудо-ребёнком, автор оперы «Волшебная флейта», Реквиема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7764" y="5787232"/>
            <a:ext cx="2328471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В.А. Моцарт</a:t>
            </a:r>
          </a:p>
        </p:txBody>
      </p:sp>
      <p:pic>
        <p:nvPicPr>
          <p:cNvPr id="6" name="Picture 2" descr="C:\Users\Палецких Елена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64" y="2420888"/>
            <a:ext cx="232847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6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.С. Бах. Токката ре мин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4048" y="4725144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Органная музыка этого немецкого композитора XVIII века созвучна величественным образам соборов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3510" y="5787232"/>
            <a:ext cx="231698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И.С. Бах</a:t>
            </a:r>
          </a:p>
        </p:txBody>
      </p:sp>
      <p:pic>
        <p:nvPicPr>
          <p:cNvPr id="3074" name="Picture 2" descr="C:\Users\Палецких Елена\Desktop\Содружество муз\bach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10" y="2429272"/>
            <a:ext cx="231698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Содружество муз\bolshoi_teat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26" y="2780928"/>
            <a:ext cx="4108947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457200" y="274636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Архитектурное </a:t>
            </a:r>
            <a:r>
              <a:rPr lang="ru-RU" sz="3400" dirty="0" smtClean="0"/>
              <a:t>сооружение (здание), в котором можно посмотреть спектакль, объединяющий </a:t>
            </a:r>
            <a:r>
              <a:rPr lang="ru-RU" sz="3400" dirty="0"/>
              <a:t>литературу, изобразительное искусство и музыку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val="15694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Композитор, основоположник русской классической музыки, создатель романсов «Жаворонок», «Венецианская ночь»</a:t>
            </a:r>
          </a:p>
        </p:txBody>
      </p:sp>
      <p:pic>
        <p:nvPicPr>
          <p:cNvPr id="16" name="Picture 2" descr="C:\Users\Палецких Елена\Desktop\Содружество муз\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1922" y="2420888"/>
            <a:ext cx="2220156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процесс 21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363974" y="5787232"/>
            <a:ext cx="2416052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М.И. Глинка</a:t>
            </a:r>
          </a:p>
        </p:txBody>
      </p:sp>
    </p:spTree>
    <p:extLst>
      <p:ext uri="{BB962C8B-B14F-4D97-AF65-F5344CB8AC3E}">
        <p14:creationId xmlns:p14="http://schemas.microsoft.com/office/powerpoint/2010/main" val="32344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Русский композитор, морской офицер по образованию, профессор Петербургской консерватории, автор оперы «Садко»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5787232"/>
            <a:ext cx="4464496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Н.А. Римский-Корсаков</a:t>
            </a:r>
          </a:p>
        </p:txBody>
      </p:sp>
      <p:pic>
        <p:nvPicPr>
          <p:cNvPr id="2050" name="Picture 2" descr="C:\Users\Палецких Елена\Desktop\Содружество муз\13093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73" y="2420888"/>
            <a:ext cx="2179453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Польский композитор, пианист, сердце которого, согласно его последней воле, захоронено в Варшаве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30099" y="5787232"/>
            <a:ext cx="2283553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 Шопен</a:t>
            </a:r>
          </a:p>
        </p:txBody>
      </p:sp>
      <p:pic>
        <p:nvPicPr>
          <p:cNvPr id="5" name="Picture 2" descr="C:\Users\Палецких Елена\Desktop\Путешествие1\09a69c7590b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430348" y="2420888"/>
            <a:ext cx="2283305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7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. Мусоргский - Избушка на курьих ножках (Баба-яг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118306"/>
            <a:ext cx="609600" cy="6096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Пьеса М.П. Мусоргского из фортепианного цикла «Картинки с выставки»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01818" y="5791181"/>
            <a:ext cx="494036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Избушка на курьих ножках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2904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Палецких Елена\Desktop\Содружество муз\Izbushka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0442" y="1829046"/>
            <a:ext cx="270311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Содружество муз\31eb7e3d5f57d5c5d32d55c08247f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30" y="1802536"/>
            <a:ext cx="5065139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Одно из самых известных произведений В.А. Моцарта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17784" y="5791181"/>
            <a:ext cx="5508432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Маленькая ночная серенада</a:t>
            </a:r>
          </a:p>
        </p:txBody>
      </p:sp>
      <p:pic>
        <p:nvPicPr>
          <p:cNvPr id="7" name="Маленькая ночная серенада, ронд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331" y="2091796"/>
            <a:ext cx="609600" cy="60960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253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2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Шуберт. Фор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685911"/>
            <a:ext cx="609600" cy="6096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Песня Франца Шуберта, которая обрела вторую жизнь в инструментальном квинтете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8600" y="5791181"/>
            <a:ext cx="20268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Форель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39665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Палецких Елена\Desktop\Содружество муз\09e478765af592f1d395f8089a1a102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78" y="2396651"/>
            <a:ext cx="4736843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. Рахманинов - Весенние во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31" y="2685911"/>
            <a:ext cx="609600" cy="6096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Романс С.В. Рахманинова на стихи          Ф.И. Тютчева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40865" y="5791181"/>
            <a:ext cx="326227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Весенние воды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239665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C:\Users\Палецких Елена\Desktop\Содружество муз\1681142080_sneg-top-p-kartinki-levitan-mart-vkontakte-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84771"/>
            <a:ext cx="48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7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Зинчук-Паганини. Каприс №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5900" y="2641219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4340" y="5787232"/>
            <a:ext cx="251532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Каприс № 24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Произведение итальянского композитора и скрипача XIX века </a:t>
            </a:r>
            <a:r>
              <a:rPr lang="ru-RU" sz="3400" dirty="0" err="1">
                <a:solidFill>
                  <a:srgbClr val="1F497D"/>
                </a:solidFill>
              </a:rPr>
              <a:t>Никколо</a:t>
            </a:r>
            <a:r>
              <a:rPr lang="ru-RU" sz="3400" dirty="0">
                <a:solidFill>
                  <a:srgbClr val="1F497D"/>
                </a:solidFill>
              </a:rPr>
              <a:t> Паганини в интерпретации Виктора Зинчука 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2031" y="2420888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C:\Users\Палецких Елена\Desktop\Содружество муз\1905312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40" y="2420888"/>
            <a:ext cx="251532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хманинов - Светлый празд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725144"/>
            <a:ext cx="609600" cy="609600"/>
          </a:xfrm>
          <a:prstGeom prst="rect">
            <a:avLst/>
          </a:prstGeom>
        </p:spPr>
      </p:pic>
      <p:pic>
        <p:nvPicPr>
          <p:cNvPr id="1035" name="Picture 11" descr="C:\Users\Палецких Елена\Desktop\Содружество муз\1200px-Софийский_Собор_в_Детинце_(вид_с_юго-востока_-_востока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2"/>
          <a:stretch/>
        </p:blipFill>
        <p:spPr bwMode="auto">
          <a:xfrm>
            <a:off x="457201" y="3272532"/>
            <a:ext cx="294639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Содружество муз\0432c8cc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14801" y="-11815763"/>
            <a:ext cx="168589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57200" y="274638"/>
            <a:ext cx="8229600" cy="27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Светлый праздник, о котором повествует </a:t>
            </a:r>
          </a:p>
          <a:p>
            <a:r>
              <a:rPr lang="ru-RU" sz="3400" dirty="0">
                <a:solidFill>
                  <a:srgbClr val="1F497D"/>
                </a:solidFill>
              </a:rPr>
              <a:t>4-я часть сюиты для двух фортепиано </a:t>
            </a:r>
          </a:p>
          <a:p>
            <a:r>
              <a:rPr lang="ru-RU" sz="3400" dirty="0">
                <a:solidFill>
                  <a:srgbClr val="1F497D"/>
                </a:solidFill>
              </a:rPr>
              <a:t>С.В. Рахманинова, созданной на основе детских воспоминаний о звоне колоколов Софийского собора в Новгороде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9812" y="5787232"/>
            <a:ext cx="1704375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Пасха</a:t>
            </a: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1037" name="Picture 13" descr="C:\Users\Палецких Елена\Desktop\Содружество муз\1664421256_10-kartinkof-club-p-kartinki-ikoni-khristos-voskresene-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12" y="3272532"/>
            <a:ext cx="170437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Палецких Елена\Desktop\Содружество муз\46879_9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4846"/>
          <a:stretch/>
        </p:blipFill>
        <p:spPr bwMode="auto">
          <a:xfrm>
            <a:off x="5740399" y="3272531"/>
            <a:ext cx="292111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.-С. Бах - Органная прелюдия соль мин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5733256"/>
            <a:ext cx="609600" cy="6096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Архитектурное сооружение, в котором может звучать эта музыка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86335" y="1768997"/>
            <a:ext cx="3816065" cy="2160000"/>
            <a:chOff x="486335" y="1768997"/>
            <a:chExt cx="3816065" cy="2160000"/>
          </a:xfrm>
        </p:grpSpPr>
        <p:pic>
          <p:nvPicPr>
            <p:cNvPr id="15" name="Picture 7" descr="C:\Users\Палецких Елена\Desktop\Содружество муз\1650693648_29-sportishka-com-p-khram-pokrova-v-filyakh-krasivo-foto-3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2399" y="1768997"/>
              <a:ext cx="324000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86335" y="1779771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55643" y="1779772"/>
            <a:ext cx="3831157" cy="2160000"/>
            <a:chOff x="4855643" y="1779772"/>
            <a:chExt cx="3831157" cy="2160000"/>
          </a:xfrm>
        </p:grpSpPr>
        <p:pic>
          <p:nvPicPr>
            <p:cNvPr id="13" name="Picture 3" descr="C:\Users\Палецких Елена\Desktop\Содружество муз\0A6C74E67F0001014BA9D5E8AA28B9B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800" y="1779772"/>
              <a:ext cx="3240000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855643" y="177977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6335" y="4335772"/>
            <a:ext cx="3817685" cy="2160000"/>
            <a:chOff x="486335" y="4335772"/>
            <a:chExt cx="3817685" cy="2160000"/>
          </a:xfrm>
        </p:grpSpPr>
        <p:pic>
          <p:nvPicPr>
            <p:cNvPr id="16" name="Picture 8" descr="C:\Users\Палецких Елена\Desktop\Содружество муз\35d22b99dc8148e5609b99777c3b7b59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99" y="4335772"/>
              <a:ext cx="324162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86335" y="433577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891771" y="4329220"/>
            <a:ext cx="3767752" cy="2160000"/>
            <a:chOff x="4891771" y="4329220"/>
            <a:chExt cx="3767752" cy="2160000"/>
          </a:xfrm>
        </p:grpSpPr>
        <p:pic>
          <p:nvPicPr>
            <p:cNvPr id="14" name="Picture 4" descr="C:\Users\Палецких Елена\Desktop\Содружество муз\1920x1276_665960_[www.ArtFile.ru]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99"/>
            <a:stretch/>
          </p:blipFill>
          <p:spPr bwMode="auto">
            <a:xfrm>
              <a:off x="5467835" y="4329220"/>
              <a:ext cx="319168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891771" y="4329220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64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Изображение внешнего облика, внутреннего мира и характера человека в живописи, музыке и литературе</a:t>
            </a: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612818" y="5787232"/>
            <a:ext cx="1918364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</a:t>
            </a:r>
          </a:p>
        </p:txBody>
      </p:sp>
      <p:pic>
        <p:nvPicPr>
          <p:cNvPr id="3076" name="Picture 4" descr="C:\Users\Палецких Елена\Desktop\Новая папка\2062ffa23f72a98d22aa5f92eb060b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18" y="2420888"/>
            <a:ext cx="1918364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. Чайковский - Богородице Дево, радуйс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3212976"/>
            <a:ext cx="609600" cy="6096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74638"/>
            <a:ext cx="8229600" cy="11448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Архитектурное сооружение, в котором может звучать эта музыка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6335" y="1779771"/>
            <a:ext cx="3814618" cy="2160000"/>
            <a:chOff x="486335" y="1779771"/>
            <a:chExt cx="3814618" cy="2160000"/>
          </a:xfrm>
        </p:grpSpPr>
        <p:pic>
          <p:nvPicPr>
            <p:cNvPr id="1026" name="Picture 2" descr="C:\Users\Палецких Елена\Desktop\Содружество муз\1642734511_1-vsegda-pomnim-com-p-kelnskii-sobor-vnutri-foto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99" y="1779771"/>
              <a:ext cx="3238554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86335" y="1779771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91771" y="4329220"/>
            <a:ext cx="3767752" cy="2160000"/>
            <a:chOff x="4891771" y="4329220"/>
            <a:chExt cx="3767752" cy="2160000"/>
          </a:xfrm>
        </p:grpSpPr>
        <p:pic>
          <p:nvPicPr>
            <p:cNvPr id="1029" name="Picture 5" descr="C:\Users\Палецких Елена\Desktop\Содружество муз\5155410954_ba90ededc3_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835" y="4329220"/>
              <a:ext cx="319168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891771" y="4329220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86335" y="4329220"/>
            <a:ext cx="3814618" cy="2160000"/>
            <a:chOff x="486335" y="4329220"/>
            <a:chExt cx="3814618" cy="2160000"/>
          </a:xfrm>
        </p:grpSpPr>
        <p:pic>
          <p:nvPicPr>
            <p:cNvPr id="1028" name="Picture 4" descr="C:\Users\Палецких Елена\Desktop\Содружество муз\afinskij_parfenon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/>
          </p:blipFill>
          <p:spPr bwMode="auto">
            <a:xfrm>
              <a:off x="1062399" y="4329220"/>
              <a:ext cx="3238554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86335" y="433577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55643" y="1779771"/>
            <a:ext cx="3803880" cy="2160000"/>
            <a:chOff x="4855643" y="1779770"/>
            <a:chExt cx="3803880" cy="2160000"/>
          </a:xfrm>
        </p:grpSpPr>
        <p:pic>
          <p:nvPicPr>
            <p:cNvPr id="1027" name="Picture 3" descr="C:\Users\Палецких Елена\Desktop\Содружество муз\1650515256_50-sportishka-com-p-dostoprimechatelnosti-vladimira-uspenskii-57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" b="5425"/>
            <a:stretch/>
          </p:blipFill>
          <p:spPr bwMode="auto">
            <a:xfrm>
              <a:off x="5467835" y="1779770"/>
              <a:ext cx="3191688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55643" y="1779771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24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еческий распев XVII в. - Богородице Дево, радуйс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120" y="4581128"/>
            <a:ext cx="609600" cy="609600"/>
          </a:xfrm>
          <a:prstGeom prst="rect">
            <a:avLst/>
          </a:prstGeom>
        </p:spPr>
      </p:pic>
      <p:pic>
        <p:nvPicPr>
          <p:cNvPr id="2" name="Picture 4" descr="C:\Users\Палецких Елена\Desktop\Содружество муз\bc968445dcc033be530bc75dc767237c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55" y="1757899"/>
            <a:ext cx="3596198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Основной вид древнерусского церковного одноголосного пения без сопровождения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08855" y="5787232"/>
            <a:ext cx="359619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Знаменный распев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8801" y="3140969"/>
            <a:ext cx="3166252" cy="41693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. Шуберт, стихи В. Скотта. Ave 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2583259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3848" y="5787232"/>
            <a:ext cx="2727957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 Maria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Произведение Ф. Шуберта, созвучное алтарной картине Рафаэля «Сикстинская мадонна» и стихотворению А. Толстого 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pic>
        <p:nvPicPr>
          <p:cNvPr id="2" name="Picture 2" descr="C:\Users\Палецких Елена\Desktop\Содружество муз\1679369802_papik-pro-p-kartina-rafael-santi-sikstinskaya-madonna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3447232"/>
            <a:ext cx="2363919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2376394"/>
            <a:ext cx="5482952" cy="30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err="1"/>
              <a:t>Склоняся</a:t>
            </a:r>
            <a:r>
              <a:rPr lang="ru-RU" sz="2400" dirty="0"/>
              <a:t> к юному Христу,</a:t>
            </a:r>
          </a:p>
          <a:p>
            <a:r>
              <a:rPr lang="ru-RU" sz="2400" dirty="0"/>
              <a:t>Его Мария осенила;</a:t>
            </a:r>
          </a:p>
          <a:p>
            <a:r>
              <a:rPr lang="ru-RU" sz="2400" dirty="0"/>
              <a:t>Любовь небесная затмила</a:t>
            </a:r>
          </a:p>
          <a:p>
            <a:r>
              <a:rPr lang="ru-RU" sz="2400" dirty="0"/>
              <a:t>Её земную красоту.</a:t>
            </a:r>
          </a:p>
          <a:p>
            <a:pPr lvl="2"/>
            <a:r>
              <a:rPr lang="ru-RU" sz="2400" dirty="0"/>
              <a:t>А Он, в прозрении глубоком,</a:t>
            </a:r>
          </a:p>
          <a:p>
            <a:pPr lvl="2"/>
            <a:r>
              <a:rPr lang="ru-RU" sz="2400" dirty="0"/>
              <a:t>Уже вступая с миром в бой,</a:t>
            </a:r>
          </a:p>
          <a:p>
            <a:pPr lvl="2"/>
            <a:r>
              <a:rPr lang="ru-RU" sz="2400" dirty="0"/>
              <a:t>Глядит вперёд — и ясным оком</a:t>
            </a:r>
          </a:p>
          <a:p>
            <a:pPr lvl="2"/>
            <a:r>
              <a:rPr lang="ru-RU" sz="2400" dirty="0"/>
              <a:t>Голгофу видит пред собой.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457200" y="2376394"/>
            <a:ext cx="2363919" cy="795683"/>
          </a:xfrm>
          <a:prstGeom prst="homePlat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Мадонна Рафаэля</a:t>
            </a:r>
          </a:p>
        </p:txBody>
      </p:sp>
    </p:spTree>
    <p:extLst>
      <p:ext uri="{BB962C8B-B14F-4D97-AF65-F5344CB8AC3E}">
        <p14:creationId xmlns:p14="http://schemas.microsoft.com/office/powerpoint/2010/main" val="29717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05873" y="1690849"/>
            <a:ext cx="2532254" cy="36000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8" b="99069" l="12769" r="885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3608" y="2410849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>
                <a:solidFill>
                  <a:srgbClr val="FF0000"/>
                </a:solidFill>
                <a:hlinkClick r:id="rId5" action="ppaction://hlinksldjump"/>
              </a:rPr>
              <a:t>Образ Богородицы</a:t>
            </a:r>
            <a:r>
              <a:rPr lang="ru-RU" sz="3400" dirty="0">
                <a:solidFill>
                  <a:srgbClr val="FF0000"/>
                </a:solidFill>
              </a:rPr>
              <a:t>                         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  <a:r>
              <a:rPr lang="ru-RU" sz="34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43608" y="3130849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>
                <a:solidFill>
                  <a:srgbClr val="FF0000"/>
                </a:solidFill>
                <a:hlinkClick r:id="rId6" action="ppaction://hlinksldjump"/>
              </a:rPr>
              <a:t>О подвигах, о доблести, о славе…</a:t>
            </a:r>
            <a:r>
              <a:rPr lang="ru-RU" sz="3400" dirty="0">
                <a:solidFill>
                  <a:srgbClr val="FF0000"/>
                </a:solidFill>
              </a:rPr>
              <a:t>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3850849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>
                <a:solidFill>
                  <a:srgbClr val="FF0000"/>
                </a:solidFill>
                <a:hlinkClick r:id="rId7" action="ppaction://hlinksldjump"/>
              </a:rPr>
              <a:t>Музыкальная живопись</a:t>
            </a:r>
            <a:r>
              <a:rPr lang="ru-RU" sz="3400" dirty="0">
                <a:solidFill>
                  <a:srgbClr val="FF0000"/>
                </a:solidFill>
              </a:rPr>
              <a:t>                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43608" y="4570849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>
                <a:solidFill>
                  <a:srgbClr val="FF0000"/>
                </a:solidFill>
                <a:hlinkClick r:id="rId8" action="ppaction://hlinksldjump"/>
              </a:rPr>
              <a:t>Образы борьбы и победы</a:t>
            </a:r>
            <a:r>
              <a:rPr lang="ru-RU" sz="3400" dirty="0">
                <a:solidFill>
                  <a:srgbClr val="FF0000"/>
                </a:solidFill>
              </a:rPr>
              <a:t>            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/>
        </p:nvSpPr>
        <p:spPr>
          <a:xfrm>
            <a:off x="2555776" y="5843221"/>
            <a:ext cx="4032448" cy="720000"/>
          </a:xfrm>
          <a:prstGeom prst="actionButtonBlank">
            <a:avLst/>
          </a:prstGeom>
          <a:solidFill>
            <a:srgbClr val="FF644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Окончание игры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20134" y="10379"/>
            <a:ext cx="31037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Финал</a:t>
            </a:r>
            <a:endParaRPr lang="ru-RU" sz="80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690849"/>
            <a:ext cx="7056783" cy="72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3400" dirty="0">
                <a:solidFill>
                  <a:srgbClr val="FF0000"/>
                </a:solidFill>
                <a:hlinkClick r:id="rId9" action="ppaction://hlinksldjump"/>
              </a:rPr>
              <a:t>За отчий дом, за русский край…</a:t>
            </a:r>
            <a:r>
              <a:rPr lang="ru-RU" sz="3400" dirty="0">
                <a:solidFill>
                  <a:srgbClr val="FF0000"/>
                </a:solidFill>
              </a:rPr>
              <a:t>        </a:t>
            </a:r>
            <a:r>
              <a:rPr lang="ru-RU" sz="3400" b="1" dirty="0">
                <a:solidFill>
                  <a:srgbClr val="FF0000"/>
                </a:solidFill>
              </a:rPr>
              <a:t>–</a:t>
            </a:r>
            <a:r>
              <a:rPr lang="ru-RU" sz="3400" dirty="0">
                <a:solidFill>
                  <a:srgbClr val="FF0000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Батальная сцена столкновения рыцарей-крестоносцев и русского войска в центре кантаты С.С. Прокофьева «Александр Невский»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91780" y="5778000"/>
            <a:ext cx="396044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Ледовое побоище</a:t>
            </a:r>
          </a:p>
        </p:txBody>
      </p:sp>
      <p:pic>
        <p:nvPicPr>
          <p:cNvPr id="8194" name="Picture 2" descr="C:\Users\Палецких Елена\Desktop\Содружество муз\40870f75-b62f-53c9-88ec-110c091b1e4c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38" y="2800013"/>
            <a:ext cx="5407725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Самый древний из сохранившихся в России и почитаемых образов Богородицы — Владимирская икона Божией Матери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57200" y="2492447"/>
            <a:ext cx="2871064" cy="3060000"/>
            <a:chOff x="1701768" y="1772816"/>
            <a:chExt cx="2871064" cy="3060000"/>
          </a:xfrm>
        </p:grpSpPr>
        <p:pic>
          <p:nvPicPr>
            <p:cNvPr id="14" name="Picture 2" descr="C:\Users\Палецких Елена\Desktop\Содружество муз\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832" y="1772816"/>
              <a:ext cx="2295000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01768" y="1772816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717580" y="2492446"/>
            <a:ext cx="2899814" cy="3060000"/>
            <a:chOff x="1672268" y="4289366"/>
            <a:chExt cx="2899814" cy="3060000"/>
          </a:xfrm>
        </p:grpSpPr>
        <p:pic>
          <p:nvPicPr>
            <p:cNvPr id="16" name="Picture 5" descr="C:\Users\Палецких Елена\Desktop\Содружество муз\pokrov-presvyatoj-bogorodicy-kopiya-ikony-15-vek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632" y="4289366"/>
              <a:ext cx="2292450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672268" y="4289367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335368" y="3438000"/>
            <a:ext cx="2473264" cy="3060000"/>
            <a:chOff x="685603" y="4648002"/>
            <a:chExt cx="2473264" cy="3060000"/>
          </a:xfrm>
        </p:grpSpPr>
        <p:pic>
          <p:nvPicPr>
            <p:cNvPr id="15" name="Picture 4" descr="C:\Users\Палецких Елена\Desktop\Содружество муз\2103-bm-velikaja-panagij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667" y="4648002"/>
              <a:ext cx="1897200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85603" y="4648002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73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Название произведений художника </a:t>
            </a:r>
          </a:p>
          <a:p>
            <a:r>
              <a:rPr lang="ru-RU" sz="3400" dirty="0">
                <a:solidFill>
                  <a:srgbClr val="1F497D"/>
                </a:solidFill>
              </a:rPr>
              <a:t>С. </a:t>
            </a:r>
            <a:r>
              <a:rPr lang="ru-RU" sz="3400" dirty="0" err="1">
                <a:solidFill>
                  <a:srgbClr val="1F497D"/>
                </a:solidFill>
              </a:rPr>
              <a:t>Красаускаса</a:t>
            </a:r>
            <a:r>
              <a:rPr lang="ru-RU" sz="3400" dirty="0">
                <a:solidFill>
                  <a:srgbClr val="1F497D"/>
                </a:solidFill>
              </a:rPr>
              <a:t>, поэта Р. Рождественского, композитора Д. </a:t>
            </a:r>
            <a:r>
              <a:rPr lang="ru-RU" sz="3400" dirty="0" err="1">
                <a:solidFill>
                  <a:srgbClr val="1F497D"/>
                </a:solidFill>
              </a:rPr>
              <a:t>Кабалевского</a:t>
            </a:r>
            <a:endParaRPr lang="ru-RU" sz="3400" dirty="0">
              <a:solidFill>
                <a:srgbClr val="1F497D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58600" y="5787232"/>
            <a:ext cx="20268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2420888"/>
            <a:ext cx="4114800" cy="3024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Мечту пронесите через года</a:t>
            </a:r>
          </a:p>
          <a:p>
            <a:r>
              <a:rPr lang="ru-RU" sz="2400" dirty="0"/>
              <a:t>и жизнью</a:t>
            </a:r>
          </a:p>
          <a:p>
            <a:r>
              <a:rPr lang="ru-RU" sz="2400" dirty="0"/>
              <a:t>наполните!..</a:t>
            </a:r>
          </a:p>
          <a:p>
            <a:r>
              <a:rPr lang="ru-RU" sz="2400" dirty="0"/>
              <a:t>Но о тех,</a:t>
            </a:r>
          </a:p>
          <a:p>
            <a:r>
              <a:rPr lang="ru-RU" sz="2400" dirty="0"/>
              <a:t>кто уже не придёт никогда, —</a:t>
            </a:r>
          </a:p>
          <a:p>
            <a:r>
              <a:rPr lang="ru-RU" sz="2400" dirty="0"/>
              <a:t>заклинаю, —</a:t>
            </a:r>
          </a:p>
          <a:p>
            <a:r>
              <a:rPr lang="ru-RU" sz="2400" dirty="0"/>
              <a:t>помните!</a:t>
            </a:r>
          </a:p>
        </p:txBody>
      </p:sp>
      <p:pic>
        <p:nvPicPr>
          <p:cNvPr id="6146" name="Picture 2" descr="C:\Users\Палецких Елена\Desktop\Содружество муз\scale_1200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2448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Название вступления к опере </a:t>
            </a:r>
          </a:p>
          <a:p>
            <a:r>
              <a:rPr lang="ru-RU" sz="3400" dirty="0">
                <a:solidFill>
                  <a:srgbClr val="1F497D"/>
                </a:solidFill>
              </a:rPr>
              <a:t>М.П. Мусоргского «</a:t>
            </a:r>
            <a:r>
              <a:rPr lang="ru-RU" sz="3400" dirty="0" err="1">
                <a:solidFill>
                  <a:srgbClr val="1F497D"/>
                </a:solidFill>
              </a:rPr>
              <a:t>Хованщина</a:t>
            </a:r>
            <a:r>
              <a:rPr lang="ru-RU" sz="3400" dirty="0">
                <a:solidFill>
                  <a:srgbClr val="1F497D"/>
                </a:solidFill>
              </a:rPr>
              <a:t>» – светлый и чистый образ Руси, символ пробуждающейся новой жизни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5787232"/>
            <a:ext cx="4608512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Рассвет на Москве-реке</a:t>
            </a:r>
          </a:p>
        </p:txBody>
      </p:sp>
      <p:pic>
        <p:nvPicPr>
          <p:cNvPr id="7170" name="Picture 2" descr="C:\Users\Палецких Елена\Desktop\Содружество муз\221178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48" y="2780928"/>
            <a:ext cx="3352303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алецких Елена\Desktop\Содружество муз\afb5d492781f65c3d33dc8ded0384b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767376"/>
            <a:ext cx="1842543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Л. ван Бетховен - Симфония №5 - Четвертая час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4725144"/>
            <a:ext cx="609600" cy="609600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FF99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rgbClr val="1F497D"/>
                </a:solidFill>
              </a:rPr>
              <a:t>Композитор, героические образы музыки которого часто сравнивают с образами художника Микеланджело, со скульптурой Ники </a:t>
            </a:r>
            <a:r>
              <a:rPr lang="ru-RU" sz="3400" dirty="0" err="1">
                <a:solidFill>
                  <a:srgbClr val="1F497D"/>
                </a:solidFill>
              </a:rPr>
              <a:t>Самофракийской</a:t>
            </a:r>
            <a:r>
              <a:rPr lang="ru-RU" sz="3400" dirty="0">
                <a:solidFill>
                  <a:srgbClr val="1F497D"/>
                </a:solidFill>
              </a:rPr>
              <a:t> – богини победы 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Ответ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18520" y="5787232"/>
            <a:ext cx="250696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Бетховен</a:t>
            </a:r>
          </a:p>
        </p:txBody>
      </p:sp>
      <p:pic>
        <p:nvPicPr>
          <p:cNvPr id="5122" name="Picture 2" descr="C:\Users\Палецких Елена\Desktop\Содружество муз\michel1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784888"/>
            <a:ext cx="1268635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алецких Елена\Desktop\Содружество муз\7_portrait-of-beethoven-by-stieler_no-frame-4096x51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95" y="2762936"/>
            <a:ext cx="2156209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Содружество муз\1674080127_flomaster-club-p-metel-v-zhivopisi-krasivo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33" y="1772816"/>
            <a:ext cx="485393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ахманинов. Прелю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Изображение природы в произведении искусства</a:t>
            </a:r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</a:t>
            </a:r>
          </a:p>
        </p:txBody>
      </p:sp>
    </p:spTree>
    <p:extLst>
      <p:ext uri="{BB962C8B-B14F-4D97-AF65-F5344CB8AC3E}">
        <p14:creationId xmlns:p14="http://schemas.microsoft.com/office/powerpoint/2010/main" val="9772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Общий источник вдохновения для писателей, композиторов и художников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58716" y="5787232"/>
            <a:ext cx="202656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</a:t>
            </a:r>
          </a:p>
        </p:txBody>
      </p:sp>
      <p:pic>
        <p:nvPicPr>
          <p:cNvPr id="5" name="Picture 3" descr="C:\Users\Палецких Елена\Desktop\scale_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73" y="1844824"/>
            <a:ext cx="478405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6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Чередование каких-либо элементов (речевых, звуковых, изобразительных) в определённой последовательности</a:t>
            </a:r>
          </a:p>
        </p:txBody>
      </p:sp>
      <p:pic>
        <p:nvPicPr>
          <p:cNvPr id="20" name="Picture 2" descr="C:\Users\Палецких Елена\Desktop\Новая папка\1677023999_gas-kvas-com-p-risunki-na-temu-stikhov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05808"/>
            <a:ext cx="254400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алецких Елена\Desktop\Новая папка\store_apendix_big183526_98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800" y="2996952"/>
            <a:ext cx="248040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Блок-схема: процесс 26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pic>
        <p:nvPicPr>
          <p:cNvPr id="2053" name="Picture 5" descr="C:\Users\Палецких Елена\Desktop\Новая папка\671683-geometricheskii-uzor-v-polose-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3607"/>
          <a:stretch/>
        </p:blipFill>
        <p:spPr bwMode="auto">
          <a:xfrm>
            <a:off x="6169230" y="3474118"/>
            <a:ext cx="251757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331800" y="5787232"/>
            <a:ext cx="2480400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Ритм</a:t>
            </a:r>
          </a:p>
        </p:txBody>
      </p:sp>
    </p:spTree>
    <p:extLst>
      <p:ext uri="{BB962C8B-B14F-4D97-AF65-F5344CB8AC3E}">
        <p14:creationId xmlns:p14="http://schemas.microsoft.com/office/powerpoint/2010/main" val="15957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 smtClean="0"/>
              <a:t>Русский поэт</a:t>
            </a:r>
            <a:r>
              <a:rPr lang="ru-RU" sz="3400" dirty="0"/>
              <a:t>, на стихотворение которого сочинили романсы «Горные вершины» композиторы </a:t>
            </a:r>
            <a:r>
              <a:rPr lang="ru-RU" sz="3400" dirty="0" smtClean="0"/>
              <a:t>А. </a:t>
            </a:r>
            <a:r>
              <a:rPr lang="ru-RU" sz="3400" dirty="0"/>
              <a:t>Варламов и </a:t>
            </a:r>
            <a:r>
              <a:rPr lang="ru-RU" sz="3400" dirty="0" smtClean="0"/>
              <a:t>А. </a:t>
            </a:r>
            <a:r>
              <a:rPr lang="ru-RU" sz="3400" dirty="0"/>
              <a:t>Рубинштейн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246800" y="5787232"/>
            <a:ext cx="1440000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Ответ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7226" y="5787232"/>
            <a:ext cx="3389548" cy="720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М.Ю. Лермонтов</a:t>
            </a:r>
          </a:p>
        </p:txBody>
      </p:sp>
      <p:pic>
        <p:nvPicPr>
          <p:cNvPr id="1026" name="Picture 2" descr="C:\Users\Палецких Елена\Desktop\Содружество муз\lermontov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23" y="2420888"/>
            <a:ext cx="2310755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94">
      <a:dk1>
        <a:srgbClr val="1F497D"/>
      </a:dk1>
      <a:lt1>
        <a:srgbClr val="FFFFFF"/>
      </a:lt1>
      <a:dk2>
        <a:srgbClr val="FF0000"/>
      </a:dk2>
      <a:lt2>
        <a:srgbClr val="EEECE1"/>
      </a:lt2>
      <a:accent1>
        <a:srgbClr val="F7964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11399</TotalTime>
  <Words>1453</Words>
  <Application>Microsoft Office PowerPoint</Application>
  <PresentationFormat>Экран (4:3)</PresentationFormat>
  <Paragraphs>296</Paragraphs>
  <Slides>58</Slides>
  <Notes>10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Содружество муз</dc:title>
  <dc:subject>"Своя игра" для учащихся 5-8 классов</dc:subject>
  <dc:creator>Палецких Елена Викторовна</dc:creator>
  <cp:lastModifiedBy>Палецких Елена</cp:lastModifiedBy>
  <cp:revision>281</cp:revision>
  <dcterms:created xsi:type="dcterms:W3CDTF">2017-07-04T13:18:16Z</dcterms:created>
  <dcterms:modified xsi:type="dcterms:W3CDTF">2024-04-21T16:04:32Z</dcterms:modified>
</cp:coreProperties>
</file>