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F4ADC-4F9D-4B12-97C5-A78557E3F7E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391E0C-C590-400D-9CC5-07D05810E00C}">
      <dgm:prSet custT="1"/>
      <dgm:spPr/>
      <dgm:t>
        <a:bodyPr/>
        <a:lstStyle/>
        <a:p>
          <a:endParaRPr lang="ru-RU" sz="3600" dirty="0" smtClean="0"/>
        </a:p>
        <a:p>
          <a:endParaRPr lang="ru-RU" sz="3600" dirty="0" smtClean="0"/>
        </a:p>
        <a:p>
          <a:endParaRPr lang="ru-RU" sz="3600" dirty="0" smtClean="0"/>
        </a:p>
        <a:p>
          <a:r>
            <a:rPr lang="ru-RU" sz="2400" dirty="0" smtClean="0"/>
            <a:t>Пищевой (продукты </a:t>
          </a:r>
          <a:r>
            <a:rPr lang="ru-RU" sz="2400" dirty="0" err="1" smtClean="0"/>
            <a:t>животно-го</a:t>
          </a:r>
          <a:r>
            <a:rPr lang="ru-RU" sz="2400" dirty="0" smtClean="0"/>
            <a:t> происхождения)</a:t>
          </a:r>
          <a:endParaRPr lang="ru-RU" sz="2400" dirty="0"/>
        </a:p>
      </dgm:t>
    </dgm:pt>
    <dgm:pt modelId="{EED387A3-D2B7-4E3C-BDFD-650E4D7D8C93}" type="parTrans" cxnId="{013C18D0-8DF6-46F3-8013-95F43A72FBE0}">
      <dgm:prSet/>
      <dgm:spPr/>
      <dgm:t>
        <a:bodyPr/>
        <a:lstStyle/>
        <a:p>
          <a:endParaRPr lang="ru-RU"/>
        </a:p>
      </dgm:t>
    </dgm:pt>
    <dgm:pt modelId="{55EC5FDA-44DB-421E-91C6-BEC6781D1499}" type="sibTrans" cxnId="{013C18D0-8DF6-46F3-8013-95F43A72FBE0}">
      <dgm:prSet/>
      <dgm:spPr/>
      <dgm:t>
        <a:bodyPr/>
        <a:lstStyle/>
        <a:p>
          <a:endParaRPr lang="ru-RU"/>
        </a:p>
      </dgm:t>
    </dgm:pt>
    <dgm:pt modelId="{3D7E3DB7-5171-43B0-A196-E0B0478C376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/>
            <a:t>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err="1" smtClean="0"/>
            <a:t>Сывороточ-ный</a:t>
          </a:r>
          <a:r>
            <a:rPr lang="ru-RU" sz="2000" dirty="0" smtClean="0"/>
            <a:t> (</a:t>
          </a:r>
          <a:r>
            <a:rPr lang="ru-RU" sz="2000" smtClean="0"/>
            <a:t>вырабатыва-ется</a:t>
          </a:r>
          <a:r>
            <a:rPr lang="ru-RU" sz="2000" dirty="0" smtClean="0"/>
            <a:t> организмом)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4000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циркулирует в крови 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F179E7D3-A16B-44A8-99C6-8FD4AC03A9DA}" type="parTrans" cxnId="{CC03F2C5-5C8A-43CE-811A-78C05B6D6D9E}">
      <dgm:prSet/>
      <dgm:spPr/>
      <dgm:t>
        <a:bodyPr/>
        <a:lstStyle/>
        <a:p>
          <a:endParaRPr lang="ru-RU"/>
        </a:p>
      </dgm:t>
    </dgm:pt>
    <dgm:pt modelId="{5A389135-3565-41AB-AF3A-A55D3EB56283}" type="sibTrans" cxnId="{CC03F2C5-5C8A-43CE-811A-78C05B6D6D9E}">
      <dgm:prSet/>
      <dgm:spPr/>
      <dgm:t>
        <a:bodyPr/>
        <a:lstStyle/>
        <a:p>
          <a:endParaRPr lang="ru-RU"/>
        </a:p>
      </dgm:t>
    </dgm:pt>
    <dgm:pt modelId="{F29D9059-200A-4232-971E-BDFCA7C2B7E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err="1" smtClean="0"/>
            <a:t>Липопротеи-ды</a:t>
          </a:r>
          <a:r>
            <a:rPr lang="ru-RU" sz="2000" dirty="0" smtClean="0"/>
            <a:t> низкой плотности (ЛНП)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Богаты </a:t>
          </a:r>
          <a:r>
            <a:rPr lang="ru-RU" sz="2000" dirty="0" err="1" smtClean="0"/>
            <a:t>холестери-ном</a:t>
          </a: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dirty="0" smtClean="0"/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 smtClean="0"/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F5395EB2-C6B7-400E-BE0A-E02413938598}" type="parTrans" cxnId="{4DF99D0D-C35D-4474-AB84-C845341E9886}">
      <dgm:prSet/>
      <dgm:spPr/>
      <dgm:t>
        <a:bodyPr/>
        <a:lstStyle/>
        <a:p>
          <a:endParaRPr lang="ru-RU"/>
        </a:p>
      </dgm:t>
    </dgm:pt>
    <dgm:pt modelId="{509A8B4B-F50C-4DF8-A2A7-059953EAA7B5}" type="sibTrans" cxnId="{4DF99D0D-C35D-4474-AB84-C845341E9886}">
      <dgm:prSet/>
      <dgm:spPr/>
      <dgm:t>
        <a:bodyPr/>
        <a:lstStyle/>
        <a:p>
          <a:endParaRPr lang="ru-RU"/>
        </a:p>
      </dgm:t>
    </dgm:pt>
    <dgm:pt modelId="{2498C875-290C-47A9-8F3A-F8C56338F39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err="1" smtClean="0"/>
            <a:t>Липопротеи-ды</a:t>
          </a:r>
          <a:r>
            <a:rPr lang="ru-RU" sz="2000" dirty="0" smtClean="0"/>
            <a:t> высокой плотности (ЛВП)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Бедны </a:t>
          </a:r>
          <a:r>
            <a:rPr lang="ru-RU" sz="2000" dirty="0" err="1" smtClean="0"/>
            <a:t>холес-терином</a:t>
          </a:r>
          <a:endParaRPr lang="ru-RU" sz="2000" dirty="0" smtClean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 smtClean="0"/>
        </a:p>
      </dgm:t>
    </dgm:pt>
    <dgm:pt modelId="{FA54E74C-A565-4DB8-813B-5FCC4322A56B}" type="parTrans" cxnId="{2DDA11B5-4869-45D0-9894-4A8FD8EA7FDF}">
      <dgm:prSet/>
      <dgm:spPr/>
      <dgm:t>
        <a:bodyPr/>
        <a:lstStyle/>
        <a:p>
          <a:endParaRPr lang="ru-RU"/>
        </a:p>
      </dgm:t>
    </dgm:pt>
    <dgm:pt modelId="{6167EEAA-F8A4-4372-A3B2-C411C43AF18E}" type="sibTrans" cxnId="{2DDA11B5-4869-45D0-9894-4A8FD8EA7FDF}">
      <dgm:prSet/>
      <dgm:spPr/>
      <dgm:t>
        <a:bodyPr/>
        <a:lstStyle/>
        <a:p>
          <a:endParaRPr lang="ru-RU"/>
        </a:p>
      </dgm:t>
    </dgm:pt>
    <dgm:pt modelId="{2BD5F7B2-F783-4348-B362-3334E8654468}" type="pres">
      <dgm:prSet presAssocID="{E88F4ADC-4F9D-4B12-97C5-A78557E3F7E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CB6FAD-E7E1-423D-B112-16F3D7741035}" type="pres">
      <dgm:prSet presAssocID="{C2391E0C-C590-400D-9CC5-07D05810E00C}" presName="compNode" presStyleCnt="0"/>
      <dgm:spPr/>
    </dgm:pt>
    <dgm:pt modelId="{F7D56384-CBFF-4868-B90A-769E2271D24B}" type="pres">
      <dgm:prSet presAssocID="{C2391E0C-C590-400D-9CC5-07D05810E00C}" presName="aNode" presStyleLbl="bgShp" presStyleIdx="0" presStyleCnt="4"/>
      <dgm:spPr/>
      <dgm:t>
        <a:bodyPr/>
        <a:lstStyle/>
        <a:p>
          <a:endParaRPr lang="ru-RU"/>
        </a:p>
      </dgm:t>
    </dgm:pt>
    <dgm:pt modelId="{FC0CF60B-E4CA-4DF0-85A2-B13093538B7E}" type="pres">
      <dgm:prSet presAssocID="{C2391E0C-C590-400D-9CC5-07D05810E00C}" presName="textNode" presStyleLbl="bgShp" presStyleIdx="0" presStyleCnt="4"/>
      <dgm:spPr/>
      <dgm:t>
        <a:bodyPr/>
        <a:lstStyle/>
        <a:p>
          <a:endParaRPr lang="ru-RU"/>
        </a:p>
      </dgm:t>
    </dgm:pt>
    <dgm:pt modelId="{EC7A6793-35A7-4781-BE35-5CA3EA094437}" type="pres">
      <dgm:prSet presAssocID="{C2391E0C-C590-400D-9CC5-07D05810E00C}" presName="compChildNode" presStyleCnt="0"/>
      <dgm:spPr/>
    </dgm:pt>
    <dgm:pt modelId="{242BE6E6-621B-476F-ACFF-6478A52D3B65}" type="pres">
      <dgm:prSet presAssocID="{C2391E0C-C590-400D-9CC5-07D05810E00C}" presName="theInnerList" presStyleCnt="0"/>
      <dgm:spPr/>
    </dgm:pt>
    <dgm:pt modelId="{108AFFF3-46F4-4682-B194-5CDF0D503BC5}" type="pres">
      <dgm:prSet presAssocID="{C2391E0C-C590-400D-9CC5-07D05810E00C}" presName="aSpace" presStyleCnt="0"/>
      <dgm:spPr/>
    </dgm:pt>
    <dgm:pt modelId="{19B32527-5469-4C5B-9A80-F6A7A02C333D}" type="pres">
      <dgm:prSet presAssocID="{3D7E3DB7-5171-43B0-A196-E0B0478C3762}" presName="compNode" presStyleCnt="0"/>
      <dgm:spPr/>
    </dgm:pt>
    <dgm:pt modelId="{E8085D3B-3966-4BBE-98FE-FD275143316A}" type="pres">
      <dgm:prSet presAssocID="{3D7E3DB7-5171-43B0-A196-E0B0478C3762}" presName="aNode" presStyleLbl="bgShp" presStyleIdx="1" presStyleCnt="4"/>
      <dgm:spPr/>
      <dgm:t>
        <a:bodyPr/>
        <a:lstStyle/>
        <a:p>
          <a:endParaRPr lang="ru-RU"/>
        </a:p>
      </dgm:t>
    </dgm:pt>
    <dgm:pt modelId="{CEB5BB6D-AA6B-43B4-97FD-3B1F2EBE16DE}" type="pres">
      <dgm:prSet presAssocID="{3D7E3DB7-5171-43B0-A196-E0B0478C3762}" presName="textNode" presStyleLbl="bgShp" presStyleIdx="1" presStyleCnt="4"/>
      <dgm:spPr/>
      <dgm:t>
        <a:bodyPr/>
        <a:lstStyle/>
        <a:p>
          <a:endParaRPr lang="ru-RU"/>
        </a:p>
      </dgm:t>
    </dgm:pt>
    <dgm:pt modelId="{96838984-88F7-42BD-98EC-FC84C780225E}" type="pres">
      <dgm:prSet presAssocID="{3D7E3DB7-5171-43B0-A196-E0B0478C3762}" presName="compChildNode" presStyleCnt="0"/>
      <dgm:spPr/>
    </dgm:pt>
    <dgm:pt modelId="{4224EB38-02D0-4680-89BC-FAC7A07EC5F5}" type="pres">
      <dgm:prSet presAssocID="{3D7E3DB7-5171-43B0-A196-E0B0478C3762}" presName="theInnerList" presStyleCnt="0"/>
      <dgm:spPr/>
    </dgm:pt>
    <dgm:pt modelId="{926469F0-DA62-4F64-A8B7-086C67F7184C}" type="pres">
      <dgm:prSet presAssocID="{3D7E3DB7-5171-43B0-A196-E0B0478C3762}" presName="aSpace" presStyleCnt="0"/>
      <dgm:spPr/>
    </dgm:pt>
    <dgm:pt modelId="{5D9629F2-2A04-46DB-949D-E894083BF7CB}" type="pres">
      <dgm:prSet presAssocID="{F29D9059-200A-4232-971E-BDFCA7C2B7E0}" presName="compNode" presStyleCnt="0"/>
      <dgm:spPr/>
    </dgm:pt>
    <dgm:pt modelId="{91355F64-69E7-4C4F-8683-6E2A59D0C3A1}" type="pres">
      <dgm:prSet presAssocID="{F29D9059-200A-4232-971E-BDFCA7C2B7E0}" presName="aNode" presStyleLbl="bgShp" presStyleIdx="2" presStyleCnt="4"/>
      <dgm:spPr/>
      <dgm:t>
        <a:bodyPr/>
        <a:lstStyle/>
        <a:p>
          <a:endParaRPr lang="ru-RU"/>
        </a:p>
      </dgm:t>
    </dgm:pt>
    <dgm:pt modelId="{AB29A273-4F6C-4A58-A64C-FF716374C7FD}" type="pres">
      <dgm:prSet presAssocID="{F29D9059-200A-4232-971E-BDFCA7C2B7E0}" presName="textNode" presStyleLbl="bgShp" presStyleIdx="2" presStyleCnt="4"/>
      <dgm:spPr/>
      <dgm:t>
        <a:bodyPr/>
        <a:lstStyle/>
        <a:p>
          <a:endParaRPr lang="ru-RU"/>
        </a:p>
      </dgm:t>
    </dgm:pt>
    <dgm:pt modelId="{7D5C8B7E-CDDF-476B-9A6E-62496FFE4D6E}" type="pres">
      <dgm:prSet presAssocID="{F29D9059-200A-4232-971E-BDFCA7C2B7E0}" presName="compChildNode" presStyleCnt="0"/>
      <dgm:spPr/>
    </dgm:pt>
    <dgm:pt modelId="{E8D81519-BE88-4425-901F-F3D76B31526F}" type="pres">
      <dgm:prSet presAssocID="{F29D9059-200A-4232-971E-BDFCA7C2B7E0}" presName="theInnerList" presStyleCnt="0"/>
      <dgm:spPr/>
    </dgm:pt>
    <dgm:pt modelId="{90CDE74A-52D7-4643-A506-16FD292853F6}" type="pres">
      <dgm:prSet presAssocID="{F29D9059-200A-4232-971E-BDFCA7C2B7E0}" presName="aSpace" presStyleCnt="0"/>
      <dgm:spPr/>
    </dgm:pt>
    <dgm:pt modelId="{2BE1E063-8E6C-4179-A2F8-0B6071F07D0A}" type="pres">
      <dgm:prSet presAssocID="{2498C875-290C-47A9-8F3A-F8C56338F397}" presName="compNode" presStyleCnt="0"/>
      <dgm:spPr/>
    </dgm:pt>
    <dgm:pt modelId="{55B5CD10-6EF9-448C-80D2-6082F1DE5281}" type="pres">
      <dgm:prSet presAssocID="{2498C875-290C-47A9-8F3A-F8C56338F397}" presName="aNode" presStyleLbl="bgShp" presStyleIdx="3" presStyleCnt="4"/>
      <dgm:spPr/>
      <dgm:t>
        <a:bodyPr/>
        <a:lstStyle/>
        <a:p>
          <a:endParaRPr lang="ru-RU"/>
        </a:p>
      </dgm:t>
    </dgm:pt>
    <dgm:pt modelId="{32E5DF28-F583-40CA-8206-19DE66F7F85F}" type="pres">
      <dgm:prSet presAssocID="{2498C875-290C-47A9-8F3A-F8C56338F397}" presName="textNode" presStyleLbl="bgShp" presStyleIdx="3" presStyleCnt="4"/>
      <dgm:spPr/>
      <dgm:t>
        <a:bodyPr/>
        <a:lstStyle/>
        <a:p>
          <a:endParaRPr lang="ru-RU"/>
        </a:p>
      </dgm:t>
    </dgm:pt>
    <dgm:pt modelId="{A1C0DC88-A431-4060-9364-1003B4B75291}" type="pres">
      <dgm:prSet presAssocID="{2498C875-290C-47A9-8F3A-F8C56338F397}" presName="compChildNode" presStyleCnt="0"/>
      <dgm:spPr/>
    </dgm:pt>
    <dgm:pt modelId="{BEED9549-8902-4E8E-9DEB-B33B12CA6475}" type="pres">
      <dgm:prSet presAssocID="{2498C875-290C-47A9-8F3A-F8C56338F397}" presName="theInnerList" presStyleCnt="0"/>
      <dgm:spPr/>
    </dgm:pt>
  </dgm:ptLst>
  <dgm:cxnLst>
    <dgm:cxn modelId="{314E3B33-C8C4-4C96-8ADC-11AB9D8A7A04}" type="presOf" srcId="{2498C875-290C-47A9-8F3A-F8C56338F397}" destId="{55B5CD10-6EF9-448C-80D2-6082F1DE5281}" srcOrd="0" destOrd="0" presId="urn:microsoft.com/office/officeart/2005/8/layout/lProcess2"/>
    <dgm:cxn modelId="{3E1F1A77-4DFC-439A-A77B-F7475C884A6F}" type="presOf" srcId="{3D7E3DB7-5171-43B0-A196-E0B0478C3762}" destId="{CEB5BB6D-AA6B-43B4-97FD-3B1F2EBE16DE}" srcOrd="1" destOrd="0" presId="urn:microsoft.com/office/officeart/2005/8/layout/lProcess2"/>
    <dgm:cxn modelId="{012B3CAB-D583-4B3E-848E-8991578479DB}" type="presOf" srcId="{E88F4ADC-4F9D-4B12-97C5-A78557E3F7E1}" destId="{2BD5F7B2-F783-4348-B362-3334E8654468}" srcOrd="0" destOrd="0" presId="urn:microsoft.com/office/officeart/2005/8/layout/lProcess2"/>
    <dgm:cxn modelId="{5003852E-D935-431A-A8C8-025DF51C56A5}" type="presOf" srcId="{3D7E3DB7-5171-43B0-A196-E0B0478C3762}" destId="{E8085D3B-3966-4BBE-98FE-FD275143316A}" srcOrd="0" destOrd="0" presId="urn:microsoft.com/office/officeart/2005/8/layout/lProcess2"/>
    <dgm:cxn modelId="{32F4929F-1E95-404E-891D-3247ADDBDDA9}" type="presOf" srcId="{C2391E0C-C590-400D-9CC5-07D05810E00C}" destId="{FC0CF60B-E4CA-4DF0-85A2-B13093538B7E}" srcOrd="1" destOrd="0" presId="urn:microsoft.com/office/officeart/2005/8/layout/lProcess2"/>
    <dgm:cxn modelId="{40DDA794-4354-4510-9EB9-79916DCE3B20}" type="presOf" srcId="{F29D9059-200A-4232-971E-BDFCA7C2B7E0}" destId="{91355F64-69E7-4C4F-8683-6E2A59D0C3A1}" srcOrd="0" destOrd="0" presId="urn:microsoft.com/office/officeart/2005/8/layout/lProcess2"/>
    <dgm:cxn modelId="{191A5167-08AB-4633-9601-1FE33CFDE86B}" type="presOf" srcId="{C2391E0C-C590-400D-9CC5-07D05810E00C}" destId="{F7D56384-CBFF-4868-B90A-769E2271D24B}" srcOrd="0" destOrd="0" presId="urn:microsoft.com/office/officeart/2005/8/layout/lProcess2"/>
    <dgm:cxn modelId="{02A4573E-DED5-4C83-8432-2D0AEA732DF4}" type="presOf" srcId="{2498C875-290C-47A9-8F3A-F8C56338F397}" destId="{32E5DF28-F583-40CA-8206-19DE66F7F85F}" srcOrd="1" destOrd="0" presId="urn:microsoft.com/office/officeart/2005/8/layout/lProcess2"/>
    <dgm:cxn modelId="{013C18D0-8DF6-46F3-8013-95F43A72FBE0}" srcId="{E88F4ADC-4F9D-4B12-97C5-A78557E3F7E1}" destId="{C2391E0C-C590-400D-9CC5-07D05810E00C}" srcOrd="0" destOrd="0" parTransId="{EED387A3-D2B7-4E3C-BDFD-650E4D7D8C93}" sibTransId="{55EC5FDA-44DB-421E-91C6-BEC6781D1499}"/>
    <dgm:cxn modelId="{82AFFD3C-6E22-4679-91A6-72447C505ECD}" type="presOf" srcId="{F29D9059-200A-4232-971E-BDFCA7C2B7E0}" destId="{AB29A273-4F6C-4A58-A64C-FF716374C7FD}" srcOrd="1" destOrd="0" presId="urn:microsoft.com/office/officeart/2005/8/layout/lProcess2"/>
    <dgm:cxn modelId="{CC03F2C5-5C8A-43CE-811A-78C05B6D6D9E}" srcId="{E88F4ADC-4F9D-4B12-97C5-A78557E3F7E1}" destId="{3D7E3DB7-5171-43B0-A196-E0B0478C3762}" srcOrd="1" destOrd="0" parTransId="{F179E7D3-A16B-44A8-99C6-8FD4AC03A9DA}" sibTransId="{5A389135-3565-41AB-AF3A-A55D3EB56283}"/>
    <dgm:cxn modelId="{2DDA11B5-4869-45D0-9894-4A8FD8EA7FDF}" srcId="{E88F4ADC-4F9D-4B12-97C5-A78557E3F7E1}" destId="{2498C875-290C-47A9-8F3A-F8C56338F397}" srcOrd="3" destOrd="0" parTransId="{FA54E74C-A565-4DB8-813B-5FCC4322A56B}" sibTransId="{6167EEAA-F8A4-4372-A3B2-C411C43AF18E}"/>
    <dgm:cxn modelId="{4DF99D0D-C35D-4474-AB84-C845341E9886}" srcId="{E88F4ADC-4F9D-4B12-97C5-A78557E3F7E1}" destId="{F29D9059-200A-4232-971E-BDFCA7C2B7E0}" srcOrd="2" destOrd="0" parTransId="{F5395EB2-C6B7-400E-BE0A-E02413938598}" sibTransId="{509A8B4B-F50C-4DF8-A2A7-059953EAA7B5}"/>
    <dgm:cxn modelId="{52C0CD1F-8EEC-4ECF-9D9E-979D2FB64EB0}" type="presParOf" srcId="{2BD5F7B2-F783-4348-B362-3334E8654468}" destId="{AACB6FAD-E7E1-423D-B112-16F3D7741035}" srcOrd="0" destOrd="0" presId="urn:microsoft.com/office/officeart/2005/8/layout/lProcess2"/>
    <dgm:cxn modelId="{5B50ABCF-EE10-4199-A458-63E508C90E09}" type="presParOf" srcId="{AACB6FAD-E7E1-423D-B112-16F3D7741035}" destId="{F7D56384-CBFF-4868-B90A-769E2271D24B}" srcOrd="0" destOrd="0" presId="urn:microsoft.com/office/officeart/2005/8/layout/lProcess2"/>
    <dgm:cxn modelId="{84E09D15-DFED-4CA2-B9B7-B694F5221A51}" type="presParOf" srcId="{AACB6FAD-E7E1-423D-B112-16F3D7741035}" destId="{FC0CF60B-E4CA-4DF0-85A2-B13093538B7E}" srcOrd="1" destOrd="0" presId="urn:microsoft.com/office/officeart/2005/8/layout/lProcess2"/>
    <dgm:cxn modelId="{73D82D4C-0165-4B8D-BFF2-188A55A96508}" type="presParOf" srcId="{AACB6FAD-E7E1-423D-B112-16F3D7741035}" destId="{EC7A6793-35A7-4781-BE35-5CA3EA094437}" srcOrd="2" destOrd="0" presId="urn:microsoft.com/office/officeart/2005/8/layout/lProcess2"/>
    <dgm:cxn modelId="{640D4FE2-D67F-473D-BE48-D4F5A70CD967}" type="presParOf" srcId="{EC7A6793-35A7-4781-BE35-5CA3EA094437}" destId="{242BE6E6-621B-476F-ACFF-6478A52D3B65}" srcOrd="0" destOrd="0" presId="urn:microsoft.com/office/officeart/2005/8/layout/lProcess2"/>
    <dgm:cxn modelId="{A509AD8A-5242-4700-AC57-87191F6A67A5}" type="presParOf" srcId="{2BD5F7B2-F783-4348-B362-3334E8654468}" destId="{108AFFF3-46F4-4682-B194-5CDF0D503BC5}" srcOrd="1" destOrd="0" presId="urn:microsoft.com/office/officeart/2005/8/layout/lProcess2"/>
    <dgm:cxn modelId="{FE755E0D-C00E-4C19-BFA8-75C934988021}" type="presParOf" srcId="{2BD5F7B2-F783-4348-B362-3334E8654468}" destId="{19B32527-5469-4C5B-9A80-F6A7A02C333D}" srcOrd="2" destOrd="0" presId="urn:microsoft.com/office/officeart/2005/8/layout/lProcess2"/>
    <dgm:cxn modelId="{7F0D46FC-BAA4-4CE5-AB91-26CC397C02A9}" type="presParOf" srcId="{19B32527-5469-4C5B-9A80-F6A7A02C333D}" destId="{E8085D3B-3966-4BBE-98FE-FD275143316A}" srcOrd="0" destOrd="0" presId="urn:microsoft.com/office/officeart/2005/8/layout/lProcess2"/>
    <dgm:cxn modelId="{036754B3-A171-4E78-B50B-E597B8B3C81A}" type="presParOf" srcId="{19B32527-5469-4C5B-9A80-F6A7A02C333D}" destId="{CEB5BB6D-AA6B-43B4-97FD-3B1F2EBE16DE}" srcOrd="1" destOrd="0" presId="urn:microsoft.com/office/officeart/2005/8/layout/lProcess2"/>
    <dgm:cxn modelId="{5BED135B-DFA8-4C8D-8281-7307B0C2589F}" type="presParOf" srcId="{19B32527-5469-4C5B-9A80-F6A7A02C333D}" destId="{96838984-88F7-42BD-98EC-FC84C780225E}" srcOrd="2" destOrd="0" presId="urn:microsoft.com/office/officeart/2005/8/layout/lProcess2"/>
    <dgm:cxn modelId="{4A8D2437-30DE-445D-B38A-C696BD1D2BAA}" type="presParOf" srcId="{96838984-88F7-42BD-98EC-FC84C780225E}" destId="{4224EB38-02D0-4680-89BC-FAC7A07EC5F5}" srcOrd="0" destOrd="0" presId="urn:microsoft.com/office/officeart/2005/8/layout/lProcess2"/>
    <dgm:cxn modelId="{9073423C-DAA1-4EBF-8153-CF28210EEF38}" type="presParOf" srcId="{2BD5F7B2-F783-4348-B362-3334E8654468}" destId="{926469F0-DA62-4F64-A8B7-086C67F7184C}" srcOrd="3" destOrd="0" presId="urn:microsoft.com/office/officeart/2005/8/layout/lProcess2"/>
    <dgm:cxn modelId="{4498D4A2-2462-493C-9DCE-529B53941D1D}" type="presParOf" srcId="{2BD5F7B2-F783-4348-B362-3334E8654468}" destId="{5D9629F2-2A04-46DB-949D-E894083BF7CB}" srcOrd="4" destOrd="0" presId="urn:microsoft.com/office/officeart/2005/8/layout/lProcess2"/>
    <dgm:cxn modelId="{EEF56CC5-DE80-48E8-B4F1-4C660D29232C}" type="presParOf" srcId="{5D9629F2-2A04-46DB-949D-E894083BF7CB}" destId="{91355F64-69E7-4C4F-8683-6E2A59D0C3A1}" srcOrd="0" destOrd="0" presId="urn:microsoft.com/office/officeart/2005/8/layout/lProcess2"/>
    <dgm:cxn modelId="{648EF2B1-59E4-4D2A-A7E4-63C559FD5D60}" type="presParOf" srcId="{5D9629F2-2A04-46DB-949D-E894083BF7CB}" destId="{AB29A273-4F6C-4A58-A64C-FF716374C7FD}" srcOrd="1" destOrd="0" presId="urn:microsoft.com/office/officeart/2005/8/layout/lProcess2"/>
    <dgm:cxn modelId="{2688B7D6-2472-43DC-A70C-73648296ACA3}" type="presParOf" srcId="{5D9629F2-2A04-46DB-949D-E894083BF7CB}" destId="{7D5C8B7E-CDDF-476B-9A6E-62496FFE4D6E}" srcOrd="2" destOrd="0" presId="urn:microsoft.com/office/officeart/2005/8/layout/lProcess2"/>
    <dgm:cxn modelId="{0C4FF570-B8A1-43BC-B1BF-E7814970B3CE}" type="presParOf" srcId="{7D5C8B7E-CDDF-476B-9A6E-62496FFE4D6E}" destId="{E8D81519-BE88-4425-901F-F3D76B31526F}" srcOrd="0" destOrd="0" presId="urn:microsoft.com/office/officeart/2005/8/layout/lProcess2"/>
    <dgm:cxn modelId="{60E0B737-0277-489D-9F28-BAE3F0A776D4}" type="presParOf" srcId="{2BD5F7B2-F783-4348-B362-3334E8654468}" destId="{90CDE74A-52D7-4643-A506-16FD292853F6}" srcOrd="5" destOrd="0" presId="urn:microsoft.com/office/officeart/2005/8/layout/lProcess2"/>
    <dgm:cxn modelId="{4DD11EB8-607B-4208-BA37-9DBD2053DD00}" type="presParOf" srcId="{2BD5F7B2-F783-4348-B362-3334E8654468}" destId="{2BE1E063-8E6C-4179-A2F8-0B6071F07D0A}" srcOrd="6" destOrd="0" presId="urn:microsoft.com/office/officeart/2005/8/layout/lProcess2"/>
    <dgm:cxn modelId="{F81AD33C-00F2-4865-AA78-9BE019EC42B6}" type="presParOf" srcId="{2BE1E063-8E6C-4179-A2F8-0B6071F07D0A}" destId="{55B5CD10-6EF9-448C-80D2-6082F1DE5281}" srcOrd="0" destOrd="0" presId="urn:microsoft.com/office/officeart/2005/8/layout/lProcess2"/>
    <dgm:cxn modelId="{B91F6E2F-8E6D-44E0-8C15-62E29D71073F}" type="presParOf" srcId="{2BE1E063-8E6C-4179-A2F8-0B6071F07D0A}" destId="{32E5DF28-F583-40CA-8206-19DE66F7F85F}" srcOrd="1" destOrd="0" presId="urn:microsoft.com/office/officeart/2005/8/layout/lProcess2"/>
    <dgm:cxn modelId="{71E4964D-8F20-4083-9A59-D5C708812910}" type="presParOf" srcId="{2BE1E063-8E6C-4179-A2F8-0B6071F07D0A}" destId="{A1C0DC88-A431-4060-9364-1003B4B75291}" srcOrd="2" destOrd="0" presId="urn:microsoft.com/office/officeart/2005/8/layout/lProcess2"/>
    <dgm:cxn modelId="{EC4047A6-F9C0-448C-8374-3CF1F1E0B2F9}" type="presParOf" srcId="{A1C0DC88-A431-4060-9364-1003B4B75291}" destId="{BEED9549-8902-4E8E-9DEB-B33B12CA6475}" srcOrd="0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EE625-480F-4B62-9BAE-821806643F5D}" type="datetimeFigureOut">
              <a:rPr lang="ru-RU" smtClean="0"/>
              <a:t>17.01.2008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15863-52A8-4B55-AAA5-CF8301B05B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15863-52A8-4B55-AAA5-CF8301B05B1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1/17/2008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Мастерская по восстановлению лекции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 smtClean="0"/>
              <a:t>«О холестерине</a:t>
            </a:r>
          </a:p>
          <a:p>
            <a:r>
              <a:rPr lang="ru-RU" sz="4000" b="1" dirty="0" smtClean="0"/>
              <a:t> замолвите слово»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4800"/>
            <a:ext cx="1066800" cy="61539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</a:t>
            </a:r>
            <a:r>
              <a:rPr lang="ru-RU" dirty="0" smtClean="0">
                <a:solidFill>
                  <a:schemeClr val="accent1"/>
                </a:solidFill>
              </a:rPr>
              <a:t>рофилактика атеросклероза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1422228" y="945466"/>
            <a:ext cx="2661505" cy="2305563"/>
          </a:xfrm>
        </p:spPr>
        <p:txBody>
          <a:bodyPr>
            <a:normAutofit/>
          </a:bodyPr>
          <a:lstStyle/>
          <a:p>
            <a:r>
              <a:rPr lang="ru-RU" dirty="0" smtClean="0"/>
              <a:t>В злаковых продуктах, орехах и растительных маслах содержатся </a:t>
            </a:r>
            <a:r>
              <a:rPr lang="ru-RU" dirty="0" err="1" smtClean="0"/>
              <a:t>фитостерины</a:t>
            </a:r>
            <a:r>
              <a:rPr lang="ru-RU" dirty="0" smtClean="0"/>
              <a:t>, которые уменьшают всасывание холестерина из кишечника.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rot="5400000">
            <a:off x="1248029" y="3933569"/>
            <a:ext cx="3048001" cy="23436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Витамины </a:t>
            </a:r>
            <a:r>
              <a:rPr lang="ru-RU" dirty="0" smtClean="0"/>
              <a:t>В</a:t>
            </a:r>
            <a:r>
              <a:rPr lang="ru-RU" baseline="-25000" dirty="0" smtClean="0"/>
              <a:t>9 </a:t>
            </a:r>
            <a:r>
              <a:rPr lang="ru-RU" dirty="0" smtClean="0"/>
              <a:t>(</a:t>
            </a:r>
            <a:r>
              <a:rPr lang="ru-RU" dirty="0" err="1" smtClean="0"/>
              <a:t>фолиевая</a:t>
            </a:r>
            <a:r>
              <a:rPr lang="ru-RU" dirty="0" smtClean="0"/>
              <a:t> кислота), В</a:t>
            </a:r>
            <a:r>
              <a:rPr lang="ru-RU" baseline="-25000" dirty="0" smtClean="0"/>
              <a:t>6</a:t>
            </a:r>
            <a:r>
              <a:rPr lang="ru-RU" dirty="0" smtClean="0"/>
              <a:t> и </a:t>
            </a:r>
            <a:r>
              <a:rPr lang="ru-RU" dirty="0" smtClean="0"/>
              <a:t>В</a:t>
            </a:r>
            <a:r>
              <a:rPr lang="ru-RU" baseline="-25000" dirty="0" smtClean="0"/>
              <a:t>12</a:t>
            </a:r>
            <a:r>
              <a:rPr lang="ru-RU" dirty="0" smtClean="0"/>
              <a:t> .</a:t>
            </a:r>
            <a:endParaRPr lang="ru-RU" baseline="-25000" dirty="0" smtClean="0"/>
          </a:p>
          <a:p>
            <a:r>
              <a:rPr lang="ru-RU" dirty="0" smtClean="0"/>
              <a:t>Естественным </a:t>
            </a:r>
            <a:r>
              <a:rPr lang="ru-RU" dirty="0" smtClean="0"/>
              <a:t>источником </a:t>
            </a:r>
            <a:r>
              <a:rPr lang="ru-RU" dirty="0" err="1" smtClean="0"/>
              <a:t>фолиевой</a:t>
            </a:r>
            <a:r>
              <a:rPr lang="ru-RU" dirty="0" smtClean="0"/>
              <a:t> кислоты являются салаты, капуста, сельдерей, лук, зеленый горошек, </a:t>
            </a:r>
            <a:r>
              <a:rPr lang="ru-RU" dirty="0" smtClean="0"/>
              <a:t>спаржа. Немало </a:t>
            </a:r>
            <a:r>
              <a:rPr lang="ru-RU" dirty="0" err="1" smtClean="0"/>
              <a:t>фолатов</a:t>
            </a:r>
            <a:r>
              <a:rPr lang="ru-RU" dirty="0" smtClean="0"/>
              <a:t> и в цитрусовых, бананах, авокадо, свежих грибах, свекле, зерновых, гречневой и овсяной крупах, пшене, орехах</a:t>
            </a:r>
            <a:endParaRPr lang="ru-RU" baseline="-25000" dirty="0" smtClean="0"/>
          </a:p>
          <a:p>
            <a:endParaRPr lang="ru-RU" dirty="0"/>
          </a:p>
        </p:txBody>
      </p:sp>
      <p:pic>
        <p:nvPicPr>
          <p:cNvPr id="7" name="Содержимое 6" descr="CAS9V4DG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419600" y="1981200"/>
            <a:ext cx="2070100" cy="1206500"/>
          </a:xfrm>
        </p:spPr>
      </p:pic>
      <p:pic>
        <p:nvPicPr>
          <p:cNvPr id="10" name="Содержимое 9" descr="холес.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419600" y="3733800"/>
            <a:ext cx="1384300" cy="1384300"/>
          </a:xfrm>
        </p:spPr>
      </p:pic>
      <p:pic>
        <p:nvPicPr>
          <p:cNvPr id="1026" name="Picture 2" descr="D:\Мои документы\Мои рисунки\CAFJJP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1219200"/>
            <a:ext cx="1193800" cy="1905000"/>
          </a:xfrm>
          <a:prstGeom prst="rect">
            <a:avLst/>
          </a:prstGeom>
          <a:noFill/>
        </p:spPr>
      </p:pic>
      <p:pic>
        <p:nvPicPr>
          <p:cNvPr id="1027" name="Picture 3" descr="D:\Мои документы\Мои рисунки\CA1U7V1J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381000"/>
            <a:ext cx="1447800" cy="1366691"/>
          </a:xfrm>
          <a:prstGeom prst="rect">
            <a:avLst/>
          </a:prstGeom>
          <a:noFill/>
        </p:spPr>
      </p:pic>
      <p:pic>
        <p:nvPicPr>
          <p:cNvPr id="1028" name="Picture 4" descr="D:\Мои документы\Мои рисунки\CAPV5P8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0" y="3733800"/>
            <a:ext cx="685800" cy="1365250"/>
          </a:xfrm>
          <a:prstGeom prst="rect">
            <a:avLst/>
          </a:prstGeom>
          <a:noFill/>
        </p:spPr>
      </p:pic>
      <p:pic>
        <p:nvPicPr>
          <p:cNvPr id="1029" name="Picture 5" descr="D:\Мои документы\Мои рисунки\CAAN4XAZ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4200" y="3733800"/>
            <a:ext cx="1821574" cy="1295400"/>
          </a:xfrm>
          <a:prstGeom prst="rect">
            <a:avLst/>
          </a:prstGeom>
          <a:noFill/>
        </p:spPr>
      </p:pic>
      <p:pic>
        <p:nvPicPr>
          <p:cNvPr id="1030" name="Picture 6" descr="D:\Мои документы\Мои рисунки\CASDYNCX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10400" y="5334000"/>
            <a:ext cx="1639887" cy="1110752"/>
          </a:xfrm>
          <a:prstGeom prst="rect">
            <a:avLst/>
          </a:prstGeom>
          <a:noFill/>
        </p:spPr>
      </p:pic>
      <p:pic>
        <p:nvPicPr>
          <p:cNvPr id="1031" name="Picture 7" descr="D:\Мои документы\Мои рисунки\CA7YCJFT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19600" y="5257800"/>
            <a:ext cx="1879600" cy="115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Холестерин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Жироподобное вещество из группы стеринов животного происхождения. Это ненасыщенный спирт.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молекулярная формула — С</a:t>
            </a:r>
            <a:r>
              <a:rPr lang="ru-RU" baseline="-25000" dirty="0" smtClean="0"/>
              <a:t>27</a:t>
            </a:r>
            <a:r>
              <a:rPr lang="ru-RU" dirty="0" smtClean="0"/>
              <a:t>Н</a:t>
            </a:r>
            <a:r>
              <a:rPr lang="ru-RU" baseline="-25000" dirty="0" smtClean="0"/>
              <a:t>46</a:t>
            </a:r>
            <a:r>
              <a:rPr lang="ru-RU" dirty="0" smtClean="0"/>
              <a:t>О</a:t>
            </a:r>
            <a:endParaRPr lang="ru-RU" dirty="0"/>
          </a:p>
        </p:txBody>
      </p:sp>
      <p:pic>
        <p:nvPicPr>
          <p:cNvPr id="4" name="Содержимое 3" descr="формул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444518"/>
            <a:ext cx="6934200" cy="43874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915156" y="-2695956"/>
            <a:ext cx="1066800" cy="6763512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Открытие холестерина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2057400" y="381000"/>
            <a:ext cx="1066800" cy="3352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1815 году Мишель </a:t>
            </a:r>
            <a:r>
              <a:rPr lang="ru-RU" dirty="0" err="1" smtClean="0"/>
              <a:t>Шеврель</a:t>
            </a:r>
            <a:r>
              <a:rPr lang="ru-RU" dirty="0" smtClean="0"/>
              <a:t>, выделивший это соединение, неудачно окрестил его холестерином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rot="5400000">
            <a:off x="6156960" y="396240"/>
            <a:ext cx="1066800" cy="33223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1859 году Пьер </a:t>
            </a:r>
            <a:r>
              <a:rPr lang="ru-RU" dirty="0" err="1" smtClean="0"/>
              <a:t>Бертло</a:t>
            </a:r>
            <a:r>
              <a:rPr lang="ru-RU" dirty="0" smtClean="0"/>
              <a:t> доказал, что холестерин принадлежит к классу спиртов. </a:t>
            </a:r>
            <a:endParaRPr lang="ru-RU" dirty="0"/>
          </a:p>
        </p:txBody>
      </p:sp>
      <p:pic>
        <p:nvPicPr>
          <p:cNvPr id="7" name="Содержимое 6" descr="CA6RQR6H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371600" y="2895600"/>
            <a:ext cx="2362200" cy="2785613"/>
          </a:xfrm>
        </p:spPr>
      </p:pic>
      <p:pic>
        <p:nvPicPr>
          <p:cNvPr id="8" name="Содержимое 7" descr="CAWDURWH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10200" y="2895600"/>
            <a:ext cx="2209800" cy="2855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067556" y="-2238756"/>
            <a:ext cx="1066800" cy="6153912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Пищевой холестерин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1995488" y="290512"/>
            <a:ext cx="581024" cy="3352800"/>
          </a:xfrm>
        </p:spPr>
        <p:txBody>
          <a:bodyPr>
            <a:normAutofit/>
          </a:bodyPr>
          <a:lstStyle/>
          <a:p>
            <a:r>
              <a:rPr lang="ru-RU" dirty="0" smtClean="0"/>
              <a:t>В одном яйце, 275 мг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rot="5400000">
            <a:off x="6704648" y="305752"/>
            <a:ext cx="581024" cy="33223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почках говяжьих – 300 мг, в печени говяжьей – 270.</a:t>
            </a:r>
            <a:endParaRPr lang="ru-RU" dirty="0"/>
          </a:p>
        </p:txBody>
      </p:sp>
      <p:pic>
        <p:nvPicPr>
          <p:cNvPr id="7" name="Содержимое 6" descr="Холест.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09600" y="2514600"/>
            <a:ext cx="3460609" cy="2300287"/>
          </a:xfrm>
        </p:spPr>
      </p:pic>
      <p:pic>
        <p:nvPicPr>
          <p:cNvPr id="8" name="Содержимое 7" descr="Холест. еда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562600" y="2743200"/>
            <a:ext cx="2807424" cy="19738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Виды холестерина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Синтез холестерина в организме</a:t>
            </a:r>
            <a:endParaRPr lang="ru-RU" dirty="0"/>
          </a:p>
        </p:txBody>
      </p:sp>
      <p:pic>
        <p:nvPicPr>
          <p:cNvPr id="4" name="Содержимое 3" descr="ХОЛ,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905000"/>
            <a:ext cx="70866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Биологическая роль холестерина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905000"/>
            <a:ext cx="7086600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участвует в производстве </a:t>
            </a:r>
            <a:r>
              <a:rPr lang="ru-RU" dirty="0" err="1" smtClean="0"/>
              <a:t>стероидных</a:t>
            </a:r>
            <a:r>
              <a:rPr lang="ru-RU" dirty="0" smtClean="0"/>
              <a:t> гормонов коры надпочечников и половых гормонов,</a:t>
            </a:r>
          </a:p>
          <a:p>
            <a:r>
              <a:rPr lang="ru-RU" dirty="0" smtClean="0"/>
              <a:t>превращается в витамин D (в коже),</a:t>
            </a:r>
          </a:p>
          <a:p>
            <a:r>
              <a:rPr lang="ru-RU" dirty="0" smtClean="0"/>
              <a:t>является строительным материалом </a:t>
            </a:r>
          </a:p>
          <a:p>
            <a:pPr>
              <a:buNone/>
            </a:pPr>
            <a:r>
              <a:rPr lang="ru-RU" dirty="0" smtClean="0"/>
              <a:t>     для клеточных мембран,</a:t>
            </a:r>
          </a:p>
          <a:p>
            <a:r>
              <a:rPr lang="ru-RU" dirty="0" smtClean="0"/>
              <a:t>это структурный компонент миелиновой «изоляции» нервов,</a:t>
            </a:r>
          </a:p>
          <a:p>
            <a:r>
              <a:rPr lang="ru-RU" dirty="0" smtClean="0"/>
              <a:t>участвует в синтезе желчных</a:t>
            </a:r>
          </a:p>
          <a:p>
            <a:pPr>
              <a:buNone/>
            </a:pPr>
            <a:r>
              <a:rPr lang="ru-RU" dirty="0" smtClean="0"/>
              <a:t>     кислот (в печени),</a:t>
            </a:r>
          </a:p>
          <a:p>
            <a:r>
              <a:rPr lang="ru-RU" dirty="0" smtClean="0"/>
              <a:t>осуществляет деятельность </a:t>
            </a:r>
            <a:r>
              <a:rPr lang="ru-RU" dirty="0" err="1" smtClean="0"/>
              <a:t>серотониновых</a:t>
            </a:r>
            <a:r>
              <a:rPr lang="ru-RU" dirty="0" smtClean="0"/>
              <a:t> рецепторов в мозге.</a:t>
            </a:r>
            <a:endParaRPr lang="ru-RU" dirty="0"/>
          </a:p>
        </p:txBody>
      </p:sp>
      <p:pic>
        <p:nvPicPr>
          <p:cNvPr id="5" name="Picture 2" descr="D:\Мои документы\Мои рисунки\хол-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886200"/>
            <a:ext cx="1066800" cy="2015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962400" y="-3048000"/>
            <a:ext cx="1066800" cy="79248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«Атеросклероз» </a:t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от греческих слов </a:t>
            </a:r>
            <a:r>
              <a:rPr lang="ru-RU" sz="2800" dirty="0" err="1" smtClean="0">
                <a:solidFill>
                  <a:schemeClr val="accent1"/>
                </a:solidFill>
              </a:rPr>
              <a:t>athere</a:t>
            </a:r>
            <a:r>
              <a:rPr lang="ru-RU" sz="2800" dirty="0" smtClean="0">
                <a:solidFill>
                  <a:schemeClr val="accent1"/>
                </a:solidFill>
              </a:rPr>
              <a:t> — кашица</a:t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 и </a:t>
            </a:r>
            <a:r>
              <a:rPr lang="ru-RU" sz="2800" dirty="0" err="1" smtClean="0">
                <a:solidFill>
                  <a:schemeClr val="accent1"/>
                </a:solidFill>
              </a:rPr>
              <a:t>skleros</a:t>
            </a:r>
            <a:r>
              <a:rPr lang="ru-RU" sz="2800" dirty="0" smtClean="0">
                <a:solidFill>
                  <a:schemeClr val="accent1"/>
                </a:solidFill>
              </a:rPr>
              <a:t> — твердый. 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2057400" y="2895600"/>
            <a:ext cx="4953000" cy="2514600"/>
          </a:xfrm>
        </p:spPr>
        <p:txBody>
          <a:bodyPr>
            <a:noAutofit/>
          </a:bodyPr>
          <a:lstStyle/>
          <a:p>
            <a:r>
              <a:rPr lang="ru-RU" sz="1800" dirty="0" smtClean="0"/>
              <a:t>Характерным признаком атеросклероза является образование холестериновых бляшек на внутренней поверхности кровеносных сосудов, которые, деформируя стенку сосуда и уменьшая его просвет, способствуют снижению кровоснабжения органов и тканей. </a:t>
            </a:r>
            <a:endParaRPr lang="ru-RU" sz="1800" dirty="0"/>
          </a:p>
        </p:txBody>
      </p:sp>
      <p:pic>
        <p:nvPicPr>
          <p:cNvPr id="7" name="Содержимое 6" descr="atero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28600" y="2514600"/>
            <a:ext cx="2857500" cy="2514600"/>
          </a:xfrm>
        </p:spPr>
      </p:pic>
      <p:pic>
        <p:nvPicPr>
          <p:cNvPr id="8" name="Содержимое 7" descr="Х-л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943600" y="2438400"/>
            <a:ext cx="2784475" cy="251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121</TotalTime>
  <Words>254</Words>
  <PresentationFormat>Экран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Мастерская по восстановлению лекции</vt:lpstr>
      <vt:lpstr>Холестерин</vt:lpstr>
      <vt:lpstr>молекулярная формула — С27Н46О</vt:lpstr>
      <vt:lpstr>Открытие холестерина</vt:lpstr>
      <vt:lpstr>Пищевой холестерин </vt:lpstr>
      <vt:lpstr>Виды холестерина</vt:lpstr>
      <vt:lpstr>Синтез холестерина в организме</vt:lpstr>
      <vt:lpstr>Биологическая роль холестерина</vt:lpstr>
      <vt:lpstr>«Атеросклероз»  от греческих слов athere — кашица  и skleros — твердый. </vt:lpstr>
      <vt:lpstr>Профилактика атеросклероза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Мастерская по восстановлению лекции</dc:title>
  <cp:lastModifiedBy>Pantyhin</cp:lastModifiedBy>
  <cp:revision>14</cp:revision>
  <dcterms:modified xsi:type="dcterms:W3CDTF">2008-01-17T02:27:24Z</dcterms:modified>
</cp:coreProperties>
</file>