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41C-4F62-49F7-A990-E4B3D048D2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EC98-336F-4CAF-AB35-EFDF8D6143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92869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«ДЕНЬ ЗАЩИТЫ ДЕТЕЙ в ЧС»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572560" cy="464347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u="heavy" dirty="0">
                <a:solidFill>
                  <a:srgbClr val="FF0000"/>
                </a:solidFill>
              </a:rPr>
              <a:t>Цель:   </a:t>
            </a:r>
            <a:r>
              <a:rPr lang="ru-RU" sz="9600" b="1" dirty="0" smtClean="0">
                <a:solidFill>
                  <a:srgbClr val="FF0000"/>
                </a:solidFill>
              </a:rPr>
              <a:t>  </a:t>
            </a:r>
            <a:r>
              <a:rPr lang="ru-RU" sz="9600" dirty="0">
                <a:solidFill>
                  <a:srgbClr val="00B0F0"/>
                </a:solidFill>
              </a:rPr>
              <a:t>Формирование и развитие у учащихся устойчивости  к </a:t>
            </a:r>
            <a:r>
              <a:rPr lang="ru-RU" sz="9600" dirty="0" smtClean="0">
                <a:solidFill>
                  <a:srgbClr val="00B0F0"/>
                </a:solidFill>
              </a:rPr>
              <a:t>опасностям   </a:t>
            </a:r>
            <a:r>
              <a:rPr lang="ru-RU" sz="9600" dirty="0">
                <a:solidFill>
                  <a:srgbClr val="00B0F0"/>
                </a:solidFill>
              </a:rPr>
              <a:t>и чрезвычайным</a:t>
            </a:r>
            <a:r>
              <a:rPr lang="ru-RU" sz="9600" b="1" dirty="0">
                <a:solidFill>
                  <a:srgbClr val="00B0F0"/>
                </a:solidFill>
              </a:rPr>
              <a:t> </a:t>
            </a:r>
            <a:r>
              <a:rPr lang="ru-RU" sz="9600" dirty="0">
                <a:solidFill>
                  <a:srgbClr val="00B0F0"/>
                </a:solidFill>
              </a:rPr>
              <a:t>ситуациям, бережного отношения к окружающей </a:t>
            </a:r>
            <a:r>
              <a:rPr lang="ru-RU" sz="9600" dirty="0" smtClean="0">
                <a:solidFill>
                  <a:srgbClr val="00B0F0"/>
                </a:solidFill>
              </a:rPr>
              <a:t> </a:t>
            </a:r>
            <a:r>
              <a:rPr lang="ru-RU" sz="9600" dirty="0">
                <a:solidFill>
                  <a:srgbClr val="00B0F0"/>
                </a:solidFill>
              </a:rPr>
              <a:t>среде и своему здоровью</a:t>
            </a:r>
            <a:r>
              <a:rPr lang="ru-RU" sz="9600" dirty="0" smtClean="0">
                <a:solidFill>
                  <a:srgbClr val="00B0F0"/>
                </a:solidFill>
              </a:rPr>
              <a:t>.</a:t>
            </a:r>
          </a:p>
          <a:p>
            <a:pPr algn="l"/>
            <a:endParaRPr lang="ru-RU" sz="9600" dirty="0"/>
          </a:p>
          <a:p>
            <a:pPr algn="l"/>
            <a:r>
              <a:rPr lang="ru-RU" sz="9600" dirty="0">
                <a:solidFill>
                  <a:srgbClr val="FF0000"/>
                </a:solidFill>
              </a:rPr>
              <a:t>  </a:t>
            </a:r>
            <a:r>
              <a:rPr lang="ru-RU" sz="9600" b="1" u="heavy" dirty="0" smtClean="0">
                <a:solidFill>
                  <a:srgbClr val="FF0000"/>
                </a:solidFill>
              </a:rPr>
              <a:t>Задачи</a:t>
            </a:r>
            <a:r>
              <a:rPr lang="ru-RU" sz="9600" b="1" u="heavy" dirty="0">
                <a:solidFill>
                  <a:srgbClr val="FF0000"/>
                </a:solidFill>
              </a:rPr>
              <a:t>: </a:t>
            </a:r>
            <a:r>
              <a:rPr lang="ru-RU" sz="9600" dirty="0" smtClean="0">
                <a:solidFill>
                  <a:srgbClr val="FF0000"/>
                </a:solidFill>
              </a:rPr>
              <a:t>     </a:t>
            </a:r>
            <a:r>
              <a:rPr lang="ru-RU" sz="9600" dirty="0" smtClean="0">
                <a:solidFill>
                  <a:srgbClr val="00B0F0"/>
                </a:solidFill>
              </a:rPr>
              <a:t>1.  </a:t>
            </a:r>
            <a:r>
              <a:rPr lang="ru-RU" sz="9600" dirty="0">
                <a:solidFill>
                  <a:srgbClr val="00B0F0"/>
                </a:solidFill>
              </a:rPr>
              <a:t>Практическая проверка готовности учащихся действовать в </a:t>
            </a:r>
            <a:r>
              <a:rPr lang="ru-RU" sz="9600" dirty="0" smtClean="0">
                <a:solidFill>
                  <a:srgbClr val="00B0F0"/>
                </a:solidFill>
              </a:rPr>
              <a:t>экстремальных </a:t>
            </a:r>
            <a:r>
              <a:rPr lang="ru-RU" sz="9600" dirty="0">
                <a:solidFill>
                  <a:srgbClr val="00B0F0"/>
                </a:solidFill>
              </a:rPr>
              <a:t>ситуациях.</a:t>
            </a:r>
          </a:p>
          <a:p>
            <a:pPr algn="l"/>
            <a:r>
              <a:rPr lang="ru-RU" sz="9600" dirty="0">
                <a:solidFill>
                  <a:srgbClr val="00B0F0"/>
                </a:solidFill>
              </a:rPr>
              <a:t>                       </a:t>
            </a:r>
            <a:r>
              <a:rPr lang="ru-RU" sz="9600" dirty="0" smtClean="0">
                <a:solidFill>
                  <a:srgbClr val="00B0F0"/>
                </a:solidFill>
              </a:rPr>
              <a:t>2. </a:t>
            </a:r>
            <a:r>
              <a:rPr lang="ru-RU" sz="9600" dirty="0">
                <a:solidFill>
                  <a:srgbClr val="00B0F0"/>
                </a:solidFill>
              </a:rPr>
              <a:t>Закрепление знаний, умений и навыков, приобретенных на </a:t>
            </a:r>
            <a:r>
              <a:rPr lang="ru-RU" sz="9600" dirty="0" smtClean="0">
                <a:solidFill>
                  <a:srgbClr val="00B0F0"/>
                </a:solidFill>
              </a:rPr>
              <a:t>занятиях</a:t>
            </a:r>
            <a:r>
              <a:rPr lang="ru-RU" sz="9600" dirty="0">
                <a:solidFill>
                  <a:srgbClr val="00B0F0"/>
                </a:solidFill>
              </a:rPr>
              <a:t>. </a:t>
            </a:r>
          </a:p>
          <a:p>
            <a:pPr algn="l"/>
            <a:r>
              <a:rPr lang="ru-RU" sz="9600" dirty="0">
                <a:solidFill>
                  <a:srgbClr val="00B0F0"/>
                </a:solidFill>
              </a:rPr>
              <a:t>                       </a:t>
            </a:r>
            <a:r>
              <a:rPr lang="ru-RU" sz="9600" dirty="0" smtClean="0">
                <a:solidFill>
                  <a:srgbClr val="00B0F0"/>
                </a:solidFill>
              </a:rPr>
              <a:t>3</a:t>
            </a:r>
            <a:r>
              <a:rPr lang="ru-RU" sz="9600" dirty="0">
                <a:solidFill>
                  <a:srgbClr val="00B0F0"/>
                </a:solidFill>
              </a:rPr>
              <a:t>.  Сплочение коллектива школы.</a:t>
            </a:r>
          </a:p>
          <a:p>
            <a:pPr algn="l"/>
            <a:r>
              <a:rPr lang="ru-RU" sz="9600" dirty="0">
                <a:solidFill>
                  <a:srgbClr val="00B0F0"/>
                </a:solidFill>
              </a:rPr>
              <a:t>                       </a:t>
            </a:r>
            <a:r>
              <a:rPr lang="ru-RU" sz="9600" dirty="0" smtClean="0">
                <a:solidFill>
                  <a:srgbClr val="00B0F0"/>
                </a:solidFill>
              </a:rPr>
              <a:t>4</a:t>
            </a:r>
            <a:r>
              <a:rPr lang="ru-RU" sz="9600" dirty="0">
                <a:solidFill>
                  <a:srgbClr val="00B0F0"/>
                </a:solidFill>
              </a:rPr>
              <a:t>.  Формирование и развитие у учащихся высокого </a:t>
            </a:r>
            <a:r>
              <a:rPr lang="ru-RU" sz="9600" dirty="0" smtClean="0">
                <a:solidFill>
                  <a:srgbClr val="00B0F0"/>
                </a:solidFill>
              </a:rPr>
              <a:t>чувства  долга </a:t>
            </a:r>
            <a:r>
              <a:rPr lang="ru-RU" sz="9600" dirty="0">
                <a:solidFill>
                  <a:srgbClr val="00B0F0"/>
                </a:solidFill>
              </a:rPr>
              <a:t>и </a:t>
            </a:r>
            <a:r>
              <a:rPr lang="ru-RU" sz="9600" dirty="0" smtClean="0">
                <a:solidFill>
                  <a:srgbClr val="00B0F0"/>
                </a:solidFill>
              </a:rPr>
              <a:t>ответственности </a:t>
            </a:r>
            <a:r>
              <a:rPr lang="ru-RU" sz="9600" dirty="0">
                <a:solidFill>
                  <a:srgbClr val="00B0F0"/>
                </a:solidFill>
              </a:rPr>
              <a:t>за порученное дело, мужества, </a:t>
            </a:r>
            <a:endParaRPr lang="ru-RU" sz="9600" dirty="0" smtClean="0">
              <a:solidFill>
                <a:srgbClr val="00B0F0"/>
              </a:solidFill>
            </a:endParaRPr>
          </a:p>
          <a:p>
            <a:pPr algn="l"/>
            <a:r>
              <a:rPr lang="ru-RU" sz="9600" dirty="0">
                <a:solidFill>
                  <a:srgbClr val="00B0F0"/>
                </a:solidFill>
              </a:rPr>
              <a:t> </a:t>
            </a:r>
            <a:r>
              <a:rPr lang="ru-RU" sz="9600" dirty="0" smtClean="0">
                <a:solidFill>
                  <a:srgbClr val="00B0F0"/>
                </a:solidFill>
              </a:rPr>
              <a:t>отваги</a:t>
            </a:r>
            <a:r>
              <a:rPr lang="ru-RU" sz="9600" dirty="0">
                <a:solidFill>
                  <a:srgbClr val="00B0F0"/>
                </a:solidFill>
              </a:rPr>
              <a:t>, </a:t>
            </a:r>
            <a:r>
              <a:rPr lang="ru-RU" sz="9600" dirty="0" smtClean="0">
                <a:solidFill>
                  <a:srgbClr val="00B0F0"/>
                </a:solidFill>
              </a:rPr>
              <a:t>выдержки </a:t>
            </a:r>
            <a:r>
              <a:rPr lang="ru-RU" sz="9600" dirty="0">
                <a:solidFill>
                  <a:srgbClr val="00B0F0"/>
                </a:solidFill>
              </a:rPr>
              <a:t>и самообладания, инициативы и </a:t>
            </a:r>
            <a:r>
              <a:rPr lang="ru-RU" sz="9600" dirty="0" smtClean="0">
                <a:solidFill>
                  <a:srgbClr val="00B0F0"/>
                </a:solidFill>
              </a:rPr>
              <a:t>                            находчивости</a:t>
            </a:r>
            <a:r>
              <a:rPr lang="ru-RU" sz="9600" dirty="0">
                <a:solidFill>
                  <a:srgbClr val="00B0F0"/>
                </a:solidFill>
              </a:rPr>
              <a:t>, </a:t>
            </a:r>
            <a:r>
              <a:rPr lang="ru-RU" sz="9600" dirty="0" smtClean="0">
                <a:solidFill>
                  <a:srgbClr val="00B0F0"/>
                </a:solidFill>
              </a:rPr>
              <a:t>взаимной </a:t>
            </a:r>
            <a:r>
              <a:rPr lang="ru-RU" sz="9600" dirty="0">
                <a:solidFill>
                  <a:srgbClr val="00B0F0"/>
                </a:solidFill>
              </a:rPr>
              <a:t>выручки, физической выносливости.</a:t>
            </a:r>
          </a:p>
          <a:p>
            <a:pPr algn="l"/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Первый этап.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dirty="0" smtClean="0">
                <a:solidFill>
                  <a:srgbClr val="00B0F0"/>
                </a:solidFill>
              </a:rPr>
              <a:t>Организационный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357430"/>
            <a:ext cx="5486416" cy="292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81200"/>
            <a:ext cx="7572428" cy="43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785818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Второй этап</a:t>
            </a:r>
            <a:r>
              <a:rPr lang="ru-RU" dirty="0" smtClean="0">
                <a:solidFill>
                  <a:srgbClr val="FF0000"/>
                </a:solidFill>
              </a:rPr>
              <a:t>.   </a:t>
            </a:r>
            <a:r>
              <a:rPr lang="ru-RU" dirty="0" smtClean="0">
                <a:solidFill>
                  <a:srgbClr val="00B0F0"/>
                </a:solidFill>
              </a:rPr>
              <a:t>Эстафета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501122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     Контрольная точка № 1.      </a:t>
            </a:r>
            <a:r>
              <a:rPr lang="ru-RU" b="1" dirty="0" smtClean="0">
                <a:solidFill>
                  <a:srgbClr val="C00000"/>
                </a:solidFill>
              </a:rPr>
              <a:t>Пользование противогазом.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5008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3"/>
            <a:ext cx="7772400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Контрольная точка № 2.  </a:t>
            </a:r>
            <a:r>
              <a:rPr lang="ru-RU" sz="2000" dirty="0" smtClean="0">
                <a:solidFill>
                  <a:srgbClr val="C00000"/>
                </a:solidFill>
              </a:rPr>
              <a:t>стрельба из винтовки.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2906713"/>
            <a:ext cx="321471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358114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3"/>
            <a:ext cx="7772400" cy="714380"/>
          </a:xfrm>
        </p:spPr>
        <p:txBody>
          <a:bodyPr/>
          <a:lstStyle/>
          <a:p>
            <a:r>
              <a:rPr lang="ru-RU" sz="2800" dirty="0" smtClean="0">
                <a:solidFill>
                  <a:srgbClr val="92D050"/>
                </a:solidFill>
              </a:rPr>
              <a:t>Контрольная точка № 3.   </a:t>
            </a:r>
            <a:r>
              <a:rPr lang="ru-RU" sz="2800" dirty="0" smtClean="0">
                <a:solidFill>
                  <a:srgbClr val="C00000"/>
                </a:solidFill>
              </a:rPr>
              <a:t>М</a:t>
            </a:r>
            <a:r>
              <a:rPr lang="ru-RU" sz="2000" dirty="0" smtClean="0">
                <a:solidFill>
                  <a:srgbClr val="C00000"/>
                </a:solidFill>
              </a:rPr>
              <a:t>етание гранат.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69" y="2906713"/>
            <a:ext cx="4857785" cy="1500187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Контрольная точка № 4.   </a:t>
            </a:r>
            <a:r>
              <a:rPr lang="ru-RU" sz="2200" dirty="0" smtClean="0">
                <a:solidFill>
                  <a:srgbClr val="C00000"/>
                </a:solidFill>
              </a:rPr>
              <a:t>Оказание первой медицинской помощи.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3000373"/>
            <a:ext cx="1857388" cy="21431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928802"/>
            <a:ext cx="4286280" cy="352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92D050"/>
                </a:solidFill>
              </a:rPr>
              <a:t>Контрольная точка № 5.   </a:t>
            </a:r>
            <a:r>
              <a:rPr lang="ru-RU" sz="2000" dirty="0" smtClean="0">
                <a:solidFill>
                  <a:srgbClr val="C00000"/>
                </a:solidFill>
              </a:rPr>
              <a:t>Определение магнитного азимута на ориентир.</a:t>
            </a:r>
            <a:endParaRPr lang="ru-RU" sz="2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92D050"/>
                </a:solidFill>
              </a:rPr>
              <a:t>Контрольная точка № 6.   </a:t>
            </a:r>
            <a:r>
              <a:rPr lang="ru-RU" sz="2000" dirty="0" smtClean="0">
                <a:solidFill>
                  <a:srgbClr val="C00000"/>
                </a:solidFill>
              </a:rPr>
              <a:t>Преодоление болота по кочкам.</a:t>
            </a:r>
            <a:endParaRPr lang="ru-RU" sz="2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724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Третий этап</a:t>
            </a:r>
            <a:r>
              <a:rPr lang="ru-RU" sz="4000" dirty="0" smtClean="0">
                <a:solidFill>
                  <a:srgbClr val="FF0000"/>
                </a:solidFill>
              </a:rPr>
              <a:t>.   </a:t>
            </a:r>
            <a:r>
              <a:rPr lang="ru-RU" sz="4000" dirty="0" smtClean="0">
                <a:solidFill>
                  <a:srgbClr val="00B0F0"/>
                </a:solidFill>
              </a:rPr>
              <a:t>Конкурсный.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29190" y="1928802"/>
            <a:ext cx="403937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419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«ДЕНЬ ЗАЩИТЫ ДЕТЕЙ в ЧС»</vt:lpstr>
      <vt:lpstr>Первый этап.  Организационный </vt:lpstr>
      <vt:lpstr>Второй этап.   Эстафета </vt:lpstr>
      <vt:lpstr>Контрольная точка № 2.  стрельба из винтовки.</vt:lpstr>
      <vt:lpstr>Контрольная точка № 3.   Метание гранат.</vt:lpstr>
      <vt:lpstr>Контрольная точка № 4.   Оказание первой медицинской помощи.</vt:lpstr>
      <vt:lpstr>Контрольная точка № 5.   Определение магнитного азимута на ориентир.</vt:lpstr>
      <vt:lpstr>Контрольная точка № 6.   Преодоление болота по кочкам.</vt:lpstr>
      <vt:lpstr>Третий этап.   Конкурсный.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2002-12-31T16:14:17Z</dcterms:created>
  <dcterms:modified xsi:type="dcterms:W3CDTF">2002-12-31T17:35:54Z</dcterms:modified>
</cp:coreProperties>
</file>