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000" autoAdjust="0"/>
  </p:normalViewPr>
  <p:slideViewPr>
    <p:cSldViewPr>
      <p:cViewPr varScale="1">
        <p:scale>
          <a:sx n="43" d="100"/>
          <a:sy n="43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CF3FC-FADE-4EDE-81F1-2FDA70E6CA79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5851B-5E5E-4024-9CB8-40CDD0EEE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Учебник Математика 5, </a:t>
            </a:r>
            <a:r>
              <a:rPr lang="ru-RU" dirty="0" err="1" smtClean="0"/>
              <a:t>Виленкин</a:t>
            </a:r>
            <a:r>
              <a:rPr lang="ru-RU" dirty="0" smtClean="0"/>
              <a:t> Н. Я. (изд. </a:t>
            </a:r>
            <a:r>
              <a:rPr lang="ru-RU" smtClean="0"/>
              <a:t>2005)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5851B-5E5E-4024-9CB8-40CDD0EEEE7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A398C9-D4B7-4187-9A24-E96DD34B5FBE}" type="datetimeFigureOut">
              <a:rPr lang="ru-RU" smtClean="0"/>
              <a:pPr/>
              <a:t>25.11.2009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247040-A193-4778-BBD5-99303B45ED0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857250" y="1928813"/>
            <a:ext cx="7286625" cy="40005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3429000"/>
            <a:ext cx="5572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dirty="0">
                <a:solidFill>
                  <a:srgbClr val="7030A0"/>
                </a:solidFill>
              </a:rPr>
              <a:t>Проценты.</a:t>
            </a:r>
          </a:p>
        </p:txBody>
      </p:sp>
      <p:pic>
        <p:nvPicPr>
          <p:cNvPr id="6" name="Picture 4" descr="MYNET0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240982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MYNET0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3638" y="4286250"/>
            <a:ext cx="29003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8215312" cy="17859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28688" y="857250"/>
            <a:ext cx="72151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Задача 2</a:t>
            </a:r>
            <a:r>
              <a:rPr lang="ru-RU" sz="2400" dirty="0"/>
              <a:t>. За контрольную работу по математике отметку «5» получили 12 учеников, что составляет 30% всех учеников. Сколько учеников в классе?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786" y="3929066"/>
            <a:ext cx="4786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1) 12 : 30 = 0,4   1% учеников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786" y="4572008"/>
            <a:ext cx="485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2) 0,4 · 100 = 40 (</a:t>
            </a:r>
            <a:r>
              <a:rPr lang="ru-RU" sz="2400" dirty="0" err="1"/>
              <a:t>уч</a:t>
            </a:r>
            <a:r>
              <a:rPr lang="ru-RU" sz="2400" dirty="0"/>
              <a:t>.) всего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48" y="5500702"/>
            <a:ext cx="4214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Ответ: 40 учеников в классе.</a:t>
            </a:r>
          </a:p>
        </p:txBody>
      </p:sp>
      <p:pic>
        <p:nvPicPr>
          <p:cNvPr id="7" name="Picture 4" descr="SCRIBE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143116"/>
            <a:ext cx="244316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28662" y="2428868"/>
            <a:ext cx="1800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12 </a:t>
            </a:r>
            <a:r>
              <a:rPr lang="ru-RU" sz="2400" dirty="0" err="1" smtClean="0"/>
              <a:t>уч</a:t>
            </a:r>
            <a:r>
              <a:rPr lang="ru-RU" sz="2400" dirty="0" smtClean="0"/>
              <a:t>. – 30%</a:t>
            </a:r>
          </a:p>
          <a:p>
            <a:r>
              <a:rPr lang="ru-RU" sz="2400" dirty="0" smtClean="0"/>
              <a:t>? </a:t>
            </a:r>
            <a:r>
              <a:rPr lang="ru-RU" sz="2400" dirty="0" err="1" smtClean="0"/>
              <a:t>уч</a:t>
            </a:r>
            <a:r>
              <a:rPr lang="ru-RU" sz="2400" dirty="0" smtClean="0"/>
              <a:t>. – 100%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0166" y="335756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Решение: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8143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1. Найдите: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14400" y="1914525"/>
            <a:ext cx="3152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</a:rPr>
              <a:t>300 </a:t>
            </a:r>
            <a:r>
              <a:rPr lang="ru-RU" sz="2800" b="1" dirty="0">
                <a:latin typeface="Times New Roman" pitchFamily="18" charset="0"/>
              </a:rPr>
              <a:t>: 100 = </a:t>
            </a:r>
            <a:r>
              <a:rPr lang="ru-RU" sz="2800" b="1" dirty="0" smtClean="0">
                <a:latin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28597" y="3308350"/>
            <a:ext cx="32798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</a:rPr>
              <a:t>2100 </a:t>
            </a:r>
            <a:r>
              <a:rPr lang="ru-RU" sz="2800" b="1" dirty="0">
                <a:latin typeface="Times New Roman" pitchFamily="18" charset="0"/>
              </a:rPr>
              <a:t>: 100 · 7 = </a:t>
            </a:r>
            <a:r>
              <a:rPr lang="ru-RU" sz="2800" b="1" dirty="0" smtClean="0">
                <a:latin typeface="Times New Roman" pitchFamily="18" charset="0"/>
              </a:rPr>
              <a:t>147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5650" y="4878388"/>
            <a:ext cx="309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200 : 100 · 38 = 76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6294438"/>
            <a:ext cx="3240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80 : 100 · </a:t>
            </a:r>
            <a:r>
              <a:rPr lang="ru-RU" sz="2800" b="1" dirty="0" smtClean="0">
                <a:latin typeface="Times New Roman" pitchFamily="18" charset="0"/>
              </a:rPr>
              <a:t>125 </a:t>
            </a:r>
            <a:r>
              <a:rPr lang="ru-RU" sz="2800" b="1" dirty="0">
                <a:latin typeface="Times New Roman" pitchFamily="18" charset="0"/>
              </a:rPr>
              <a:t>= </a:t>
            </a:r>
            <a:r>
              <a:rPr lang="ru-RU" sz="2800" b="1" dirty="0" smtClean="0">
                <a:latin typeface="Times New Roman" pitchFamily="18" charset="0"/>
              </a:rPr>
              <a:t>100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643438" y="814388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2. Найдите число,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651500" y="1914525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</a:rPr>
              <a:t>5 </a:t>
            </a:r>
            <a:r>
              <a:rPr lang="ru-RU" sz="2800" b="1" dirty="0">
                <a:latin typeface="Times New Roman" pitchFamily="18" charset="0"/>
              </a:rPr>
              <a:t>· 100 = </a:t>
            </a:r>
            <a:r>
              <a:rPr lang="ru-RU" sz="2800" b="1" dirty="0" smtClean="0">
                <a:latin typeface="Times New Roman" pitchFamily="18" charset="0"/>
              </a:rPr>
              <a:t>500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724525" y="3308350"/>
            <a:ext cx="3419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</a:rPr>
              <a:t>35 </a:t>
            </a:r>
            <a:r>
              <a:rPr lang="ru-RU" sz="2800" b="1" dirty="0">
                <a:latin typeface="Times New Roman" pitchFamily="18" charset="0"/>
              </a:rPr>
              <a:t>: 5 · 100 = </a:t>
            </a:r>
            <a:r>
              <a:rPr lang="ru-RU" sz="2800" b="1" dirty="0" smtClean="0">
                <a:latin typeface="Times New Roman" pitchFamily="18" charset="0"/>
              </a:rPr>
              <a:t>700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508625" y="4878388"/>
            <a:ext cx="324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10 : </a:t>
            </a:r>
            <a:r>
              <a:rPr lang="ru-RU" sz="2800" b="1" dirty="0" smtClean="0">
                <a:latin typeface="Times New Roman" pitchFamily="18" charset="0"/>
              </a:rPr>
              <a:t>25 </a:t>
            </a:r>
            <a:r>
              <a:rPr lang="ru-RU" sz="2800" b="1" dirty="0">
                <a:latin typeface="Times New Roman" pitchFamily="18" charset="0"/>
              </a:rPr>
              <a:t>· 100 = </a:t>
            </a:r>
            <a:r>
              <a:rPr lang="ru-RU" sz="2800" b="1" dirty="0" smtClean="0">
                <a:latin typeface="Times New Roman" pitchFamily="18" charset="0"/>
              </a:rPr>
              <a:t>40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292725" y="6294438"/>
            <a:ext cx="3455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24</a:t>
            </a:r>
            <a:r>
              <a:rPr lang="ru-RU" sz="2800" b="1" dirty="0">
                <a:latin typeface="Times New Roman" pitchFamily="18" charset="0"/>
              </a:rPr>
              <a:t>,6 : 123 · 100 =  20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68313" y="1220788"/>
            <a:ext cx="2663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а) </a:t>
            </a:r>
            <a:r>
              <a:rPr lang="en-US" sz="2800" b="1" dirty="0">
                <a:latin typeface="Times New Roman" pitchFamily="18" charset="0"/>
              </a:rPr>
              <a:t>1 % </a:t>
            </a:r>
            <a:r>
              <a:rPr lang="ru-RU" sz="2800" b="1" dirty="0">
                <a:latin typeface="Times New Roman" pitchFamily="18" charset="0"/>
              </a:rPr>
              <a:t>от </a:t>
            </a:r>
            <a:r>
              <a:rPr lang="ru-RU" sz="2800" b="1" dirty="0" smtClean="0">
                <a:latin typeface="Times New Roman" pitchFamily="18" charset="0"/>
              </a:rPr>
              <a:t>300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39750" y="2444750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б) 7</a:t>
            </a:r>
            <a:r>
              <a:rPr lang="en-US" sz="2800" b="1" dirty="0">
                <a:latin typeface="Times New Roman" pitchFamily="18" charset="0"/>
              </a:rPr>
              <a:t> % </a:t>
            </a:r>
            <a:r>
              <a:rPr lang="ru-RU" sz="2800" b="1" dirty="0">
                <a:latin typeface="Times New Roman" pitchFamily="18" charset="0"/>
              </a:rPr>
              <a:t>от </a:t>
            </a:r>
            <a:r>
              <a:rPr lang="ru-RU" sz="2800" b="1" dirty="0" smtClean="0">
                <a:latin typeface="Times New Roman" pitchFamily="18" charset="0"/>
              </a:rPr>
              <a:t>2100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11188" y="4029075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в) 38</a:t>
            </a:r>
            <a:r>
              <a:rPr lang="en-US" sz="2800" b="1" dirty="0">
                <a:latin typeface="Times New Roman" pitchFamily="18" charset="0"/>
              </a:rPr>
              <a:t> % </a:t>
            </a:r>
            <a:r>
              <a:rPr lang="ru-RU" sz="2800" b="1" dirty="0">
                <a:latin typeface="Times New Roman" pitchFamily="18" charset="0"/>
              </a:rPr>
              <a:t>от 200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755650" y="5613400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г) </a:t>
            </a:r>
            <a:r>
              <a:rPr lang="ru-RU" sz="2800" b="1" dirty="0" smtClean="0">
                <a:latin typeface="Times New Roman" pitchFamily="18" charset="0"/>
              </a:rPr>
              <a:t>125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% </a:t>
            </a:r>
            <a:r>
              <a:rPr lang="ru-RU" sz="2800" b="1" dirty="0">
                <a:latin typeface="Times New Roman" pitchFamily="18" charset="0"/>
              </a:rPr>
              <a:t>от 80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356100" y="1147763"/>
            <a:ext cx="4500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а) </a:t>
            </a:r>
            <a:r>
              <a:rPr lang="en-US" sz="2800" b="1" dirty="0">
                <a:latin typeface="Times New Roman" pitchFamily="18" charset="0"/>
              </a:rPr>
              <a:t>1 %</a:t>
            </a:r>
            <a:r>
              <a:rPr lang="ru-RU" sz="2800" b="1" dirty="0">
                <a:latin typeface="Times New Roman" pitchFamily="18" charset="0"/>
              </a:rPr>
              <a:t> которого равен </a:t>
            </a:r>
            <a:r>
              <a:rPr lang="ru-RU" sz="2800" b="1" dirty="0" smtClean="0">
                <a:latin typeface="Times New Roman" pitchFamily="18" charset="0"/>
              </a:rPr>
              <a:t>5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356100" y="2444750"/>
            <a:ext cx="450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б) 5</a:t>
            </a:r>
            <a:r>
              <a:rPr lang="en-US" sz="2800" b="1" dirty="0">
                <a:latin typeface="Times New Roman" pitchFamily="18" charset="0"/>
              </a:rPr>
              <a:t> %</a:t>
            </a:r>
            <a:r>
              <a:rPr lang="ru-RU" sz="2800" b="1" dirty="0">
                <a:latin typeface="Times New Roman" pitchFamily="18" charset="0"/>
              </a:rPr>
              <a:t> которого равны </a:t>
            </a:r>
            <a:r>
              <a:rPr lang="ru-RU" sz="2800" b="1" dirty="0" smtClean="0">
                <a:latin typeface="Times New Roman" pitchFamily="18" charset="0"/>
              </a:rPr>
              <a:t>35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427538" y="4029075"/>
            <a:ext cx="5040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в) </a:t>
            </a:r>
            <a:r>
              <a:rPr lang="ru-RU" sz="2800" b="1" dirty="0" smtClean="0">
                <a:latin typeface="Times New Roman" pitchFamily="18" charset="0"/>
              </a:rPr>
              <a:t>25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%</a:t>
            </a:r>
            <a:r>
              <a:rPr lang="ru-RU" sz="2800" b="1" dirty="0">
                <a:latin typeface="Times New Roman" pitchFamily="18" charset="0"/>
              </a:rPr>
              <a:t> которого равны 10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284663" y="5613400"/>
            <a:ext cx="4967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г) 123</a:t>
            </a:r>
            <a:r>
              <a:rPr lang="en-US" sz="2800" b="1" dirty="0">
                <a:latin typeface="Times New Roman" pitchFamily="18" charset="0"/>
              </a:rPr>
              <a:t> %</a:t>
            </a:r>
            <a:r>
              <a:rPr lang="ru-RU" sz="2800" b="1" dirty="0">
                <a:latin typeface="Times New Roman" pitchFamily="18" charset="0"/>
              </a:rPr>
              <a:t> которого равны 24,6</a:t>
            </a: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1403350" y="247650"/>
            <a:ext cx="5300663" cy="51077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Тренируемся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1428728" y="214290"/>
            <a:ext cx="5300663" cy="536575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38100" cmpd="dbl">
            <a:solidFill>
              <a:srgbClr val="FFFF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Проверьте себя:</a:t>
            </a: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1428728" y="214290"/>
            <a:ext cx="5300663" cy="51077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FFFF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Тренируемся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1428728" y="214290"/>
            <a:ext cx="5300663" cy="536575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38100" cmpd="dbl">
            <a:solidFill>
              <a:srgbClr val="FFFF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Проверьте себя: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autoUpdateAnimBg="0"/>
      <p:bldP spid="3076" grpId="0" autoUpdateAnimBg="0"/>
      <p:bldP spid="3077" grpId="0" autoUpdateAnimBg="0"/>
      <p:bldP spid="3078" grpId="0" autoUpdateAnimBg="0"/>
      <p:bldP spid="3079" grpId="0"/>
      <p:bldP spid="3080" grpId="0" autoUpdateAnimBg="0"/>
      <p:bldP spid="3081" grpId="0" autoUpdateAnimBg="0"/>
      <p:bldP spid="3082" grpId="0" autoUpdateAnimBg="0"/>
      <p:bldP spid="3083" grpId="0" autoUpdateAnimBg="0"/>
      <p:bldP spid="3084" grpId="0"/>
      <p:bldP spid="3085" grpId="0"/>
      <p:bldP spid="3086" grpId="0"/>
      <p:bldP spid="3087" grpId="0"/>
      <p:bldP spid="3088" grpId="0"/>
      <p:bldP spid="3089" grpId="0"/>
      <p:bldP spid="3090" grpId="0"/>
      <p:bldP spid="3091" grpId="0"/>
      <p:bldP spid="3093" grpId="0" animBg="1"/>
      <p:bldP spid="3094" grpId="0" animBg="1"/>
      <p:bldP spid="30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484438" y="106363"/>
            <a:ext cx="4178300" cy="503237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FFFF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>
                <a:solidFill>
                  <a:srgbClr val="FFFF99"/>
                </a:solidFill>
              </a:rPr>
              <a:t>Математический диктант</a:t>
            </a:r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2484438" y="106363"/>
            <a:ext cx="4173537" cy="5032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>
                <a:solidFill>
                  <a:srgbClr val="003300"/>
                </a:solidFill>
              </a:rPr>
              <a:t>Проверьте себя:</a:t>
            </a:r>
          </a:p>
        </p:txBody>
      </p:sp>
      <p:sp>
        <p:nvSpPr>
          <p:cNvPr id="2142" name="AutoShape 94"/>
          <p:cNvSpPr>
            <a:spLocks noChangeArrowheads="1"/>
          </p:cNvSpPr>
          <p:nvPr/>
        </p:nvSpPr>
        <p:spPr bwMode="auto">
          <a:xfrm>
            <a:off x="1117600" y="676275"/>
            <a:ext cx="2157413" cy="5191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>
                <a:solidFill>
                  <a:srgbClr val="003300"/>
                </a:solidFill>
              </a:rPr>
              <a:t>1 вариант</a:t>
            </a:r>
          </a:p>
        </p:txBody>
      </p:sp>
      <p:sp>
        <p:nvSpPr>
          <p:cNvPr id="2164" name="AutoShape 116"/>
          <p:cNvSpPr>
            <a:spLocks noChangeArrowheads="1"/>
          </p:cNvSpPr>
          <p:nvPr/>
        </p:nvSpPr>
        <p:spPr bwMode="auto">
          <a:xfrm>
            <a:off x="5581650" y="676275"/>
            <a:ext cx="2157413" cy="5191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>
                <a:solidFill>
                  <a:srgbClr val="003300"/>
                </a:solidFill>
              </a:rPr>
              <a:t>2 вариант</a:t>
            </a:r>
          </a:p>
        </p:txBody>
      </p:sp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3348038" y="836613"/>
            <a:ext cx="21336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>
                <a:solidFill>
                  <a:schemeClr val="bg1"/>
                </a:solidFill>
                <a:latin typeface="Times New Roman" pitchFamily="18" charset="0"/>
              </a:rPr>
              <a:t>1. Найдите:</a:t>
            </a:r>
          </a:p>
        </p:txBody>
      </p:sp>
      <p:sp>
        <p:nvSpPr>
          <p:cNvPr id="2166" name="AutoShape 118"/>
          <p:cNvSpPr>
            <a:spLocks noChangeArrowheads="1"/>
          </p:cNvSpPr>
          <p:nvPr/>
        </p:nvSpPr>
        <p:spPr bwMode="auto">
          <a:xfrm>
            <a:off x="827088" y="2397125"/>
            <a:ext cx="2959094" cy="49375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2400 </a:t>
            </a:r>
            <a:r>
              <a:rPr lang="ru-RU" sz="2300" b="1" dirty="0">
                <a:solidFill>
                  <a:srgbClr val="003300"/>
                </a:solidFill>
                <a:latin typeface="Times New Roman" pitchFamily="18" charset="0"/>
              </a:rPr>
              <a:t>: 100 · 6 = </a:t>
            </a: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144</a:t>
            </a:r>
            <a:endParaRPr lang="ru-RU" sz="23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167" name="Text Box 119"/>
          <p:cNvSpPr txBox="1">
            <a:spLocks noChangeArrowheads="1"/>
          </p:cNvSpPr>
          <p:nvPr/>
        </p:nvSpPr>
        <p:spPr bwMode="auto">
          <a:xfrm>
            <a:off x="468313" y="1195388"/>
            <a:ext cx="26638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а) </a:t>
            </a:r>
            <a:r>
              <a:rPr lang="en-US" sz="2300" b="1" dirty="0">
                <a:latin typeface="Times New Roman" pitchFamily="18" charset="0"/>
              </a:rPr>
              <a:t>1 % </a:t>
            </a:r>
            <a:r>
              <a:rPr lang="ru-RU" sz="2300" b="1" dirty="0">
                <a:latin typeface="Times New Roman" pitchFamily="18" charset="0"/>
              </a:rPr>
              <a:t>от </a:t>
            </a:r>
            <a:r>
              <a:rPr lang="en-US" sz="2300" b="1" dirty="0" smtClean="0">
                <a:latin typeface="Times New Roman" pitchFamily="18" charset="0"/>
              </a:rPr>
              <a:t>4</a:t>
            </a:r>
            <a:r>
              <a:rPr lang="ru-RU" sz="2300" b="1" dirty="0" smtClean="0">
                <a:latin typeface="Times New Roman" pitchFamily="18" charset="0"/>
              </a:rPr>
              <a:t>00</a:t>
            </a:r>
            <a:endParaRPr lang="ru-RU" sz="2300" b="1" dirty="0">
              <a:latin typeface="Times New Roman" pitchFamily="18" charset="0"/>
            </a:endParaRPr>
          </a:p>
        </p:txBody>
      </p:sp>
      <p:sp>
        <p:nvSpPr>
          <p:cNvPr id="2168" name="Text Box 120"/>
          <p:cNvSpPr txBox="1">
            <a:spLocks noChangeArrowheads="1"/>
          </p:cNvSpPr>
          <p:nvPr/>
        </p:nvSpPr>
        <p:spPr bwMode="auto">
          <a:xfrm>
            <a:off x="468313" y="2006600"/>
            <a:ext cx="26638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б) 6</a:t>
            </a:r>
            <a:r>
              <a:rPr lang="en-US" sz="2300" b="1" dirty="0">
                <a:latin typeface="Times New Roman" pitchFamily="18" charset="0"/>
              </a:rPr>
              <a:t> % </a:t>
            </a:r>
            <a:r>
              <a:rPr lang="ru-RU" sz="2300" b="1" dirty="0">
                <a:latin typeface="Times New Roman" pitchFamily="18" charset="0"/>
              </a:rPr>
              <a:t>от </a:t>
            </a:r>
            <a:r>
              <a:rPr lang="ru-RU" sz="2300" b="1" dirty="0" smtClean="0">
                <a:latin typeface="Times New Roman" pitchFamily="18" charset="0"/>
              </a:rPr>
              <a:t>2400</a:t>
            </a:r>
            <a:endParaRPr lang="ru-RU" sz="2300" b="1" dirty="0">
              <a:latin typeface="Times New Roman" pitchFamily="18" charset="0"/>
            </a:endParaRPr>
          </a:p>
        </p:txBody>
      </p: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468313" y="2827338"/>
            <a:ext cx="26638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в) 120</a:t>
            </a:r>
            <a:r>
              <a:rPr lang="en-US" sz="2300" b="1" dirty="0">
                <a:latin typeface="Times New Roman" pitchFamily="18" charset="0"/>
              </a:rPr>
              <a:t> % </a:t>
            </a:r>
            <a:r>
              <a:rPr lang="ru-RU" sz="2300" b="1" dirty="0">
                <a:latin typeface="Times New Roman" pitchFamily="18" charset="0"/>
              </a:rPr>
              <a:t>от 40</a:t>
            </a:r>
          </a:p>
        </p:txBody>
      </p:sp>
      <p:sp>
        <p:nvSpPr>
          <p:cNvPr id="2170" name="AutoShape 122"/>
          <p:cNvSpPr>
            <a:spLocks noChangeArrowheads="1"/>
          </p:cNvSpPr>
          <p:nvPr/>
        </p:nvSpPr>
        <p:spPr bwMode="auto">
          <a:xfrm>
            <a:off x="804863" y="1582738"/>
            <a:ext cx="2635250" cy="49375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b="1" dirty="0" smtClean="0">
                <a:solidFill>
                  <a:srgbClr val="003300"/>
                </a:solidFill>
                <a:latin typeface="Times New Roman" pitchFamily="18" charset="0"/>
              </a:rPr>
              <a:t>4</a:t>
            </a: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00 </a:t>
            </a:r>
            <a:r>
              <a:rPr lang="ru-RU" sz="2300" b="1" dirty="0">
                <a:solidFill>
                  <a:srgbClr val="003300"/>
                </a:solidFill>
                <a:latin typeface="Times New Roman" pitchFamily="18" charset="0"/>
              </a:rPr>
              <a:t>: 100 </a:t>
            </a: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=4</a:t>
            </a:r>
            <a:endParaRPr lang="ru-RU" sz="23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2700338" y="3692525"/>
            <a:ext cx="36004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2. Найдите число, </a:t>
            </a:r>
          </a:p>
        </p:txBody>
      </p:sp>
      <p:sp>
        <p:nvSpPr>
          <p:cNvPr id="2172" name="AutoShape 124"/>
          <p:cNvSpPr>
            <a:spLocks noChangeArrowheads="1"/>
          </p:cNvSpPr>
          <p:nvPr/>
        </p:nvSpPr>
        <p:spPr bwMode="auto">
          <a:xfrm>
            <a:off x="769938" y="4487863"/>
            <a:ext cx="2398712" cy="49375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39 </a:t>
            </a:r>
            <a:r>
              <a:rPr lang="ru-RU" sz="2300" b="1" dirty="0">
                <a:solidFill>
                  <a:srgbClr val="003300"/>
                </a:solidFill>
                <a:latin typeface="Times New Roman" pitchFamily="18" charset="0"/>
              </a:rPr>
              <a:t>· 100 = </a:t>
            </a: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3900</a:t>
            </a:r>
            <a:endParaRPr lang="ru-RU" sz="23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173" name="AutoShape 125"/>
          <p:cNvSpPr>
            <a:spLocks noChangeArrowheads="1"/>
          </p:cNvSpPr>
          <p:nvPr/>
        </p:nvSpPr>
        <p:spPr bwMode="auto">
          <a:xfrm>
            <a:off x="769938" y="5426075"/>
            <a:ext cx="2455862" cy="49375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42 </a:t>
            </a:r>
            <a:r>
              <a:rPr lang="ru-RU" sz="2300" b="1" dirty="0">
                <a:solidFill>
                  <a:srgbClr val="003300"/>
                </a:solidFill>
                <a:latin typeface="Times New Roman" pitchFamily="18" charset="0"/>
              </a:rPr>
              <a:t>: 7 · 100 = </a:t>
            </a: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600</a:t>
            </a:r>
            <a:endParaRPr lang="ru-RU" sz="23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174" name="AutoShape 126"/>
          <p:cNvSpPr>
            <a:spLocks noChangeArrowheads="1"/>
          </p:cNvSpPr>
          <p:nvPr/>
        </p:nvSpPr>
        <p:spPr bwMode="auto">
          <a:xfrm>
            <a:off x="769938" y="6338888"/>
            <a:ext cx="2686050" cy="5191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>
                <a:solidFill>
                  <a:srgbClr val="003300"/>
                </a:solidFill>
                <a:latin typeface="Times New Roman" pitchFamily="18" charset="0"/>
              </a:rPr>
              <a:t>0,9 : 4,5 · 100 = 20</a:t>
            </a: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395288" y="4076700"/>
            <a:ext cx="45005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а) </a:t>
            </a:r>
            <a:r>
              <a:rPr lang="en-US" sz="2300" b="1" dirty="0">
                <a:latin typeface="Times New Roman" pitchFamily="18" charset="0"/>
              </a:rPr>
              <a:t>1 %</a:t>
            </a:r>
            <a:r>
              <a:rPr lang="ru-RU" sz="2300" b="1" dirty="0">
                <a:latin typeface="Times New Roman" pitchFamily="18" charset="0"/>
              </a:rPr>
              <a:t> которого равен </a:t>
            </a:r>
            <a:r>
              <a:rPr lang="ru-RU" sz="2300" b="1" dirty="0" smtClean="0">
                <a:latin typeface="Times New Roman" pitchFamily="18" charset="0"/>
              </a:rPr>
              <a:t>39</a:t>
            </a:r>
            <a:endParaRPr lang="ru-RU" sz="2300" b="1" dirty="0">
              <a:latin typeface="Times New Roman" pitchFamily="18" charset="0"/>
            </a:endParaRPr>
          </a:p>
        </p:txBody>
      </p:sp>
      <p:sp>
        <p:nvSpPr>
          <p:cNvPr id="2176" name="Text Box 128"/>
          <p:cNvSpPr txBox="1">
            <a:spLocks noChangeArrowheads="1"/>
          </p:cNvSpPr>
          <p:nvPr/>
        </p:nvSpPr>
        <p:spPr bwMode="auto">
          <a:xfrm>
            <a:off x="395288" y="4989513"/>
            <a:ext cx="45005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б) 7</a:t>
            </a:r>
            <a:r>
              <a:rPr lang="en-US" sz="2300" b="1" dirty="0">
                <a:latin typeface="Times New Roman" pitchFamily="18" charset="0"/>
              </a:rPr>
              <a:t> %</a:t>
            </a:r>
            <a:r>
              <a:rPr lang="ru-RU" sz="2300" b="1" dirty="0">
                <a:latin typeface="Times New Roman" pitchFamily="18" charset="0"/>
              </a:rPr>
              <a:t> которого равны </a:t>
            </a:r>
            <a:r>
              <a:rPr lang="ru-RU" sz="2300" b="1" dirty="0" smtClean="0">
                <a:latin typeface="Times New Roman" pitchFamily="18" charset="0"/>
              </a:rPr>
              <a:t>42</a:t>
            </a:r>
            <a:endParaRPr lang="ru-RU" sz="2300" b="1" dirty="0">
              <a:latin typeface="Times New Roman" pitchFamily="18" charset="0"/>
            </a:endParaRPr>
          </a:p>
        </p:txBody>
      </p:sp>
      <p:sp>
        <p:nvSpPr>
          <p:cNvPr id="2177" name="Text Box 129"/>
          <p:cNvSpPr txBox="1">
            <a:spLocks noChangeArrowheads="1"/>
          </p:cNvSpPr>
          <p:nvPr/>
        </p:nvSpPr>
        <p:spPr bwMode="auto">
          <a:xfrm>
            <a:off x="395288" y="5900738"/>
            <a:ext cx="41052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в) 4,5</a:t>
            </a:r>
            <a:r>
              <a:rPr lang="en-US" sz="2300" b="1" dirty="0">
                <a:latin typeface="Times New Roman" pitchFamily="18" charset="0"/>
              </a:rPr>
              <a:t> %</a:t>
            </a:r>
            <a:r>
              <a:rPr lang="ru-RU" sz="2300" b="1" dirty="0">
                <a:latin typeface="Times New Roman" pitchFamily="18" charset="0"/>
              </a:rPr>
              <a:t> которого равны 0,9</a:t>
            </a:r>
          </a:p>
        </p:txBody>
      </p:sp>
      <p:sp>
        <p:nvSpPr>
          <p:cNvPr id="2178" name="AutoShape 130"/>
          <p:cNvSpPr>
            <a:spLocks noChangeArrowheads="1"/>
          </p:cNvSpPr>
          <p:nvPr/>
        </p:nvSpPr>
        <p:spPr bwMode="auto">
          <a:xfrm>
            <a:off x="827088" y="3211513"/>
            <a:ext cx="2665412" cy="5191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>
                <a:solidFill>
                  <a:srgbClr val="003300"/>
                </a:solidFill>
                <a:latin typeface="Times New Roman" pitchFamily="18" charset="0"/>
              </a:rPr>
              <a:t>40 : 100 · 120 = 48</a:t>
            </a:r>
          </a:p>
        </p:txBody>
      </p:sp>
      <p:sp>
        <p:nvSpPr>
          <p:cNvPr id="2179" name="AutoShape 131"/>
          <p:cNvSpPr>
            <a:spLocks noChangeArrowheads="1"/>
          </p:cNvSpPr>
          <p:nvPr/>
        </p:nvSpPr>
        <p:spPr bwMode="auto">
          <a:xfrm>
            <a:off x="5484812" y="2397125"/>
            <a:ext cx="3087715" cy="49375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2400 </a:t>
            </a:r>
            <a:r>
              <a:rPr lang="ru-RU" sz="2300" b="1" dirty="0">
                <a:solidFill>
                  <a:srgbClr val="003300"/>
                </a:solidFill>
                <a:latin typeface="Times New Roman" pitchFamily="18" charset="0"/>
              </a:rPr>
              <a:t>: 100 · 8 = </a:t>
            </a: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192</a:t>
            </a:r>
            <a:endParaRPr lang="ru-RU" sz="23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180" name="Text Box 132"/>
          <p:cNvSpPr txBox="1">
            <a:spLocks noChangeArrowheads="1"/>
          </p:cNvSpPr>
          <p:nvPr/>
        </p:nvSpPr>
        <p:spPr bwMode="auto">
          <a:xfrm>
            <a:off x="5148263" y="1195388"/>
            <a:ext cx="26638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а) </a:t>
            </a:r>
            <a:r>
              <a:rPr lang="en-US" sz="2300" b="1" dirty="0">
                <a:latin typeface="Times New Roman" pitchFamily="18" charset="0"/>
              </a:rPr>
              <a:t>1 % </a:t>
            </a:r>
            <a:r>
              <a:rPr lang="ru-RU" sz="2300" b="1" dirty="0">
                <a:latin typeface="Times New Roman" pitchFamily="18" charset="0"/>
              </a:rPr>
              <a:t>от </a:t>
            </a:r>
            <a:r>
              <a:rPr lang="ru-RU" sz="2300" b="1" dirty="0" smtClean="0">
                <a:latin typeface="Times New Roman" pitchFamily="18" charset="0"/>
              </a:rPr>
              <a:t>200</a:t>
            </a:r>
            <a:endParaRPr lang="ru-RU" sz="2300" b="1" dirty="0">
              <a:latin typeface="Times New Roman" pitchFamily="18" charset="0"/>
            </a:endParaRPr>
          </a:p>
        </p:txBody>
      </p:sp>
      <p:sp>
        <p:nvSpPr>
          <p:cNvPr id="2181" name="Text Box 133"/>
          <p:cNvSpPr txBox="1">
            <a:spLocks noChangeArrowheads="1"/>
          </p:cNvSpPr>
          <p:nvPr/>
        </p:nvSpPr>
        <p:spPr bwMode="auto">
          <a:xfrm>
            <a:off x="5148263" y="2006600"/>
            <a:ext cx="26638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б) 8</a:t>
            </a:r>
            <a:r>
              <a:rPr lang="en-US" sz="2300" b="1" dirty="0">
                <a:latin typeface="Times New Roman" pitchFamily="18" charset="0"/>
              </a:rPr>
              <a:t> % </a:t>
            </a:r>
            <a:r>
              <a:rPr lang="ru-RU" sz="2300" b="1" dirty="0">
                <a:latin typeface="Times New Roman" pitchFamily="18" charset="0"/>
              </a:rPr>
              <a:t>от </a:t>
            </a:r>
            <a:r>
              <a:rPr lang="ru-RU" sz="2300" b="1" dirty="0" smtClean="0">
                <a:latin typeface="Times New Roman" pitchFamily="18" charset="0"/>
              </a:rPr>
              <a:t>2400</a:t>
            </a:r>
            <a:endParaRPr lang="ru-RU" sz="2300" b="1" dirty="0">
              <a:latin typeface="Times New Roman" pitchFamily="18" charset="0"/>
            </a:endParaRPr>
          </a:p>
        </p:txBody>
      </p:sp>
      <p:sp>
        <p:nvSpPr>
          <p:cNvPr id="2182" name="Text Box 134"/>
          <p:cNvSpPr txBox="1">
            <a:spLocks noChangeArrowheads="1"/>
          </p:cNvSpPr>
          <p:nvPr/>
        </p:nvSpPr>
        <p:spPr bwMode="auto">
          <a:xfrm>
            <a:off x="5148263" y="2827338"/>
            <a:ext cx="26638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в) 130</a:t>
            </a:r>
            <a:r>
              <a:rPr lang="en-US" sz="2300" b="1" dirty="0">
                <a:latin typeface="Times New Roman" pitchFamily="18" charset="0"/>
              </a:rPr>
              <a:t> % </a:t>
            </a:r>
            <a:r>
              <a:rPr lang="ru-RU" sz="2300" b="1" dirty="0">
                <a:latin typeface="Times New Roman" pitchFamily="18" charset="0"/>
              </a:rPr>
              <a:t>от 20</a:t>
            </a:r>
          </a:p>
        </p:txBody>
      </p:sp>
      <p:sp>
        <p:nvSpPr>
          <p:cNvPr id="2183" name="AutoShape 135"/>
          <p:cNvSpPr>
            <a:spLocks noChangeArrowheads="1"/>
          </p:cNvSpPr>
          <p:nvPr/>
        </p:nvSpPr>
        <p:spPr bwMode="auto">
          <a:xfrm>
            <a:off x="5484813" y="1582738"/>
            <a:ext cx="2635250" cy="49375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200 </a:t>
            </a:r>
            <a:r>
              <a:rPr lang="ru-RU" sz="2300" b="1" dirty="0">
                <a:solidFill>
                  <a:srgbClr val="003300"/>
                </a:solidFill>
                <a:latin typeface="Times New Roman" pitchFamily="18" charset="0"/>
              </a:rPr>
              <a:t>: 100 = </a:t>
            </a: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2</a:t>
            </a:r>
            <a:endParaRPr lang="ru-RU" sz="23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184" name="AutoShape 136"/>
          <p:cNvSpPr>
            <a:spLocks noChangeArrowheads="1"/>
          </p:cNvSpPr>
          <p:nvPr/>
        </p:nvSpPr>
        <p:spPr bwMode="auto">
          <a:xfrm>
            <a:off x="5484813" y="3211513"/>
            <a:ext cx="2616200" cy="5191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>
                <a:solidFill>
                  <a:srgbClr val="003300"/>
                </a:solidFill>
                <a:latin typeface="Times New Roman" pitchFamily="18" charset="0"/>
              </a:rPr>
              <a:t>20 : 100 · 130 = 26</a:t>
            </a:r>
          </a:p>
        </p:txBody>
      </p:sp>
      <p:sp>
        <p:nvSpPr>
          <p:cNvPr id="2185" name="AutoShape 137"/>
          <p:cNvSpPr>
            <a:spLocks noChangeArrowheads="1"/>
          </p:cNvSpPr>
          <p:nvPr/>
        </p:nvSpPr>
        <p:spPr bwMode="auto">
          <a:xfrm>
            <a:off x="5580063" y="4521200"/>
            <a:ext cx="2432050" cy="49375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54 </a:t>
            </a:r>
            <a:r>
              <a:rPr lang="ru-RU" sz="2300" b="1" dirty="0">
                <a:solidFill>
                  <a:srgbClr val="003300"/>
                </a:solidFill>
                <a:latin typeface="Times New Roman" pitchFamily="18" charset="0"/>
              </a:rPr>
              <a:t>· 100 = </a:t>
            </a: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5400</a:t>
            </a:r>
            <a:endParaRPr lang="ru-RU" sz="23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186" name="AutoShape 138"/>
          <p:cNvSpPr>
            <a:spLocks noChangeArrowheads="1"/>
          </p:cNvSpPr>
          <p:nvPr/>
        </p:nvSpPr>
        <p:spPr bwMode="auto">
          <a:xfrm>
            <a:off x="5580063" y="5426075"/>
            <a:ext cx="2455862" cy="49375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48 </a:t>
            </a:r>
            <a:r>
              <a:rPr lang="ru-RU" sz="2300" b="1" dirty="0">
                <a:solidFill>
                  <a:srgbClr val="003300"/>
                </a:solidFill>
                <a:latin typeface="Times New Roman" pitchFamily="18" charset="0"/>
              </a:rPr>
              <a:t>: 6 · 100 = </a:t>
            </a:r>
            <a:r>
              <a:rPr lang="ru-RU" sz="2300" b="1" dirty="0" smtClean="0">
                <a:solidFill>
                  <a:srgbClr val="003300"/>
                </a:solidFill>
                <a:latin typeface="Times New Roman" pitchFamily="18" charset="0"/>
              </a:rPr>
              <a:t>800</a:t>
            </a:r>
            <a:endParaRPr lang="ru-RU" sz="23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2187" name="AutoShape 139"/>
          <p:cNvSpPr>
            <a:spLocks noChangeArrowheads="1"/>
          </p:cNvSpPr>
          <p:nvPr/>
        </p:nvSpPr>
        <p:spPr bwMode="auto">
          <a:xfrm>
            <a:off x="5580063" y="6338888"/>
            <a:ext cx="2506662" cy="5191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>
                <a:solidFill>
                  <a:srgbClr val="003300"/>
                </a:solidFill>
                <a:latin typeface="Times New Roman" pitchFamily="18" charset="0"/>
              </a:rPr>
              <a:t>0,7 : 3,5 · 100 = 20</a:t>
            </a:r>
          </a:p>
        </p:txBody>
      </p:sp>
      <p:sp>
        <p:nvSpPr>
          <p:cNvPr id="2188" name="Text Box 140"/>
          <p:cNvSpPr txBox="1">
            <a:spLocks noChangeArrowheads="1"/>
          </p:cNvSpPr>
          <p:nvPr/>
        </p:nvSpPr>
        <p:spPr bwMode="auto">
          <a:xfrm>
            <a:off x="5111750" y="4076700"/>
            <a:ext cx="45005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а) </a:t>
            </a:r>
            <a:r>
              <a:rPr lang="en-US" sz="2300" b="1" dirty="0">
                <a:latin typeface="Times New Roman" pitchFamily="18" charset="0"/>
              </a:rPr>
              <a:t>1 %</a:t>
            </a:r>
            <a:r>
              <a:rPr lang="ru-RU" sz="2300" b="1" dirty="0">
                <a:latin typeface="Times New Roman" pitchFamily="18" charset="0"/>
              </a:rPr>
              <a:t> которого равен </a:t>
            </a:r>
            <a:r>
              <a:rPr lang="ru-RU" sz="2300" b="1" dirty="0" smtClean="0">
                <a:latin typeface="Times New Roman" pitchFamily="18" charset="0"/>
              </a:rPr>
              <a:t>54</a:t>
            </a:r>
            <a:endParaRPr lang="ru-RU" sz="2300" b="1" dirty="0">
              <a:latin typeface="Times New Roman" pitchFamily="18" charset="0"/>
            </a:endParaRPr>
          </a:p>
        </p:txBody>
      </p:sp>
      <p:sp>
        <p:nvSpPr>
          <p:cNvPr id="2189" name="Text Box 141"/>
          <p:cNvSpPr txBox="1">
            <a:spLocks noChangeArrowheads="1"/>
          </p:cNvSpPr>
          <p:nvPr/>
        </p:nvSpPr>
        <p:spPr bwMode="auto">
          <a:xfrm>
            <a:off x="5076825" y="5013325"/>
            <a:ext cx="45005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б) 6</a:t>
            </a:r>
            <a:r>
              <a:rPr lang="en-US" sz="2300" b="1" dirty="0">
                <a:latin typeface="Times New Roman" pitchFamily="18" charset="0"/>
              </a:rPr>
              <a:t> %</a:t>
            </a:r>
            <a:r>
              <a:rPr lang="ru-RU" sz="2300" b="1" dirty="0">
                <a:latin typeface="Times New Roman" pitchFamily="18" charset="0"/>
              </a:rPr>
              <a:t> которого равны </a:t>
            </a:r>
            <a:r>
              <a:rPr lang="ru-RU" sz="2300" b="1" dirty="0" smtClean="0">
                <a:latin typeface="Times New Roman" pitchFamily="18" charset="0"/>
              </a:rPr>
              <a:t>48</a:t>
            </a:r>
            <a:endParaRPr lang="ru-RU" sz="2300" b="1" dirty="0">
              <a:latin typeface="Times New Roman" pitchFamily="18" charset="0"/>
            </a:endParaRPr>
          </a:p>
        </p:txBody>
      </p:sp>
      <p:sp>
        <p:nvSpPr>
          <p:cNvPr id="2190" name="Text Box 142"/>
          <p:cNvSpPr txBox="1">
            <a:spLocks noChangeArrowheads="1"/>
          </p:cNvSpPr>
          <p:nvPr/>
        </p:nvSpPr>
        <p:spPr bwMode="auto">
          <a:xfrm>
            <a:off x="5111750" y="5900738"/>
            <a:ext cx="41052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 dirty="0">
                <a:latin typeface="Times New Roman" pitchFamily="18" charset="0"/>
              </a:rPr>
              <a:t>в) 3,5</a:t>
            </a:r>
            <a:r>
              <a:rPr lang="en-US" sz="2300" b="1" dirty="0">
                <a:latin typeface="Times New Roman" pitchFamily="18" charset="0"/>
              </a:rPr>
              <a:t> %</a:t>
            </a:r>
            <a:r>
              <a:rPr lang="ru-RU" sz="2300" b="1" dirty="0">
                <a:latin typeface="Times New Roman" pitchFamily="18" charset="0"/>
              </a:rPr>
              <a:t> которого равны 0,7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 animBg="1"/>
      <p:bldP spid="2165" grpId="0"/>
      <p:bldP spid="2166" grpId="0" animBg="1"/>
      <p:bldP spid="2167" grpId="0"/>
      <p:bldP spid="2168" grpId="0"/>
      <p:bldP spid="2169" grpId="0"/>
      <p:bldP spid="2170" grpId="0" animBg="1"/>
      <p:bldP spid="2171" grpId="0"/>
      <p:bldP spid="2172" grpId="0" animBg="1"/>
      <p:bldP spid="2173" grpId="0" animBg="1"/>
      <p:bldP spid="2174" grpId="0" animBg="1"/>
      <p:bldP spid="2175" grpId="0"/>
      <p:bldP spid="2176" grpId="0"/>
      <p:bldP spid="2177" grpId="0"/>
      <p:bldP spid="2178" grpId="0" animBg="1"/>
      <p:bldP spid="2179" grpId="0" animBg="1"/>
      <p:bldP spid="2180" grpId="0"/>
      <p:bldP spid="2181" grpId="0"/>
      <p:bldP spid="2182" grpId="0"/>
      <p:bldP spid="2183" grpId="0" animBg="1"/>
      <p:bldP spid="2184" grpId="0" animBg="1"/>
      <p:bldP spid="2185" grpId="0" animBg="1"/>
      <p:bldP spid="2186" grpId="0" animBg="1"/>
      <p:bldP spid="2187" grpId="0" animBg="1"/>
      <p:bldP spid="2188" grpId="0"/>
      <p:bldP spid="2189" grpId="0"/>
      <p:bldP spid="21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285852" y="142852"/>
            <a:ext cx="6929486" cy="3286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Домашнее задание.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32-конечная звезда 2"/>
          <p:cNvSpPr/>
          <p:nvPr/>
        </p:nvSpPr>
        <p:spPr>
          <a:xfrm>
            <a:off x="3000332" y="3000372"/>
            <a:ext cx="6143668" cy="2214578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№ 1600, </a:t>
            </a:r>
          </a:p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№ 1601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1506" name="Picture 2" descr="D:\Мои рисунки\Anim_flowers\album_2112210152_2900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571876"/>
            <a:ext cx="2714625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2500306"/>
            <a:ext cx="6643734" cy="11079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УСТНЫЙ СЧЕТ.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7772400" cy="10715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Вычислите: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8207" name="Rectangle 15"/>
          <p:cNvSpPr>
            <a:spLocks noGrp="1" noChangeArrowheads="1"/>
          </p:cNvSpPr>
          <p:nvPr>
            <p:ph idx="1"/>
          </p:nvPr>
        </p:nvSpPr>
        <p:spPr>
          <a:xfrm>
            <a:off x="285720" y="1219200"/>
            <a:ext cx="4591080" cy="4876800"/>
          </a:xfrm>
          <a:noFill/>
        </p:spPr>
        <p:txBody>
          <a:bodyPr>
            <a:normAutofit lnSpcReduction="10000"/>
          </a:bodyPr>
          <a:lstStyle/>
          <a:p>
            <a:pPr marL="228600" indent="-4572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4000" b="1" dirty="0" smtClean="0"/>
              <a:t>  </a:t>
            </a:r>
            <a:r>
              <a:rPr lang="ru-RU" sz="4400" b="1" dirty="0" smtClean="0"/>
              <a:t> </a:t>
            </a:r>
            <a:r>
              <a:rPr lang="ru-RU" sz="4400" b="1" dirty="0" smtClean="0">
                <a:solidFill>
                  <a:srgbClr val="00B050"/>
                </a:solidFill>
              </a:rPr>
              <a:t>25  · 3    =</a:t>
            </a:r>
          </a:p>
          <a:p>
            <a:pPr marL="228600" indent="-4572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B050"/>
                </a:solidFill>
              </a:rPr>
              <a:t>   2,5  · 3 =</a:t>
            </a:r>
          </a:p>
          <a:p>
            <a:pPr marL="228600" indent="-4572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B050"/>
                </a:solidFill>
              </a:rPr>
              <a:t>   0,25  · 3 =</a:t>
            </a:r>
          </a:p>
          <a:p>
            <a:pPr marL="228600" indent="-4572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B050"/>
                </a:solidFill>
              </a:rPr>
              <a:t>   25  · 0 ,3 =</a:t>
            </a:r>
          </a:p>
          <a:p>
            <a:pPr marL="228600" indent="-4572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B050"/>
                </a:solidFill>
              </a:rPr>
              <a:t>   2,5  · 0 ,3 =</a:t>
            </a:r>
          </a:p>
          <a:p>
            <a:pPr marL="228600" indent="-4572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B050"/>
                </a:solidFill>
              </a:rPr>
              <a:t>   2,5  · 0,03 =</a:t>
            </a:r>
          </a:p>
          <a:p>
            <a:pPr marL="228600" indent="-4572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B050"/>
                </a:solidFill>
              </a:rPr>
              <a:t>   0,25  · 0 , 3 =</a:t>
            </a:r>
          </a:p>
          <a:p>
            <a:pPr marL="228600" indent="-4572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B050"/>
                </a:solidFill>
              </a:rPr>
              <a:t>   0,25  · 0 ,0 3 =</a:t>
            </a:r>
            <a:r>
              <a:rPr lang="ru-RU" sz="4000" b="1" dirty="0" smtClean="0">
                <a:solidFill>
                  <a:srgbClr val="00B050"/>
                </a:solidFill>
              </a:rPr>
              <a:t>                       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143240" y="1000108"/>
            <a:ext cx="11430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>
                <a:solidFill>
                  <a:srgbClr val="00B0F0"/>
                </a:solidFill>
              </a:rPr>
              <a:t>7</a:t>
            </a:r>
            <a:r>
              <a:rPr lang="ru-RU" sz="4400" dirty="0" smtClean="0">
                <a:solidFill>
                  <a:srgbClr val="00B0F0"/>
                </a:solidFill>
              </a:rPr>
              <a:t>5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71802" y="1571612"/>
            <a:ext cx="11430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>
                <a:solidFill>
                  <a:srgbClr val="00B0F0"/>
                </a:solidFill>
              </a:rPr>
              <a:t>7</a:t>
            </a:r>
            <a:r>
              <a:rPr lang="ru-RU" sz="4400" dirty="0" smtClean="0">
                <a:solidFill>
                  <a:srgbClr val="00B0F0"/>
                </a:solidFill>
              </a:rPr>
              <a:t>,5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71802" y="2071678"/>
            <a:ext cx="16002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0,75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143240" y="2571744"/>
            <a:ext cx="11430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/>
              <a:t> </a:t>
            </a:r>
            <a:r>
              <a:rPr lang="ru-RU" sz="4400" dirty="0">
                <a:solidFill>
                  <a:srgbClr val="00B0F0"/>
                </a:solidFill>
              </a:rPr>
              <a:t>7</a:t>
            </a:r>
            <a:r>
              <a:rPr lang="ru-RU" sz="4400" dirty="0" smtClean="0">
                <a:solidFill>
                  <a:srgbClr val="00B0F0"/>
                </a:solidFill>
              </a:rPr>
              <a:t>,5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286116" y="3214686"/>
            <a:ext cx="1447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0,75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786182" y="4286256"/>
            <a:ext cx="1600200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/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0,075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43306" y="3714752"/>
            <a:ext cx="1738314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0,075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929058" y="4929198"/>
            <a:ext cx="20574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0,0075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12" name="Рисунок 11" descr="12M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304" y="1214421"/>
            <a:ext cx="3321100" cy="3955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0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4" grpId="0" autoUpdateAnimBg="0"/>
      <p:bldP spid="82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42852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0070C0"/>
                </a:solidFill>
                <a:latin typeface="Batang" pitchFamily="18" charset="-127"/>
              </a:rPr>
              <a:t>Вычислите: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85720" y="1143000"/>
            <a:ext cx="527688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457200" eaLnBrk="0" hangingPunct="0">
              <a:tabLst>
                <a:tab pos="457200" algn="l"/>
              </a:tabLst>
            </a:pPr>
            <a:r>
              <a:rPr lang="ru-RU" sz="4400" b="1" dirty="0"/>
              <a:t>  </a:t>
            </a:r>
            <a:r>
              <a:rPr lang="ru-RU" sz="4400" b="1" dirty="0" smtClean="0">
                <a:solidFill>
                  <a:srgbClr val="00B050"/>
                </a:solidFill>
              </a:rPr>
              <a:t>12,47 </a:t>
            </a:r>
            <a:r>
              <a:rPr lang="ru-RU" sz="4400" b="1" dirty="0">
                <a:solidFill>
                  <a:srgbClr val="00B050"/>
                </a:solidFill>
              </a:rPr>
              <a:t>· 0,1	=</a:t>
            </a:r>
          </a:p>
          <a:p>
            <a:pPr marL="228600" indent="-457200" eaLnBrk="0" hangingPunct="0">
              <a:tabLst>
                <a:tab pos="457200" algn="l"/>
              </a:tabLst>
            </a:pPr>
            <a:r>
              <a:rPr lang="ru-RU" sz="4400" b="1" dirty="0">
                <a:solidFill>
                  <a:srgbClr val="00B050"/>
                </a:solidFill>
              </a:rPr>
              <a:t>   </a:t>
            </a:r>
            <a:r>
              <a:rPr lang="ru-RU" sz="4400" b="1" dirty="0" smtClean="0">
                <a:solidFill>
                  <a:srgbClr val="00B050"/>
                </a:solidFill>
              </a:rPr>
              <a:t>12,47 </a:t>
            </a:r>
            <a:r>
              <a:rPr lang="ru-RU" sz="4400" b="1" dirty="0">
                <a:solidFill>
                  <a:srgbClr val="00B050"/>
                </a:solidFill>
              </a:rPr>
              <a:t>: 10   =                         </a:t>
            </a:r>
            <a:r>
              <a:rPr lang="ru-RU" sz="4400" b="1" dirty="0" smtClean="0">
                <a:solidFill>
                  <a:srgbClr val="00B050"/>
                </a:solidFill>
              </a:rPr>
              <a:t>12,47 </a:t>
            </a:r>
            <a:r>
              <a:rPr lang="ru-RU" sz="4400" b="1" dirty="0">
                <a:solidFill>
                  <a:srgbClr val="00B050"/>
                </a:solidFill>
              </a:rPr>
              <a:t>· 0,001=</a:t>
            </a:r>
          </a:p>
          <a:p>
            <a:pPr marL="228600" indent="-457200" eaLnBrk="0" hangingPunct="0">
              <a:tabLst>
                <a:tab pos="457200" algn="l"/>
              </a:tabLst>
            </a:pPr>
            <a:r>
              <a:rPr lang="ru-RU" sz="4400" b="1" dirty="0">
                <a:solidFill>
                  <a:srgbClr val="00B050"/>
                </a:solidFill>
              </a:rPr>
              <a:t>   </a:t>
            </a:r>
            <a:r>
              <a:rPr lang="ru-RU" sz="4400" b="1" dirty="0" smtClean="0">
                <a:solidFill>
                  <a:srgbClr val="00B050"/>
                </a:solidFill>
              </a:rPr>
              <a:t>12,47  </a:t>
            </a:r>
            <a:r>
              <a:rPr lang="ru-RU" sz="4400" b="1" dirty="0">
                <a:solidFill>
                  <a:srgbClr val="00B050"/>
                </a:solidFill>
              </a:rPr>
              <a:t>·  0,01=</a:t>
            </a:r>
          </a:p>
          <a:p>
            <a:pPr marL="228600" indent="-457200" eaLnBrk="0" hangingPunct="0">
              <a:tabLst>
                <a:tab pos="457200" algn="l"/>
              </a:tabLst>
            </a:pPr>
            <a:r>
              <a:rPr lang="ru-RU" sz="4400" b="1" dirty="0">
                <a:solidFill>
                  <a:srgbClr val="00B050"/>
                </a:solidFill>
              </a:rPr>
              <a:t>   </a:t>
            </a:r>
            <a:r>
              <a:rPr lang="ru-RU" sz="4400" b="1" dirty="0" smtClean="0">
                <a:solidFill>
                  <a:srgbClr val="00B050"/>
                </a:solidFill>
              </a:rPr>
              <a:t>12,47 </a:t>
            </a:r>
            <a:r>
              <a:rPr lang="ru-RU" sz="4400" b="1" dirty="0">
                <a:solidFill>
                  <a:srgbClr val="00B050"/>
                </a:solidFill>
              </a:rPr>
              <a:t>: 100=</a:t>
            </a:r>
          </a:p>
          <a:p>
            <a:pPr marL="228600" indent="-457200" eaLnBrk="0" hangingPunct="0">
              <a:tabLst>
                <a:tab pos="457200" algn="l"/>
              </a:tabLst>
            </a:pPr>
            <a:endParaRPr lang="ru-RU" sz="4400" b="1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571868" y="1071546"/>
            <a:ext cx="230187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1,247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714744" y="1785926"/>
            <a:ext cx="230187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1,247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57620" y="2357430"/>
            <a:ext cx="230187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0,01247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000496" y="3071810"/>
            <a:ext cx="230187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0,1247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786182" y="3857628"/>
            <a:ext cx="230187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0,1247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9" name="Рисунок 8" descr="14A4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00694" y="3857628"/>
            <a:ext cx="2886075" cy="2276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0.62604 1.48148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5" grpId="0" autoUpdateAnimBg="0"/>
      <p:bldP spid="7176" grpId="0" autoUpdateAnimBg="0"/>
      <p:bldP spid="7177" grpId="0" autoUpdateAnimBg="0"/>
      <p:bldP spid="7178" grpId="0" autoUpdateAnimBg="0"/>
      <p:bldP spid="717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090613" y="260350"/>
            <a:ext cx="7297737" cy="6715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8F8F8"/>
              </a:gs>
              <a:gs pos="100000">
                <a:srgbClr val="FFFF99"/>
              </a:gs>
            </a:gsLst>
            <a:lin ang="5400000" scaled="1"/>
          </a:gradFill>
          <a:ln w="38100" cmpd="dbl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663300"/>
                </a:solidFill>
              </a:rPr>
              <a:t>Прочитайте предложения: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987425" y="1133475"/>
            <a:ext cx="7537450" cy="1076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Всхожесть семян составляет </a:t>
            </a:r>
            <a:r>
              <a:rPr lang="ru-RU" sz="2800" b="1" dirty="0" smtClean="0">
                <a:solidFill>
                  <a:srgbClr val="663300"/>
                </a:solidFill>
              </a:rPr>
              <a:t> 89 </a:t>
            </a:r>
            <a:r>
              <a:rPr lang="ru-RU" sz="2800" b="1" dirty="0">
                <a:solidFill>
                  <a:srgbClr val="663300"/>
                </a:solidFill>
              </a:rPr>
              <a:t>процентов.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1000125" y="2520950"/>
            <a:ext cx="7512050" cy="105560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Концентрация </a:t>
            </a:r>
            <a:r>
              <a:rPr lang="ru-RU" sz="2800" b="1" dirty="0" smtClean="0">
                <a:solidFill>
                  <a:srgbClr val="663300"/>
                </a:solidFill>
              </a:rPr>
              <a:t>уксусной </a:t>
            </a:r>
            <a:r>
              <a:rPr lang="ru-RU" sz="2800" b="1" dirty="0">
                <a:solidFill>
                  <a:srgbClr val="663300"/>
                </a:solidFill>
              </a:rPr>
              <a:t>кислоты – </a:t>
            </a:r>
            <a:r>
              <a:rPr lang="ru-RU" sz="2800" b="1" dirty="0" smtClean="0">
                <a:solidFill>
                  <a:srgbClr val="663300"/>
                </a:solidFill>
              </a:rPr>
              <a:t>70 </a:t>
            </a:r>
            <a:r>
              <a:rPr lang="ru-RU" sz="2800" b="1" dirty="0">
                <a:solidFill>
                  <a:srgbClr val="663300"/>
                </a:solidFill>
              </a:rPr>
              <a:t>процентов.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1000125" y="3902075"/>
            <a:ext cx="7510463" cy="1076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В выборах </a:t>
            </a:r>
            <a:r>
              <a:rPr lang="ru-RU" sz="2800" b="1" dirty="0" smtClean="0">
                <a:solidFill>
                  <a:srgbClr val="663300"/>
                </a:solidFill>
              </a:rPr>
              <a:t>мэра города </a:t>
            </a:r>
            <a:r>
              <a:rPr lang="ru-RU" sz="2800" b="1" dirty="0">
                <a:solidFill>
                  <a:srgbClr val="663300"/>
                </a:solidFill>
              </a:rPr>
              <a:t>приняли участие </a:t>
            </a:r>
            <a:r>
              <a:rPr lang="ru-RU" sz="2800" b="1" dirty="0" smtClean="0">
                <a:solidFill>
                  <a:srgbClr val="663300"/>
                </a:solidFill>
              </a:rPr>
              <a:t>69 </a:t>
            </a:r>
            <a:r>
              <a:rPr lang="ru-RU" sz="2800" b="1" dirty="0">
                <a:solidFill>
                  <a:srgbClr val="663300"/>
                </a:solidFill>
              </a:rPr>
              <a:t>процентов избирателей.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977900" y="5137150"/>
            <a:ext cx="7554913" cy="1549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Кандидат </a:t>
            </a:r>
            <a:r>
              <a:rPr lang="ru-RU" sz="2800" b="1" dirty="0" smtClean="0">
                <a:solidFill>
                  <a:srgbClr val="663300"/>
                </a:solidFill>
              </a:rPr>
              <a:t>Смирнов </a:t>
            </a:r>
            <a:r>
              <a:rPr lang="ru-RU" sz="2800" b="1" dirty="0">
                <a:solidFill>
                  <a:srgbClr val="663300"/>
                </a:solidFill>
              </a:rPr>
              <a:t>набрал </a:t>
            </a:r>
            <a:r>
              <a:rPr lang="ru-RU" sz="2800" b="1" dirty="0" smtClean="0">
                <a:solidFill>
                  <a:srgbClr val="663300"/>
                </a:solidFill>
              </a:rPr>
              <a:t>51 процент </a:t>
            </a:r>
            <a:r>
              <a:rPr lang="ru-RU" sz="2800" b="1" dirty="0">
                <a:solidFill>
                  <a:srgbClr val="663300"/>
                </a:solidFill>
              </a:rPr>
              <a:t>голосов избирателей, принявших участие в выборах.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1000100" y="1071546"/>
            <a:ext cx="7543800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Всхожесть семян составляет </a:t>
            </a:r>
            <a:r>
              <a:rPr lang="ru-RU" sz="2800" b="1" dirty="0" smtClean="0">
                <a:solidFill>
                  <a:srgbClr val="663300"/>
                </a:solidFill>
              </a:rPr>
              <a:t>89 </a:t>
            </a:r>
            <a:r>
              <a:rPr lang="ru-RU" sz="3200" b="1" dirty="0">
                <a:solidFill>
                  <a:srgbClr val="006600"/>
                </a:solidFill>
              </a:rPr>
              <a:t>процентов</a:t>
            </a:r>
            <a:r>
              <a:rPr lang="ru-RU" sz="2800" b="1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1000100" y="2571744"/>
            <a:ext cx="7518400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Концентрация </a:t>
            </a:r>
            <a:r>
              <a:rPr lang="ru-RU" sz="2800" b="1" dirty="0" smtClean="0">
                <a:solidFill>
                  <a:srgbClr val="663300"/>
                </a:solidFill>
              </a:rPr>
              <a:t>уксусной </a:t>
            </a:r>
            <a:r>
              <a:rPr lang="ru-RU" sz="2800" b="1" dirty="0">
                <a:solidFill>
                  <a:srgbClr val="663300"/>
                </a:solidFill>
              </a:rPr>
              <a:t>кислоты – </a:t>
            </a:r>
            <a:r>
              <a:rPr lang="ru-RU" sz="2800" b="1" dirty="0" smtClean="0">
                <a:solidFill>
                  <a:srgbClr val="663300"/>
                </a:solidFill>
              </a:rPr>
              <a:t>70 </a:t>
            </a:r>
            <a:r>
              <a:rPr lang="ru-RU" sz="3200" b="1" dirty="0">
                <a:solidFill>
                  <a:srgbClr val="006600"/>
                </a:solidFill>
              </a:rPr>
              <a:t>процентов</a:t>
            </a:r>
            <a:r>
              <a:rPr lang="ru-RU" sz="2800" b="1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1000100" y="3857628"/>
            <a:ext cx="7516813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В выборах </a:t>
            </a:r>
            <a:r>
              <a:rPr lang="ru-RU" sz="2800" b="1" dirty="0" smtClean="0">
                <a:solidFill>
                  <a:srgbClr val="663300"/>
                </a:solidFill>
              </a:rPr>
              <a:t>мэра города </a:t>
            </a:r>
            <a:r>
              <a:rPr lang="ru-RU" sz="2800" b="1" dirty="0">
                <a:solidFill>
                  <a:srgbClr val="663300"/>
                </a:solidFill>
              </a:rPr>
              <a:t>приняли участие </a:t>
            </a:r>
            <a:r>
              <a:rPr lang="ru-RU" sz="2800" b="1" dirty="0" smtClean="0">
                <a:solidFill>
                  <a:srgbClr val="663300"/>
                </a:solidFill>
              </a:rPr>
              <a:t>69 </a:t>
            </a:r>
            <a:r>
              <a:rPr lang="ru-RU" sz="3200" b="1" dirty="0">
                <a:solidFill>
                  <a:srgbClr val="006600"/>
                </a:solidFill>
              </a:rPr>
              <a:t>процентов</a:t>
            </a:r>
            <a:r>
              <a:rPr lang="ru-RU" sz="2800" b="1" dirty="0">
                <a:solidFill>
                  <a:srgbClr val="663300"/>
                </a:solidFill>
              </a:rPr>
              <a:t> избирателей.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1000100" y="5143512"/>
            <a:ext cx="7561263" cy="16160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Кандидат </a:t>
            </a:r>
            <a:r>
              <a:rPr lang="ru-RU" sz="2800" b="1" dirty="0" smtClean="0">
                <a:solidFill>
                  <a:srgbClr val="663300"/>
                </a:solidFill>
              </a:rPr>
              <a:t>Смирнов </a:t>
            </a:r>
            <a:r>
              <a:rPr lang="ru-RU" sz="2800" b="1" dirty="0">
                <a:solidFill>
                  <a:srgbClr val="663300"/>
                </a:solidFill>
              </a:rPr>
              <a:t>набрал </a:t>
            </a:r>
            <a:r>
              <a:rPr lang="ru-RU" sz="2800" b="1" dirty="0" smtClean="0">
                <a:solidFill>
                  <a:srgbClr val="663300"/>
                </a:solidFill>
              </a:rPr>
              <a:t>51 </a:t>
            </a:r>
            <a:r>
              <a:rPr lang="ru-RU" sz="3200" b="1" dirty="0" smtClean="0">
                <a:solidFill>
                  <a:srgbClr val="006600"/>
                </a:solidFill>
              </a:rPr>
              <a:t>процент</a:t>
            </a:r>
            <a:r>
              <a:rPr lang="ru-RU" sz="2800" b="1" dirty="0" smtClean="0">
                <a:solidFill>
                  <a:srgbClr val="663300"/>
                </a:solidFill>
              </a:rPr>
              <a:t> </a:t>
            </a:r>
            <a:r>
              <a:rPr lang="ru-RU" sz="2800" b="1" dirty="0">
                <a:solidFill>
                  <a:srgbClr val="663300"/>
                </a:solidFill>
              </a:rPr>
              <a:t>голосов избирателей, принявших участие в выборах.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uiExpand="1" build="allAtOnce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979613" y="2565400"/>
            <a:ext cx="5400675" cy="2303463"/>
          </a:xfrm>
          <a:prstGeom prst="roundRect">
            <a:avLst>
              <a:gd name="adj" fmla="val 16667"/>
            </a:avLst>
          </a:prstGeom>
          <a:solidFill>
            <a:srgbClr val="FFE7B7"/>
          </a:solidFill>
          <a:ln w="38100" cmpd="dbl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96988" y="981075"/>
            <a:ext cx="252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</a:rPr>
              <a:t>- </a:t>
            </a:r>
            <a:r>
              <a:rPr lang="ru-RU" sz="2800" b="1" dirty="0">
                <a:latin typeface="Times New Roman" pitchFamily="18" charset="0"/>
              </a:rPr>
              <a:t>половина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0825" y="765175"/>
            <a:ext cx="990600" cy="1058863"/>
            <a:chOff x="431" y="1025"/>
            <a:chExt cx="624" cy="667"/>
          </a:xfrm>
        </p:grpSpPr>
        <p:sp>
          <p:nvSpPr>
            <p:cNvPr id="6163" name="AutoShape 6"/>
            <p:cNvSpPr>
              <a:spLocks noChangeArrowheads="1"/>
            </p:cNvSpPr>
            <p:nvPr/>
          </p:nvSpPr>
          <p:spPr bwMode="auto">
            <a:xfrm>
              <a:off x="431" y="1025"/>
              <a:ext cx="624" cy="6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0" scaled="1"/>
            </a:gradFill>
            <a:ln w="38100" cmpd="dbl">
              <a:solidFill>
                <a:srgbClr val="66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663300"/>
                  </a:solidFill>
                  <a:latin typeface="Comic Sans MS" pitchFamily="66" charset="0"/>
                </a:rPr>
                <a:t>1   2</a:t>
              </a:r>
            </a:p>
          </p:txBody>
        </p:sp>
        <p:sp>
          <p:nvSpPr>
            <p:cNvPr id="6164" name="Line 7"/>
            <p:cNvSpPr>
              <a:spLocks noChangeShapeType="1"/>
            </p:cNvSpPr>
            <p:nvPr/>
          </p:nvSpPr>
          <p:spPr bwMode="auto">
            <a:xfrm>
              <a:off x="486" y="1343"/>
              <a:ext cx="485" cy="1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608513" y="981075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- треть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619500" y="765175"/>
            <a:ext cx="990600" cy="1058863"/>
            <a:chOff x="431" y="1025"/>
            <a:chExt cx="624" cy="667"/>
          </a:xfrm>
        </p:grpSpPr>
        <p:sp>
          <p:nvSpPr>
            <p:cNvPr id="6161" name="AutoShape 10"/>
            <p:cNvSpPr>
              <a:spLocks noChangeArrowheads="1"/>
            </p:cNvSpPr>
            <p:nvPr/>
          </p:nvSpPr>
          <p:spPr bwMode="auto">
            <a:xfrm>
              <a:off x="431" y="1025"/>
              <a:ext cx="624" cy="6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0" scaled="1"/>
            </a:gradFill>
            <a:ln w="38100" cmpd="dbl">
              <a:solidFill>
                <a:srgbClr val="66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663300"/>
                  </a:solidFill>
                  <a:latin typeface="Comic Sans MS" pitchFamily="66" charset="0"/>
                </a:rPr>
                <a:t>1   3</a:t>
              </a:r>
            </a:p>
          </p:txBody>
        </p:sp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>
              <a:off x="486" y="1343"/>
              <a:ext cx="485" cy="1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127875" y="1052513"/>
            <a:ext cx="2197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- четверть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138863" y="765175"/>
            <a:ext cx="990600" cy="1058863"/>
            <a:chOff x="431" y="1025"/>
            <a:chExt cx="624" cy="667"/>
          </a:xfrm>
        </p:grpSpPr>
        <p:sp>
          <p:nvSpPr>
            <p:cNvPr id="6159" name="AutoShape 14"/>
            <p:cNvSpPr>
              <a:spLocks noChangeArrowheads="1"/>
            </p:cNvSpPr>
            <p:nvPr/>
          </p:nvSpPr>
          <p:spPr bwMode="auto">
            <a:xfrm>
              <a:off x="431" y="1025"/>
              <a:ext cx="624" cy="6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0" scaled="1"/>
            </a:gradFill>
            <a:ln w="38100" cmpd="dbl">
              <a:solidFill>
                <a:srgbClr val="66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663300"/>
                  </a:solidFill>
                  <a:latin typeface="Comic Sans MS" pitchFamily="66" charset="0"/>
                </a:rPr>
                <a:t>1   4</a:t>
              </a:r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>
              <a:off x="486" y="1343"/>
              <a:ext cx="485" cy="1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411413" y="3213100"/>
            <a:ext cx="990600" cy="1058863"/>
            <a:chOff x="431" y="1025"/>
            <a:chExt cx="624" cy="667"/>
          </a:xfrm>
        </p:grpSpPr>
        <p:sp>
          <p:nvSpPr>
            <p:cNvPr id="6157" name="AutoShape 17"/>
            <p:cNvSpPr>
              <a:spLocks noChangeArrowheads="1"/>
            </p:cNvSpPr>
            <p:nvPr/>
          </p:nvSpPr>
          <p:spPr bwMode="auto">
            <a:xfrm>
              <a:off x="431" y="1025"/>
              <a:ext cx="624" cy="6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0" scaled="1"/>
            </a:gradFill>
            <a:ln w="38100" cmpd="dbl">
              <a:solidFill>
                <a:srgbClr val="66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663300"/>
                  </a:solidFill>
                  <a:latin typeface="Times New Roman" pitchFamily="18" charset="0"/>
                </a:rPr>
                <a:t>1   100</a:t>
              </a:r>
            </a:p>
          </p:txBody>
        </p:sp>
        <p:sp>
          <p:nvSpPr>
            <p:cNvPr id="6158" name="Line 18"/>
            <p:cNvSpPr>
              <a:spLocks noChangeShapeType="1"/>
            </p:cNvSpPr>
            <p:nvPr/>
          </p:nvSpPr>
          <p:spPr bwMode="auto">
            <a:xfrm>
              <a:off x="486" y="1343"/>
              <a:ext cx="485" cy="1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72" name="AutoShape 20"/>
          <p:cNvSpPr>
            <a:spLocks noChangeArrowheads="1"/>
          </p:cNvSpPr>
          <p:nvPr/>
        </p:nvSpPr>
        <p:spPr bwMode="auto">
          <a:xfrm>
            <a:off x="900113" y="5445125"/>
            <a:ext cx="7712075" cy="603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38100" cmpd="dbl">
            <a:solidFill>
              <a:srgbClr val="66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Процент – </a:t>
            </a:r>
            <a:r>
              <a:rPr lang="en-US" sz="2800" b="1">
                <a:solidFill>
                  <a:srgbClr val="663300"/>
                </a:solidFill>
                <a:latin typeface="Times New Roman" pitchFamily="18" charset="0"/>
              </a:rPr>
              <a:t>pro centum (</a:t>
            </a: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перевод: на сто)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563938" y="3357563"/>
            <a:ext cx="2520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3300"/>
                </a:solidFill>
                <a:latin typeface="Times New Roman" pitchFamily="18" charset="0"/>
              </a:rPr>
              <a:t>–</a:t>
            </a:r>
            <a:r>
              <a:rPr lang="ru-RU" sz="2800" b="1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ru-RU" sz="3200" b="1">
                <a:solidFill>
                  <a:srgbClr val="663300"/>
                </a:solidFill>
                <a:latin typeface="Times New Roman" pitchFamily="18" charset="0"/>
              </a:rPr>
              <a:t>процент –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795963" y="3181350"/>
            <a:ext cx="16573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663300"/>
                </a:solidFill>
                <a:latin typeface="Times New Roman" pitchFamily="18" charset="0"/>
              </a:rPr>
              <a:t> 1 %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6" grpId="0"/>
      <p:bldP spid="23560" grpId="0"/>
      <p:bldP spid="23564" grpId="0"/>
      <p:bldP spid="23572" grpId="0" animBg="1" autoUpdateAnimBg="0"/>
      <p:bldP spid="23574" grpId="0"/>
      <p:bldP spid="235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" name="Picture 2" descr="CRCTR02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7643" y="1935163"/>
            <a:ext cx="2508713" cy="4389437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642938" y="428625"/>
            <a:ext cx="7929562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48" y="500042"/>
            <a:ext cx="7786742" cy="95410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/>
              <a:t>Так как 1% равен сотой части величины, то вся величина равна 100</a:t>
            </a:r>
            <a:r>
              <a:rPr lang="ru-RU" sz="2800" dirty="0" smtClean="0"/>
              <a:t>%.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63" y="428625"/>
            <a:ext cx="8072437" cy="1357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642938"/>
            <a:ext cx="7786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Чтобы обратить десятичную дробь в проценты, надо ее </a:t>
            </a:r>
            <a:r>
              <a:rPr lang="ru-RU" sz="2400" i="1" u="sng" dirty="0">
                <a:solidFill>
                  <a:srgbClr val="FF0000"/>
                </a:solidFill>
              </a:rPr>
              <a:t>умножить на 100</a:t>
            </a:r>
            <a:r>
              <a:rPr lang="ru-RU" sz="2400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" y="2286000"/>
            <a:ext cx="800100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2571750"/>
            <a:ext cx="7572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Чтобы перевести проценты в десятичную дробь, надо </a:t>
            </a:r>
            <a:r>
              <a:rPr lang="ru-RU" sz="2400" i="1" u="sng" dirty="0">
                <a:solidFill>
                  <a:srgbClr val="FF0000"/>
                </a:solidFill>
              </a:rPr>
              <a:t>разделить</a:t>
            </a:r>
            <a:r>
              <a:rPr lang="ru-RU" sz="2400" dirty="0"/>
              <a:t> число процентов </a:t>
            </a:r>
            <a:r>
              <a:rPr lang="ru-RU" sz="2400" i="1" u="sng" dirty="0">
                <a:solidFill>
                  <a:srgbClr val="FF0000"/>
                </a:solidFill>
              </a:rPr>
              <a:t>на 100.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38" y="3857625"/>
            <a:ext cx="3929062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5813" y="4000500"/>
            <a:ext cx="3786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0,45 = 0,45 · 100% = 45%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6063" y="4643438"/>
            <a:ext cx="4143375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28938" y="4643438"/>
            <a:ext cx="3857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32% = 32 : 100 = 0,32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6313" y="5357813"/>
            <a:ext cx="4357687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5072063" y="5500688"/>
          <a:ext cx="285750" cy="804862"/>
        </p:xfrm>
        <a:graphic>
          <a:graphicData uri="http://schemas.openxmlformats.org/presentationml/2006/ole">
            <p:oleObj spid="_x0000_s1026" name="Equation" r:id="rId3" imgW="139680" imgH="393480" progId="">
              <p:embed/>
            </p:oleObj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57813" y="5643563"/>
            <a:ext cx="3500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= 3 : 5 = 0,6 = 60%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357167"/>
            <a:ext cx="8643937" cy="20002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785813"/>
            <a:ext cx="7572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Задача 1</a:t>
            </a:r>
            <a:r>
              <a:rPr lang="ru-RU" sz="2400"/>
              <a:t>. Швейная фабрика выпустила 1200 костюмов. Из них 32% составляют костюмы нового фасона. Сколько костюмов нового фасона выпустила фабрика?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4" y="4214818"/>
            <a:ext cx="7929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1)  1200 : 100 = 12 (к.) приходится на 1%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596" y="4857760"/>
            <a:ext cx="6000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2) 12 · 32 = 384 (к.) приходится на 32%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596" y="5643578"/>
            <a:ext cx="6000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Ответ: 384 костюма.</a:t>
            </a:r>
          </a:p>
        </p:txBody>
      </p:sp>
      <p:pic>
        <p:nvPicPr>
          <p:cNvPr id="9" name="Picture 4" descr="CRCTR0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400" y="2857500"/>
            <a:ext cx="31496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57224" y="2500306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1200 к. – 100%</a:t>
            </a:r>
          </a:p>
          <a:p>
            <a:r>
              <a:rPr lang="ru-RU" sz="2400" dirty="0" smtClean="0"/>
              <a:t>? к. – 32%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342900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Решение: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656</Words>
  <Application>Microsoft Office PowerPoint</Application>
  <PresentationFormat>Экран (4:3)</PresentationFormat>
  <Paragraphs>125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Поток</vt:lpstr>
      <vt:lpstr>Equation</vt:lpstr>
      <vt:lpstr>Слайд 1</vt:lpstr>
      <vt:lpstr>Слайд 2</vt:lpstr>
      <vt:lpstr> Вычислите: </vt:lpstr>
      <vt:lpstr>Вычислите: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Вова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</dc:creator>
  <cp:lastModifiedBy>Lenovo User</cp:lastModifiedBy>
  <cp:revision>14</cp:revision>
  <dcterms:created xsi:type="dcterms:W3CDTF">2009-07-29T09:51:22Z</dcterms:created>
  <dcterms:modified xsi:type="dcterms:W3CDTF">2009-11-24T22:12:44Z</dcterms:modified>
</cp:coreProperties>
</file>