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sldIdLst>
    <p:sldId id="256" r:id="rId2"/>
    <p:sldId id="263" r:id="rId3"/>
    <p:sldId id="262" r:id="rId4"/>
    <p:sldId id="268" r:id="rId5"/>
    <p:sldId id="264" r:id="rId6"/>
    <p:sldId id="265" r:id="rId7"/>
    <p:sldId id="270" r:id="rId8"/>
    <p:sldId id="266" r:id="rId9"/>
    <p:sldId id="267" r:id="rId10"/>
    <p:sldId id="260" r:id="rId11"/>
    <p:sldId id="261" r:id="rId12"/>
    <p:sldId id="269" r:id="rId13"/>
    <p:sldId id="271" r:id="rId14"/>
    <p:sldId id="272" r:id="rId15"/>
    <p:sldId id="273"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9303"/>
    <a:srgbClr val="BC6C0C"/>
    <a:srgbClr val="FFCC99"/>
    <a:srgbClr val="FFCC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77" y="-30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0E4D555-AAFD-4C61-B1FA-C2F54AD0FA67}" type="datetimeFigureOut">
              <a:rPr lang="ru-RU" smtClean="0"/>
              <a:pPr/>
              <a:t>21.10.2009</a:t>
            </a:fld>
            <a:endParaRPr lang="ru-RU"/>
          </a:p>
        </p:txBody>
      </p:sp>
      <p:sp>
        <p:nvSpPr>
          <p:cNvPr id="16" name="Номер слайда 15"/>
          <p:cNvSpPr>
            <a:spLocks noGrp="1"/>
          </p:cNvSpPr>
          <p:nvPr>
            <p:ph type="sldNum" sz="quarter" idx="11"/>
          </p:nvPr>
        </p:nvSpPr>
        <p:spPr/>
        <p:txBody>
          <a:bodyPr/>
          <a:lstStyle/>
          <a:p>
            <a:fld id="{A28A88DB-245D-4BD3-98FA-85E5D682927C}"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0E4D555-AAFD-4C61-B1FA-C2F54AD0FA67}" type="datetimeFigureOut">
              <a:rPr lang="ru-RU" smtClean="0"/>
              <a:pPr/>
              <a:t>21.10.2009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8A88DB-245D-4BD3-98FA-85E5D682927C}" type="slidenum">
              <a:rPr lang="ru-RU" smtClean="0"/>
              <a:pPr/>
              <a:t>‹#›</a:t>
            </a:fld>
            <a:endParaRPr lang="ru-RU"/>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0E4D555-AAFD-4C61-B1FA-C2F54AD0FA67}" type="datetimeFigureOut">
              <a:rPr lang="ru-RU" smtClean="0"/>
              <a:pPr/>
              <a:t>21.10.2009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8A88DB-245D-4BD3-98FA-85E5D682927C}" type="slidenum">
              <a:rPr lang="ru-RU" smtClean="0"/>
              <a:pPr/>
              <a:t>‹#›</a:t>
            </a:fld>
            <a:endParaRPr lang="ru-RU"/>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0E4D555-AAFD-4C61-B1FA-C2F54AD0FA67}" type="datetimeFigureOut">
              <a:rPr lang="ru-RU" smtClean="0"/>
              <a:pPr/>
              <a:t>21.10.2009</a:t>
            </a:fld>
            <a:endParaRPr lang="ru-RU"/>
          </a:p>
        </p:txBody>
      </p:sp>
      <p:sp>
        <p:nvSpPr>
          <p:cNvPr id="15" name="Номер слайда 14"/>
          <p:cNvSpPr>
            <a:spLocks noGrp="1"/>
          </p:cNvSpPr>
          <p:nvPr>
            <p:ph type="sldNum" sz="quarter" idx="15"/>
          </p:nvPr>
        </p:nvSpPr>
        <p:spPr/>
        <p:txBody>
          <a:bodyPr/>
          <a:lstStyle>
            <a:lvl1pPr algn="ctr">
              <a:defRPr/>
            </a:lvl1pPr>
          </a:lstStyle>
          <a:p>
            <a:fld id="{A28A88DB-245D-4BD3-98FA-85E5D682927C}"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0E4D555-AAFD-4C61-B1FA-C2F54AD0FA67}" type="datetimeFigureOut">
              <a:rPr lang="ru-RU" smtClean="0"/>
              <a:pPr/>
              <a:t>21.10.2009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8A88DB-245D-4BD3-98FA-85E5D682927C}"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0E4D555-AAFD-4C61-B1FA-C2F54AD0FA67}" type="datetimeFigureOut">
              <a:rPr lang="ru-RU" smtClean="0"/>
              <a:pPr/>
              <a:t>21.10.2009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8A88DB-245D-4BD3-98FA-85E5D682927C}"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A28A88DB-245D-4BD3-98FA-85E5D682927C}"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0E4D555-AAFD-4C61-B1FA-C2F54AD0FA67}" type="datetimeFigureOut">
              <a:rPr lang="ru-RU" smtClean="0"/>
              <a:pPr/>
              <a:t>21.10.2009</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0E4D555-AAFD-4C61-B1FA-C2F54AD0FA67}" type="datetimeFigureOut">
              <a:rPr lang="ru-RU" smtClean="0"/>
              <a:pPr/>
              <a:t>21.10.2009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28A88DB-245D-4BD3-98FA-85E5D682927C}"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0E4D555-AAFD-4C61-B1FA-C2F54AD0FA67}" type="datetimeFigureOut">
              <a:rPr lang="ru-RU" smtClean="0"/>
              <a:pPr/>
              <a:t>21.10.2009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28A88DB-245D-4BD3-98FA-85E5D682927C}" type="slidenum">
              <a:rPr lang="ru-RU" smtClean="0"/>
              <a:pPr/>
              <a:t>‹#›</a:t>
            </a:fld>
            <a:endParaRPr lang="ru-RU"/>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0E4D555-AAFD-4C61-B1FA-C2F54AD0FA67}" type="datetimeFigureOut">
              <a:rPr lang="ru-RU" smtClean="0"/>
              <a:pPr/>
              <a:t>21.10.2009</a:t>
            </a:fld>
            <a:endParaRPr lang="ru-RU"/>
          </a:p>
        </p:txBody>
      </p:sp>
      <p:sp>
        <p:nvSpPr>
          <p:cNvPr id="9" name="Номер слайда 8"/>
          <p:cNvSpPr>
            <a:spLocks noGrp="1"/>
          </p:cNvSpPr>
          <p:nvPr>
            <p:ph type="sldNum" sz="quarter" idx="15"/>
          </p:nvPr>
        </p:nvSpPr>
        <p:spPr/>
        <p:txBody>
          <a:bodyPr/>
          <a:lstStyle/>
          <a:p>
            <a:fld id="{A28A88DB-245D-4BD3-98FA-85E5D682927C}"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0E4D555-AAFD-4C61-B1FA-C2F54AD0FA67}" type="datetimeFigureOut">
              <a:rPr lang="ru-RU" smtClean="0"/>
              <a:pPr/>
              <a:t>21.10.2009</a:t>
            </a:fld>
            <a:endParaRPr lang="ru-RU"/>
          </a:p>
        </p:txBody>
      </p:sp>
      <p:sp>
        <p:nvSpPr>
          <p:cNvPr id="9" name="Номер слайда 8"/>
          <p:cNvSpPr>
            <a:spLocks noGrp="1"/>
          </p:cNvSpPr>
          <p:nvPr>
            <p:ph type="sldNum" sz="quarter" idx="11"/>
          </p:nvPr>
        </p:nvSpPr>
        <p:spPr/>
        <p:txBody>
          <a:bodyPr/>
          <a:lstStyle/>
          <a:p>
            <a:fld id="{A28A88DB-245D-4BD3-98FA-85E5D682927C}"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0E4D555-AAFD-4C61-B1FA-C2F54AD0FA67}" type="datetimeFigureOut">
              <a:rPr lang="ru-RU" smtClean="0"/>
              <a:pPr/>
              <a:t>21.10.2009</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28A88DB-245D-4BD3-98FA-85E5D682927C}"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072066" y="4643446"/>
            <a:ext cx="3857620" cy="2000240"/>
          </a:xfrm>
        </p:spPr>
        <p:txBody>
          <a:bodyPr/>
          <a:lstStyle/>
          <a:p>
            <a:r>
              <a:rPr lang="ru-RU" dirty="0" smtClean="0">
                <a:latin typeface="Century" pitchFamily="18" charset="0"/>
              </a:rPr>
              <a:t>Презентацию </a:t>
            </a:r>
            <a:endParaRPr lang="en-US" dirty="0" smtClean="0">
              <a:latin typeface="Century" pitchFamily="18" charset="0"/>
            </a:endParaRPr>
          </a:p>
          <a:p>
            <a:r>
              <a:rPr lang="ru-RU" dirty="0" smtClean="0">
                <a:latin typeface="Century" pitchFamily="18" charset="0"/>
              </a:rPr>
              <a:t>подготовил и выполнил </a:t>
            </a:r>
          </a:p>
          <a:p>
            <a:r>
              <a:rPr lang="ru-RU" dirty="0" smtClean="0">
                <a:latin typeface="Century" pitchFamily="18" charset="0"/>
              </a:rPr>
              <a:t>ученик 10 класса «Б»</a:t>
            </a:r>
          </a:p>
          <a:p>
            <a:r>
              <a:rPr lang="ru-RU" dirty="0" smtClean="0">
                <a:latin typeface="Century" pitchFamily="18" charset="0"/>
              </a:rPr>
              <a:t>гимназии №22</a:t>
            </a:r>
          </a:p>
          <a:p>
            <a:r>
              <a:rPr lang="ru-RU" dirty="0" smtClean="0">
                <a:latin typeface="Century" pitchFamily="18" charset="0"/>
              </a:rPr>
              <a:t>Усков Дмитрий</a:t>
            </a:r>
            <a:endParaRPr lang="ru-RU" dirty="0">
              <a:latin typeface="Century" pitchFamily="18" charset="0"/>
            </a:endParaRPr>
          </a:p>
        </p:txBody>
      </p:sp>
      <p:sp>
        <p:nvSpPr>
          <p:cNvPr id="2" name="Заголовок 1"/>
          <p:cNvSpPr>
            <a:spLocks noGrp="1"/>
          </p:cNvSpPr>
          <p:nvPr>
            <p:ph type="ctrTitle"/>
          </p:nvPr>
        </p:nvSpPr>
        <p:spPr>
          <a:noFill/>
          <a:ln w="28575"/>
          <a:effectLst>
            <a:outerShdw blurRad="762000" dist="76200" dir="7260000" algn="ctr" rotWithShape="0">
              <a:srgbClr val="000000"/>
            </a:outerShdw>
          </a:effectLst>
        </p:spPr>
        <p:txBody>
          <a:bodyPr/>
          <a:lstStyle/>
          <a:p>
            <a:r>
              <a:rPr lang="ru-RU" sz="5400" b="1" spc="0" dirty="0" smtClean="0">
                <a:ln w="12700">
                  <a:solidFill>
                    <a:schemeClr val="tx2">
                      <a:satMod val="155000"/>
                    </a:schemeClr>
                  </a:solidFill>
                  <a:prstDash val="solid"/>
                </a:ln>
                <a:gradFill flip="none" rotWithShape="1">
                  <a:gsLst>
                    <a:gs pos="80000">
                      <a:srgbClr val="FFCC00">
                        <a:shade val="30000"/>
                        <a:satMod val="115000"/>
                      </a:srgbClr>
                    </a:gs>
                    <a:gs pos="50000">
                      <a:srgbClr val="FFCC00">
                        <a:shade val="67500"/>
                        <a:satMod val="115000"/>
                      </a:srgbClr>
                    </a:gs>
                    <a:gs pos="100000">
                      <a:srgbClr val="FFCC00">
                        <a:shade val="100000"/>
                        <a:satMod val="115000"/>
                      </a:srgbClr>
                    </a:gs>
                  </a:gsLst>
                  <a:lin ang="16200000" scaled="1"/>
                  <a:tileRect/>
                </a:gradFill>
                <a:effectLst>
                  <a:outerShdw blurRad="38100" dist="38100" dir="2700000" algn="tl">
                    <a:srgbClr val="000000">
                      <a:alpha val="43137"/>
                    </a:srgbClr>
                  </a:outerShdw>
                </a:effectLst>
              </a:rPr>
              <a:t>Знамя Победы</a:t>
            </a:r>
            <a:endParaRPr lang="ru-RU" sz="5400" b="1" spc="0" dirty="0">
              <a:ln w="12700">
                <a:solidFill>
                  <a:schemeClr val="tx2">
                    <a:satMod val="155000"/>
                  </a:schemeClr>
                </a:solidFill>
                <a:prstDash val="solid"/>
              </a:ln>
              <a:gradFill flip="none" rotWithShape="1">
                <a:gsLst>
                  <a:gs pos="80000">
                    <a:srgbClr val="FFCC00">
                      <a:shade val="30000"/>
                      <a:satMod val="115000"/>
                    </a:srgbClr>
                  </a:gs>
                  <a:gs pos="50000">
                    <a:srgbClr val="FFCC00">
                      <a:shade val="67500"/>
                      <a:satMod val="115000"/>
                    </a:srgbClr>
                  </a:gs>
                  <a:gs pos="100000">
                    <a:srgbClr val="FFCC00">
                      <a:shade val="100000"/>
                      <a:satMod val="115000"/>
                    </a:srgbClr>
                  </a:gs>
                </a:gsLst>
                <a:lin ang="16200000" scaled="1"/>
                <a:tileRect/>
              </a:gradFill>
              <a:effectLst>
                <a:outerShdw blurRad="38100" dist="38100" dir="2700000" algn="tl">
                  <a:srgbClr val="000000">
                    <a:alpha val="43137"/>
                  </a:srgbClr>
                </a:outerShdw>
              </a:effectLst>
            </a:endParaRPr>
          </a:p>
        </p:txBody>
      </p:sp>
      <p:sp>
        <p:nvSpPr>
          <p:cNvPr id="6" name="5-конечная звезда 5"/>
          <p:cNvSpPr/>
          <p:nvPr/>
        </p:nvSpPr>
        <p:spPr>
          <a:xfrm>
            <a:off x="4357686" y="3357562"/>
            <a:ext cx="428628" cy="428628"/>
          </a:xfrm>
          <a:prstGeom prst="star5">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19050">
            <a:solidFill>
              <a:srgbClr val="BC6C0C"/>
            </a:solidFill>
          </a:ln>
          <a:effectLst>
            <a:outerShdw blurRad="622300" dist="25400" dir="5400000" sx="200000" sy="200000" algn="ctr" rotWithShape="0">
              <a:srgbClr val="000000">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4282" y="285728"/>
            <a:ext cx="9144000" cy="6124754"/>
          </a:xfrm>
          <a:prstGeom prst="rect">
            <a:avLst/>
          </a:prstGeom>
        </p:spPr>
        <p:txBody>
          <a:bodyPr wrap="square">
            <a:spAutoFit/>
          </a:bodyPr>
          <a:lstStyle/>
          <a:p>
            <a:r>
              <a:rPr lang="ru-RU" sz="2800" i="1" dirty="0" smtClean="0"/>
              <a:t>Знаменитое Знамя Победы хранится в специальном сейфе Центрального музея Вооруженных сил и не подлежит транспортировке и экспонированию. А что же тогда выносят на парады? </a:t>
            </a:r>
          </a:p>
          <a:p>
            <a:r>
              <a:rPr lang="ru-RU" sz="2800" i="1" dirty="0" smtClean="0"/>
              <a:t>«То, что вы видите, — точная копия того самого знамени. К сожалению, настоящее знамя стремительно ветшает, и с этим ничего нельзя поделать. </a:t>
            </a:r>
          </a:p>
          <a:p>
            <a:r>
              <a:rPr lang="ru-RU" sz="2800" i="1" dirty="0" smtClean="0"/>
              <a:t>Ткань не очень высокого качества, если нарушить условия хранения, хлипкий сатин «сгорит» окончательно. Но люди думают, что какие-то непонятные темные силы «прячут» реликвию от народа. Это все ерунда — в музеях не принято выставлять ветхие экспонаты». </a:t>
            </a:r>
            <a:endParaRPr lang="ru-RU" sz="2800" i="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1276336"/>
          </a:xfrm>
        </p:spPr>
        <p:txBody>
          <a:bodyPr>
            <a:normAutofit fontScale="90000"/>
          </a:bodyPr>
          <a:lstStyle/>
          <a:p>
            <a:pPr algn="ctr"/>
            <a:r>
              <a:rPr lang="ru-RU" dirty="0" smtClean="0"/>
              <a:t>Знамя Победы в Центральном музее Вооруженных сил </a:t>
            </a:r>
            <a:endParaRPr lang="ru-RU" dirty="0"/>
          </a:p>
        </p:txBody>
      </p:sp>
      <p:pic>
        <p:nvPicPr>
          <p:cNvPr id="7" name="Рисунок 6" descr="znam1.jpg"/>
          <p:cNvPicPr>
            <a:picLocks noChangeAspect="1"/>
          </p:cNvPicPr>
          <p:nvPr/>
        </p:nvPicPr>
        <p:blipFill>
          <a:blip r:embed="rId2"/>
          <a:stretch>
            <a:fillRect/>
          </a:stretch>
        </p:blipFill>
        <p:spPr>
          <a:xfrm>
            <a:off x="0" y="285728"/>
            <a:ext cx="9144000" cy="6188659"/>
          </a:xfrm>
          <a:prstGeom prst="rect">
            <a:avLst/>
          </a:prstGeom>
        </p:spPr>
      </p:pic>
      <p:pic>
        <p:nvPicPr>
          <p:cNvPr id="6" name="Рисунок 5" descr="pobeda.jpg"/>
          <p:cNvPicPr>
            <a:picLocks noChangeAspect="1"/>
          </p:cNvPicPr>
          <p:nvPr/>
        </p:nvPicPr>
        <p:blipFill>
          <a:blip r:embed="rId3"/>
          <a:stretch>
            <a:fillRect/>
          </a:stretch>
        </p:blipFill>
        <p:spPr>
          <a:xfrm>
            <a:off x="214282" y="214290"/>
            <a:ext cx="8620153" cy="646511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214290"/>
            <a:ext cx="8643998" cy="6370975"/>
          </a:xfrm>
          <a:prstGeom prst="rect">
            <a:avLst/>
          </a:prstGeom>
        </p:spPr>
        <p:txBody>
          <a:bodyPr wrap="square">
            <a:spAutoFit/>
          </a:bodyPr>
          <a:lstStyle/>
          <a:p>
            <a:r>
              <a:rPr lang="ru-RU" sz="2400" dirty="0" smtClean="0"/>
              <a:t>Впервые попытка стереть серп и молот со Знамени Победы появилась в 1996 году в указе первого президента России Бориса Ельцина. Именно он ввел понятие "символа Знамени Победы" - красного полотнища с пятиконечной звездой. Тогда эта идея в обществе осталась незамеченной. У страны хватало других проблем</a:t>
            </a:r>
            <a:r>
              <a:rPr lang="ru-RU" sz="2400" dirty="0" smtClean="0"/>
              <a:t>.</a:t>
            </a:r>
          </a:p>
          <a:p>
            <a:endParaRPr lang="ru-RU" sz="2400" dirty="0" smtClean="0"/>
          </a:p>
          <a:p>
            <a:r>
              <a:rPr lang="ru-RU" sz="2400" dirty="0" smtClean="0"/>
              <a:t> В Государственную думу РФ, по предложению депутата </a:t>
            </a:r>
            <a:r>
              <a:rPr lang="ru-RU" sz="2400" dirty="0" err="1" smtClean="0"/>
              <a:t>Сигуткина</a:t>
            </a:r>
            <a:r>
              <a:rPr lang="ru-RU" sz="2400" dirty="0" smtClean="0"/>
              <a:t> А.А., в 2005 году был внесён законопроект «О Знамени Победы», в котором искажалась историческая правда. </a:t>
            </a:r>
            <a:r>
              <a:rPr lang="ru-RU" sz="2400" dirty="0" smtClean="0"/>
              <a:t>В </a:t>
            </a:r>
            <a:r>
              <a:rPr lang="ru-RU" sz="2400" dirty="0" smtClean="0"/>
              <a:t>законе предлагалось ввести понятие «символа» Знамени Победы – флага без серпа и молота, с одной лишь белой звездой – и вывешивать на зданиях во время празднования Победы над гитлеровской Германией именно эти флаги. Как только об этой идее стало известно, несогласие самых широких слоев общества, в первую очередь ветеранов, не заставило себя ждать.</a:t>
            </a:r>
            <a:endParaRPr lang="ru-RU" sz="2400" dirty="0"/>
          </a:p>
        </p:txBody>
      </p:sp>
      <p:grpSp>
        <p:nvGrpSpPr>
          <p:cNvPr id="9" name="Группа 8"/>
          <p:cNvGrpSpPr/>
          <p:nvPr/>
        </p:nvGrpSpPr>
        <p:grpSpPr>
          <a:xfrm>
            <a:off x="-32" y="214290"/>
            <a:ext cx="9167280" cy="6286496"/>
            <a:chOff x="-32" y="-142900"/>
            <a:chExt cx="9167280" cy="6286496"/>
          </a:xfrm>
        </p:grpSpPr>
        <p:pic>
          <p:nvPicPr>
            <p:cNvPr id="5" name="Рисунок 4" descr="banner8.png"/>
            <p:cNvPicPr>
              <a:picLocks noChangeAspect="1"/>
            </p:cNvPicPr>
            <p:nvPr/>
          </p:nvPicPr>
          <p:blipFill>
            <a:blip r:embed="rId2"/>
            <a:stretch>
              <a:fillRect/>
            </a:stretch>
          </p:blipFill>
          <p:spPr>
            <a:xfrm>
              <a:off x="-32" y="285704"/>
              <a:ext cx="9167280" cy="5857892"/>
            </a:xfrm>
            <a:prstGeom prst="rect">
              <a:avLst/>
            </a:prstGeom>
          </p:spPr>
        </p:pic>
        <p:sp>
          <p:nvSpPr>
            <p:cNvPr id="8" name="TextBox 7"/>
            <p:cNvSpPr txBox="1"/>
            <p:nvPr/>
          </p:nvSpPr>
          <p:spPr>
            <a:xfrm>
              <a:off x="-32" y="-142900"/>
              <a:ext cx="9144032" cy="707886"/>
            </a:xfrm>
            <a:prstGeom prst="rect">
              <a:avLst/>
            </a:prstGeom>
            <a:solidFill>
              <a:schemeClr val="tx1"/>
            </a:solidFill>
          </p:spPr>
          <p:txBody>
            <a:bodyPr wrap="square" rtlCol="0">
              <a:spAutoFit/>
            </a:bodyPr>
            <a:lstStyle/>
            <a:p>
              <a:r>
                <a:rPr lang="ru-RU" sz="2000" b="1" i="1" dirty="0" smtClean="0">
                  <a:solidFill>
                    <a:schemeClr val="bg1"/>
                  </a:solidFill>
                </a:rPr>
                <a:t>Если допустить изменение Символа Великой Победы, может сложиться приблизительно такая ситуация:</a:t>
              </a:r>
              <a:endParaRPr lang="ru-RU" sz="2000" b="1" i="1" dirty="0">
                <a:solidFill>
                  <a:schemeClr val="bg1"/>
                </a:solidFil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428596" y="1525020"/>
            <a:ext cx="842968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ea typeface="Times New Roman" pitchFamily="18" charset="0"/>
                <a:cs typeface="Times New Roman" pitchFamily="18" charset="0"/>
              </a:rPr>
              <a:t>На защиту Знамени Победы в его историческом виде встали ветераны. В конце концов пришлось вмешаться и президенту. После этого депутаты уже не сопротивлялись и вернули на Знамя Победы серп и молот. </a:t>
            </a:r>
          </a:p>
          <a:p>
            <a:pPr marL="0" marR="0" lvl="0" indent="0" algn="l" defTabSz="914400" rtl="0" eaLnBrk="1" fontAlgn="base" latinLnBrk="0" hangingPunct="1">
              <a:lnSpc>
                <a:spcPct val="100000"/>
              </a:lnSpc>
              <a:spcBef>
                <a:spcPct val="0"/>
              </a:spcBef>
              <a:spcAft>
                <a:spcPct val="0"/>
              </a:spcAft>
              <a:buClrTx/>
              <a:buSzTx/>
              <a:buFontTx/>
              <a:buNone/>
              <a:tabLst/>
            </a:pPr>
            <a:endParaRPr lang="ru-RU" sz="2400" dirty="0" smtClean="0">
              <a:cs typeface="Times New Roman" pitchFamily="18" charset="0"/>
            </a:endParaRPr>
          </a:p>
          <a:p>
            <a:pPr lvl="0" fontAlgn="base">
              <a:spcBef>
                <a:spcPct val="0"/>
              </a:spcBef>
              <a:spcAft>
                <a:spcPct val="0"/>
              </a:spcAft>
            </a:pPr>
            <a:r>
              <a:rPr lang="ru-RU" sz="2400" dirty="0" smtClean="0"/>
              <a:t>Владимир Путин подписал закон о Знамени Победы, согласно которому на главном военном полотнище сохраняются серп и молот.</a:t>
            </a:r>
            <a:endParaRPr kumimoji="0" lang="ru-RU" sz="2400" b="0" i="0" u="none" strike="noStrike" cap="none" normalizeH="0" baseline="0" dirty="0" smtClean="0">
              <a:ln>
                <a:noFill/>
              </a:ln>
              <a:solidFill>
                <a:schemeClr val="tx1"/>
              </a:solidFill>
              <a:effectLst/>
            </a:endParaRPr>
          </a:p>
        </p:txBody>
      </p:sp>
      <p:pic>
        <p:nvPicPr>
          <p:cNvPr id="6" name="Рисунок 5" descr="Загружается с сайта НеГа"/>
          <p:cNvPicPr/>
          <p:nvPr/>
        </p:nvPicPr>
        <p:blipFill>
          <a:blip r:embed="rId2"/>
          <a:srcRect/>
          <a:stretch>
            <a:fillRect/>
          </a:stretch>
        </p:blipFill>
        <p:spPr bwMode="auto">
          <a:xfrm>
            <a:off x="214282" y="362246"/>
            <a:ext cx="8689611" cy="606715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fade">
                                      <p:cBhvr>
                                        <p:cTn id="7" dur="2000"/>
                                        <p:tgtEl>
                                          <p:spTgt spid="30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14282" y="-24"/>
            <a:ext cx="8715436"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2000" dirty="0" smtClean="0">
                <a:ea typeface="Times New Roman" pitchFamily="18" charset="0"/>
                <a:cs typeface="Times New Roman" pitchFamily="18" charset="0"/>
              </a:rPr>
              <a:t>«</a:t>
            </a:r>
            <a:r>
              <a:rPr kumimoji="0" lang="ru-RU" sz="2000" b="0" i="0" u="none" strike="noStrike" cap="none" normalizeH="0" baseline="0" dirty="0" smtClean="0">
                <a:ln>
                  <a:noFill/>
                </a:ln>
                <a:solidFill>
                  <a:schemeClr val="tx1"/>
                </a:solidFill>
                <a:effectLst/>
                <a:ea typeface="Times New Roman" pitchFamily="18" charset="0"/>
                <a:cs typeface="Times New Roman" pitchFamily="18" charset="0"/>
              </a:rPr>
              <a:t>В целях увековечения народного подвига в Великой Отечественной войне 1941-1945 годов, в ознаменование заслуг воинов советских Вооруженных Сил перед Отечеством и в знак благодарности потомков победителям фашистских захватчиков настоящим Федеральным законом устанавливаются статус Знамени Победы, правовые основы его хранения и использования. </a:t>
            </a:r>
            <a:endParaRPr kumimoji="0" lang="ru-RU"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ea typeface="Times New Roman" pitchFamily="18" charset="0"/>
                <a:cs typeface="Times New Roman" pitchFamily="18" charset="0"/>
              </a:rPr>
              <a:t>С</a:t>
            </a:r>
            <a:r>
              <a:rPr kumimoji="0" lang="ru-RU" sz="2000" b="1" i="0" u="none" strike="noStrike" cap="none" normalizeH="0" baseline="0" dirty="0" smtClean="0" bmk="">
                <a:ln>
                  <a:noFill/>
                </a:ln>
                <a:solidFill>
                  <a:schemeClr val="tx1"/>
                </a:solidFill>
                <a:effectLst/>
                <a:ea typeface="Times New Roman" pitchFamily="18" charset="0"/>
                <a:cs typeface="Times New Roman" pitchFamily="18" charset="0"/>
              </a:rPr>
              <a:t>татья 1</a:t>
            </a:r>
            <a:r>
              <a:rPr kumimoji="0" lang="ru-RU" sz="2000" b="0" i="0" u="none" strike="noStrike" cap="none" normalizeH="0" baseline="0" dirty="0" smtClean="0" bmk="">
                <a:ln>
                  <a:noFill/>
                </a:ln>
                <a:solidFill>
                  <a:schemeClr val="tx1"/>
                </a:solidFill>
                <a:effectLst/>
                <a:ea typeface="Times New Roman" pitchFamily="18" charset="0"/>
                <a:cs typeface="Times New Roman" pitchFamily="18" charset="0"/>
              </a:rPr>
              <a:t> </a:t>
            </a:r>
            <a:endParaRPr kumimoji="0" lang="ru-RU" sz="2000" b="0" i="0" u="none" strike="noStrike" cap="none" normalizeH="0" baseline="0" dirty="0" smtClean="0" bmk="">
              <a:ln>
                <a:noFill/>
              </a:ln>
              <a:solidFill>
                <a:schemeClr val="tx1"/>
              </a:solidFill>
              <a:effectLst/>
              <a:ea typeface="Times New Roman" pitchFamily="18" charset="0"/>
            </a:endParaRPr>
          </a:p>
          <a:p>
            <a:pPr eaLnBrk="0" fontAlgn="base" hangingPunct="0">
              <a:spcBef>
                <a:spcPct val="0"/>
              </a:spcBef>
              <a:spcAft>
                <a:spcPct val="0"/>
              </a:spcAft>
            </a:pPr>
            <a:r>
              <a:rPr kumimoji="0" lang="ru-RU" sz="2000" b="0" i="0" u="none" strike="noStrike" cap="none" normalizeH="0" baseline="0" dirty="0" smtClean="0" bmk="">
                <a:ln>
                  <a:noFill/>
                </a:ln>
                <a:solidFill>
                  <a:schemeClr val="tx1"/>
                </a:solidFill>
                <a:effectLst/>
                <a:ea typeface="Times New Roman" pitchFamily="18" charset="0"/>
              </a:rPr>
              <a:t>     1. Знаменем Победы является штурмовой флаг 150-й ордена Кутузова II степени </a:t>
            </a:r>
            <a:r>
              <a:rPr kumimoji="0" lang="ru-RU" sz="2000" b="0" i="0" u="none" strike="noStrike" cap="none" normalizeH="0" baseline="0" dirty="0" err="1" smtClean="0" bmk="">
                <a:ln>
                  <a:noFill/>
                </a:ln>
                <a:solidFill>
                  <a:schemeClr val="tx1"/>
                </a:solidFill>
                <a:effectLst/>
                <a:ea typeface="Times New Roman" pitchFamily="18" charset="0"/>
              </a:rPr>
              <a:t>Идрицкой</a:t>
            </a:r>
            <a:r>
              <a:rPr kumimoji="0" lang="ru-RU" sz="2000" b="0" i="0" u="none" strike="noStrike" cap="none" normalizeH="0" baseline="0" dirty="0" smtClean="0" bmk="">
                <a:ln>
                  <a:noFill/>
                </a:ln>
                <a:solidFill>
                  <a:schemeClr val="tx1"/>
                </a:solidFill>
                <a:effectLst/>
                <a:ea typeface="Times New Roman" pitchFamily="18" charset="0"/>
              </a:rPr>
              <a:t> стрелковой дивизии, водруженный 1 мая 1945 года на здании рейхстага в городе Берлине. </a:t>
            </a:r>
            <a:br>
              <a:rPr kumimoji="0" lang="ru-RU" sz="2000" b="0" i="0" u="none" strike="noStrike" cap="none" normalizeH="0" baseline="0" dirty="0" smtClean="0" bmk="">
                <a:ln>
                  <a:noFill/>
                </a:ln>
                <a:solidFill>
                  <a:schemeClr val="tx1"/>
                </a:solidFill>
                <a:effectLst/>
                <a:ea typeface="Times New Roman" pitchFamily="18" charset="0"/>
              </a:rPr>
            </a:br>
            <a:r>
              <a:rPr kumimoji="0" lang="ru-RU" sz="2000" b="0" i="0" u="none" strike="noStrike" cap="none" normalizeH="0" baseline="0" dirty="0" smtClean="0" bmk="">
                <a:ln>
                  <a:noFill/>
                </a:ln>
                <a:solidFill>
                  <a:schemeClr val="tx1"/>
                </a:solidFill>
                <a:effectLst/>
                <a:ea typeface="Times New Roman" pitchFamily="18" charset="0"/>
              </a:rPr>
              <a:t>     2. Знамя Победы является официальным символом победы советского народа и его Вооруженных Сил над фашистской Германией в Великой Отечественной войне 1941-1945 годов, государственной реликвией России. </a:t>
            </a:r>
            <a:br>
              <a:rPr kumimoji="0" lang="ru-RU" sz="2000" b="0" i="0" u="none" strike="noStrike" cap="none" normalizeH="0" baseline="0" dirty="0" smtClean="0" bmk="">
                <a:ln>
                  <a:noFill/>
                </a:ln>
                <a:solidFill>
                  <a:schemeClr val="tx1"/>
                </a:solidFill>
                <a:effectLst/>
                <a:ea typeface="Times New Roman" pitchFamily="18" charset="0"/>
              </a:rPr>
            </a:br>
            <a:r>
              <a:rPr kumimoji="0" lang="ru-RU" sz="2000" b="0" i="0" u="none" strike="noStrike" cap="none" normalizeH="0" baseline="0" dirty="0" smtClean="0" bmk="">
                <a:ln>
                  <a:noFill/>
                </a:ln>
                <a:solidFill>
                  <a:schemeClr val="tx1"/>
                </a:solidFill>
                <a:effectLst/>
                <a:ea typeface="Times New Roman" pitchFamily="18" charset="0"/>
              </a:rPr>
              <a:t>     3. Знамя Победы находится на вечном хранении в условиях, обеспечивающих его сохранность и доступность для обозрения. </a:t>
            </a:r>
            <a:br>
              <a:rPr kumimoji="0" lang="ru-RU" sz="2000" b="0" i="0" u="none" strike="noStrike" cap="none" normalizeH="0" baseline="0" dirty="0" smtClean="0" bmk="">
                <a:ln>
                  <a:noFill/>
                </a:ln>
                <a:solidFill>
                  <a:schemeClr val="tx1"/>
                </a:solidFill>
                <a:effectLst/>
                <a:ea typeface="Times New Roman" pitchFamily="18" charset="0"/>
              </a:rPr>
            </a:br>
            <a:r>
              <a:rPr kumimoji="0" lang="ru-RU" sz="2000" b="0" i="0" u="none" strike="noStrike" cap="none" normalizeH="0" baseline="0" dirty="0" smtClean="0" bmk="">
                <a:ln>
                  <a:noFill/>
                </a:ln>
                <a:solidFill>
                  <a:schemeClr val="tx1"/>
                </a:solidFill>
                <a:effectLst/>
                <a:ea typeface="Times New Roman" pitchFamily="18" charset="0"/>
              </a:rPr>
              <a:t>     4. Место и порядок хранения Знамени Победы, порядок его транспортировки определяются Президентом Российской Федерации. </a:t>
            </a:r>
            <a:br>
              <a:rPr kumimoji="0" lang="ru-RU" sz="2000" b="0" i="0" u="none" strike="noStrike" cap="none" normalizeH="0" baseline="0" dirty="0" smtClean="0" bmk="">
                <a:ln>
                  <a:noFill/>
                </a:ln>
                <a:solidFill>
                  <a:schemeClr val="tx1"/>
                </a:solidFill>
                <a:effectLst/>
                <a:ea typeface="Times New Roman" pitchFamily="18" charset="0"/>
              </a:rPr>
            </a:br>
            <a:r>
              <a:rPr kumimoji="0" lang="ru-RU" sz="2000" b="0" i="0" u="none" strike="noStrike" cap="none" normalizeH="0" baseline="0" dirty="0" smtClean="0" bmk="">
                <a:ln>
                  <a:noFill/>
                </a:ln>
                <a:solidFill>
                  <a:schemeClr val="tx1"/>
                </a:solidFill>
                <a:effectLst/>
                <a:ea typeface="Times New Roman" pitchFamily="18" charset="0"/>
              </a:rPr>
              <a:t>     </a:t>
            </a:r>
            <a:r>
              <a:rPr kumimoji="0" lang="ru-RU" sz="2000" b="0" i="0" u="none" strike="noStrike" cap="none" normalizeH="0" baseline="0" dirty="0" smtClean="0">
                <a:ln>
                  <a:noFill/>
                </a:ln>
                <a:solidFill>
                  <a:schemeClr val="tx1"/>
                </a:solidFill>
                <a:effectLst/>
                <a:ea typeface="Times New Roman" pitchFamily="18" charset="0"/>
              </a:rPr>
              <a:t>5. Хранение Знамени Победы осуществляется за счет средств федерального бюджета</a:t>
            </a:r>
            <a:r>
              <a:rPr lang="ru-RU" sz="2000" dirty="0" smtClean="0">
                <a:ea typeface="Times New Roman" pitchFamily="18" charset="0"/>
              </a:rPr>
              <a:t>»  </a:t>
            </a:r>
          </a:p>
          <a:p>
            <a:pPr eaLnBrk="0" fontAlgn="base" hangingPunct="0">
              <a:spcBef>
                <a:spcPct val="0"/>
              </a:spcBef>
              <a:spcAft>
                <a:spcPct val="0"/>
              </a:spcAft>
            </a:pPr>
            <a:r>
              <a:rPr lang="ru-RU" sz="2000" dirty="0" smtClean="0">
                <a:latin typeface="Arial" pitchFamily="34" charset="0"/>
                <a:ea typeface="Times New Roman" pitchFamily="18" charset="0"/>
              </a:rPr>
              <a:t>(</a:t>
            </a:r>
            <a:r>
              <a:rPr lang="ru-RU" sz="2000" i="1" dirty="0" smtClean="0"/>
              <a:t>Президент Российской Федерации В. Путин. </a:t>
            </a:r>
            <a:r>
              <a:rPr lang="ru-RU" sz="2000" i="1" dirty="0" smtClean="0"/>
              <a:t>Москва</a:t>
            </a:r>
            <a:r>
              <a:rPr lang="ru-RU" sz="2000" i="1" dirty="0" smtClean="0"/>
              <a:t>, Кремль. 7 мая 2007 года. № 68-ФЗ.</a:t>
            </a:r>
            <a:r>
              <a:rPr lang="ru-RU" sz="2000" dirty="0" smtClean="0"/>
              <a:t> </a:t>
            </a:r>
            <a:r>
              <a:rPr lang="ru-RU" sz="2000" dirty="0" smtClean="0"/>
              <a:t>)</a:t>
            </a:r>
            <a:endParaRPr kumimoji="0" lang="ru-RU" sz="20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20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nner4.jpg"/>
          <p:cNvPicPr>
            <a:picLocks noChangeAspect="1"/>
          </p:cNvPicPr>
          <p:nvPr/>
        </p:nvPicPr>
        <p:blipFill>
          <a:blip r:embed="rId2"/>
          <a:stretch>
            <a:fillRect/>
          </a:stretch>
        </p:blipFill>
        <p:spPr>
          <a:xfrm>
            <a:off x="0" y="-1"/>
            <a:ext cx="4453248" cy="6858001"/>
          </a:xfrm>
          <a:prstGeom prst="rect">
            <a:avLst/>
          </a:prstGeom>
        </p:spPr>
      </p:pic>
      <p:sp>
        <p:nvSpPr>
          <p:cNvPr id="1025" name="Rectangle 1"/>
          <p:cNvSpPr>
            <a:spLocks noChangeArrowheads="1"/>
          </p:cNvSpPr>
          <p:nvPr/>
        </p:nvSpPr>
        <p:spPr bwMode="auto">
          <a:xfrm>
            <a:off x="4429124" y="659011"/>
            <a:ext cx="4643438"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При составлении презентации были использованы материалы со следующих сайтов:</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http://www.izvestia.ru/pobeda/article3103916/</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http://znamyapobedy.ru/</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http://vff-s.narod.ru/gov/gv02c.html#94</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http://images.yandex.ru/</a:t>
            </a:r>
            <a:endParaRPr kumimoji="0" lang="ru-RU" sz="3600" b="0" i="0" u="none" strike="noStrike" cap="none" normalizeH="0" baseline="0" dirty="0" smtClean="0">
              <a:ln>
                <a:noFill/>
              </a:ln>
              <a:solidFill>
                <a:schemeClr val="tx1"/>
              </a:solidFill>
              <a:effectLst/>
              <a:latin typeface="Arial" pitchFamily="34" charset="0"/>
            </a:endParaRPr>
          </a:p>
        </p:txBody>
      </p:sp>
      <p:sp>
        <p:nvSpPr>
          <p:cNvPr id="6" name="Прямоугольник 5"/>
          <p:cNvSpPr/>
          <p:nvPr/>
        </p:nvSpPr>
        <p:spPr>
          <a:xfrm>
            <a:off x="7257324" y="6643710"/>
            <a:ext cx="2101022" cy="307777"/>
          </a:xfrm>
          <a:prstGeom prst="rect">
            <a:avLst/>
          </a:prstGeom>
        </p:spPr>
        <p:txBody>
          <a:bodyPr wrap="square">
            <a:spAutoFit/>
          </a:bodyPr>
          <a:lstStyle/>
          <a:p>
            <a:r>
              <a:rPr lang="ru-RU" sz="1400" dirty="0" smtClean="0"/>
              <a:t>Усков Дмитрий ©2009</a:t>
            </a:r>
            <a:endParaRPr lang="ru-RU" sz="14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5"/>
                                        </p:tgtEl>
                                        <p:attrNameLst>
                                          <p:attrName>style.visibility</p:attrName>
                                        </p:attrNameLst>
                                      </p:cBhvr>
                                      <p:to>
                                        <p:strVal val="visible"/>
                                      </p:to>
                                    </p:set>
                                    <p:animEffect transition="in" filter="fade">
                                      <p:cBhvr>
                                        <p:cTn id="10" dur="2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Знамя Победы.png"/>
          <p:cNvPicPr>
            <a:picLocks noChangeAspect="1"/>
          </p:cNvPicPr>
          <p:nvPr/>
        </p:nvPicPr>
        <p:blipFill>
          <a:blip r:embed="rId2"/>
          <a:stretch>
            <a:fillRect/>
          </a:stretch>
        </p:blipFill>
        <p:spPr>
          <a:xfrm>
            <a:off x="201529" y="320297"/>
            <a:ext cx="8740942" cy="621740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4214810" y="238852"/>
            <a:ext cx="5000660"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2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 </a:t>
            </a:r>
            <a:r>
              <a:rPr kumimoji="0" lang="ru-RU" sz="2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октября 1944 года. Торжественное заседание Моссовета, посвященное 27-й годовщине Октябрьской революции. Выступает Сталин: </a:t>
            </a:r>
            <a:endParaRPr kumimoji="0" lang="ru-RU" sz="2300"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ru-RU" sz="2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ru-RU" sz="23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Советский народ и Красная Армия успешно осуществляют задачи, вставшие перед нами в ходе Отечественной войны ... Отныне и навсегда наша земля свободна от гитлеровской нечисти, и теперь перед Красной Армией остается ее последняя, заключительная миссия:</a:t>
            </a:r>
            <a:r>
              <a:rPr lang="ru-RU" sz="2300" dirty="0" smtClean="0">
                <a:latin typeface="Calibri" pitchFamily="34" charset="0"/>
                <a:ea typeface="Calibri" pitchFamily="34" charset="0"/>
                <a:cs typeface="Times New Roman" pitchFamily="18" charset="0"/>
              </a:rPr>
              <a:t> довершить вместе с армиями наших союзников дело разгрома </a:t>
            </a:r>
            <a:endParaRPr kumimoji="0" lang="ru-RU" sz="2300" b="0" i="0" u="none" strike="noStrike" cap="none" normalizeH="0" baseline="0" dirty="0" smtClean="0">
              <a:ln>
                <a:noFill/>
              </a:ln>
              <a:solidFill>
                <a:schemeClr val="tx1"/>
              </a:solidFill>
              <a:effectLst/>
              <a:latin typeface="Arial" pitchFamily="34" charset="0"/>
            </a:endParaRPr>
          </a:p>
        </p:txBody>
      </p:sp>
      <p:pic>
        <p:nvPicPr>
          <p:cNvPr id="5" name="Рисунок 4" descr="stalin06.jpg"/>
          <p:cNvPicPr>
            <a:picLocks noChangeAspect="1"/>
          </p:cNvPicPr>
          <p:nvPr/>
        </p:nvPicPr>
        <p:blipFill>
          <a:blip r:embed="rId2"/>
          <a:stretch>
            <a:fillRect/>
          </a:stretch>
        </p:blipFill>
        <p:spPr>
          <a:xfrm>
            <a:off x="285720" y="214290"/>
            <a:ext cx="3962400" cy="5080000"/>
          </a:xfrm>
          <a:prstGeom prst="rect">
            <a:avLst/>
          </a:prstGeom>
        </p:spPr>
      </p:pic>
      <p:sp>
        <p:nvSpPr>
          <p:cNvPr id="6" name="Прямоугольник 5"/>
          <p:cNvSpPr/>
          <p:nvPr/>
        </p:nvSpPr>
        <p:spPr>
          <a:xfrm>
            <a:off x="214282" y="5216926"/>
            <a:ext cx="9001092" cy="1523494"/>
          </a:xfrm>
          <a:prstGeom prst="rect">
            <a:avLst/>
          </a:prstGeom>
        </p:spPr>
        <p:txBody>
          <a:bodyPr wrap="square">
            <a:spAutoFit/>
          </a:bodyPr>
          <a:lstStyle/>
          <a:p>
            <a:pPr lvl="0" eaLnBrk="0" fontAlgn="base" hangingPunct="0">
              <a:spcBef>
                <a:spcPct val="0"/>
              </a:spcBef>
              <a:spcAft>
                <a:spcPct val="0"/>
              </a:spcAft>
            </a:pPr>
            <a:r>
              <a:rPr lang="ru-RU" sz="2300" dirty="0" smtClean="0">
                <a:latin typeface="Calibri" pitchFamily="34" charset="0"/>
                <a:ea typeface="Calibri" pitchFamily="34" charset="0"/>
                <a:cs typeface="Times New Roman" pitchFamily="18" charset="0"/>
              </a:rPr>
              <a:t>немецко-фашистской армии, добить фашистского зверя в его собственном логове и водрузить над Берлином </a:t>
            </a:r>
            <a:r>
              <a:rPr lang="ru-RU" sz="2300" u="sng" dirty="0" smtClean="0">
                <a:latin typeface="Calibri" pitchFamily="34" charset="0"/>
                <a:ea typeface="Calibri" pitchFamily="34" charset="0"/>
                <a:cs typeface="Times New Roman" pitchFamily="18" charset="0"/>
              </a:rPr>
              <a:t>Знамя Победы</a:t>
            </a:r>
            <a:r>
              <a:rPr lang="ru-RU" sz="2300" dirty="0" smtClean="0">
                <a:latin typeface="Calibri" pitchFamily="34" charset="0"/>
                <a:ea typeface="Calibri" pitchFamily="34" charset="0"/>
                <a:cs typeface="Times New Roman" pitchFamily="18" charset="0"/>
              </a:rPr>
              <a:t>». </a:t>
            </a:r>
            <a:endParaRPr lang="ru-RU" sz="2300" dirty="0" smtClean="0">
              <a:latin typeface="Arial" pitchFamily="34" charset="0"/>
              <a:ea typeface="Calibri" pitchFamily="34" charset="0"/>
              <a:cs typeface="Times New Roman" pitchFamily="18" charset="0"/>
            </a:endParaRPr>
          </a:p>
          <a:p>
            <a:pPr lvl="0" eaLnBrk="0" fontAlgn="base" hangingPunct="0">
              <a:spcBef>
                <a:spcPct val="0"/>
              </a:spcBef>
              <a:spcAft>
                <a:spcPct val="0"/>
              </a:spcAft>
            </a:pPr>
            <a:r>
              <a:rPr lang="ru-RU" sz="2300" b="1" dirty="0" smtClean="0">
                <a:latin typeface="Arial" pitchFamily="34" charset="0"/>
                <a:ea typeface="Calibri" pitchFamily="34" charset="0"/>
                <a:cs typeface="Times New Roman" pitchFamily="18" charset="0"/>
              </a:rPr>
              <a:t>Эта фраза вождя – момент рождения идеи Знамени Победы</a:t>
            </a:r>
            <a:r>
              <a:rPr lang="ru-RU" sz="2300" dirty="0" smtClean="0">
                <a:latin typeface="Arial" pitchFamily="34" charset="0"/>
                <a:ea typeface="Calibri" pitchFamily="34" charset="0"/>
                <a:cs typeface="Times New Roman" pitchFamily="18" charset="0"/>
              </a:rPr>
              <a:t>.</a:t>
            </a:r>
            <a:r>
              <a:rPr lang="ru-RU" sz="2400" dirty="0" smtClean="0">
                <a:latin typeface="Arial" pitchFamily="34" charset="0"/>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fade">
                                      <p:cBhvr>
                                        <p:cTn id="7" dur="2000"/>
                                        <p:tgtEl>
                                          <p:spTgt spid="112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714356"/>
            <a:ext cx="8715404" cy="5262979"/>
          </a:xfrm>
          <a:prstGeom prst="rect">
            <a:avLst/>
          </a:prstGeom>
        </p:spPr>
        <p:txBody>
          <a:bodyPr wrap="square">
            <a:spAutoFit/>
          </a:bodyPr>
          <a:lstStyle/>
          <a:p>
            <a:r>
              <a:rPr lang="ru-RU" sz="2400" dirty="0" smtClean="0"/>
              <a:t>Любопытно другое – после того как вождь выступил с этой инициативой, ни партия, ни армия не приняли каких-то конкретных решений. </a:t>
            </a:r>
          </a:p>
          <a:p>
            <a:r>
              <a:rPr lang="ru-RU" sz="2400" dirty="0" smtClean="0"/>
              <a:t>     Переспросить вождя народов о деталях никто не решился. Зато на московскую фабрику строчно-вышивальных изделий № 7 поступил чей-то секретный заказ – сшить Знамя Победы. Такой флаг был изготовлен из красного знаменного бархата. Его края обрамили красочным орнаментом, в центре полотнища разместили большой герб СССР, над гербом – орден «Победа», а внизу – надпись: «Наше дело правое – мы победили». </a:t>
            </a:r>
          </a:p>
          <a:p>
            <a:r>
              <a:rPr lang="ru-RU" sz="2400" dirty="0" smtClean="0"/>
              <a:t>     Видел это знамя Сталин или нет – неизвестно. Так и остается загадкой, почему оно не было отправлено в войска, а так и осталось в Москве. </a:t>
            </a:r>
            <a:endParaRPr lang="ru-RU" sz="24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2643174" y="71414"/>
            <a:ext cx="6357982"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ea typeface="Calibri" pitchFamily="34" charset="0"/>
                <a:cs typeface="Arial" pitchFamily="34" charset="0"/>
              </a:rPr>
              <a:t>Чем ближе наши войска подходили к Берлину, тем актуальнее становился вопрос о символе Победы. Военным нужно было политическое решение. А оно не принималось. Москва упорно молчала. Только 9 апреля 1945 года (за три недели до штурма Рейхстага!) в районе города </a:t>
            </a:r>
            <a:r>
              <a:rPr kumimoji="0" lang="ru-RU" sz="2200" b="0" i="0" u="none" strike="noStrike" cap="none" normalizeH="0" baseline="0" dirty="0" err="1" smtClean="0">
                <a:ln>
                  <a:noFill/>
                </a:ln>
                <a:solidFill>
                  <a:schemeClr val="tx1"/>
                </a:solidFill>
                <a:effectLst/>
                <a:ea typeface="Calibri" pitchFamily="34" charset="0"/>
                <a:cs typeface="Arial" pitchFamily="34" charset="0"/>
              </a:rPr>
              <a:t>Ландсберга</a:t>
            </a:r>
            <a:r>
              <a:rPr kumimoji="0" lang="ru-RU" sz="2200" b="0" i="0" u="none" strike="noStrike" cap="none" normalizeH="0" baseline="0" dirty="0" smtClean="0">
                <a:ln>
                  <a:noFill/>
                </a:ln>
                <a:solidFill>
                  <a:schemeClr val="tx1"/>
                </a:solidFill>
                <a:effectLst/>
                <a:ea typeface="Calibri" pitchFamily="34" charset="0"/>
                <a:cs typeface="Arial" pitchFamily="34" charset="0"/>
              </a:rPr>
              <a:t> на совещании начальников политотделов всех армий 1-го Белорусского фронта было дано указание: в каждой армии, наступающей на Берлин, изготовить красные</a:t>
            </a:r>
            <a:endParaRPr kumimoji="0" lang="ru-RU" sz="2200" b="0" i="0" u="none" strike="noStrike" cap="none" normalizeH="0" baseline="0" dirty="0" smtClean="0">
              <a:ln>
                <a:noFill/>
              </a:ln>
              <a:solidFill>
                <a:schemeClr val="tx1"/>
              </a:solidFill>
              <a:effectLst/>
              <a:cs typeface="Arial" pitchFamily="34" charset="0"/>
            </a:endParaRPr>
          </a:p>
        </p:txBody>
      </p:sp>
      <p:pic>
        <p:nvPicPr>
          <p:cNvPr id="5" name="Рисунок 4" descr="znamy_250.jpg"/>
          <p:cNvPicPr>
            <a:picLocks noChangeAspect="1"/>
          </p:cNvPicPr>
          <p:nvPr/>
        </p:nvPicPr>
        <p:blipFill>
          <a:blip r:embed="rId2"/>
          <a:stretch>
            <a:fillRect/>
          </a:stretch>
        </p:blipFill>
        <p:spPr>
          <a:xfrm>
            <a:off x="214282" y="142851"/>
            <a:ext cx="2428892" cy="3373461"/>
          </a:xfrm>
          <a:prstGeom prst="rect">
            <a:avLst/>
          </a:prstGeom>
          <a:ln>
            <a:noFill/>
          </a:ln>
          <a:effectLst>
            <a:softEdge rad="112500"/>
          </a:effectLst>
        </p:spPr>
      </p:pic>
      <p:sp>
        <p:nvSpPr>
          <p:cNvPr id="6" name="Прямоугольник 5"/>
          <p:cNvSpPr/>
          <p:nvPr/>
        </p:nvSpPr>
        <p:spPr>
          <a:xfrm>
            <a:off x="214346" y="3500439"/>
            <a:ext cx="8786810" cy="2800767"/>
          </a:xfrm>
          <a:prstGeom prst="rect">
            <a:avLst/>
          </a:prstGeom>
        </p:spPr>
        <p:txBody>
          <a:bodyPr wrap="square">
            <a:spAutoFit/>
          </a:bodyPr>
          <a:lstStyle/>
          <a:p>
            <a:pPr lvl="0" fontAlgn="base">
              <a:spcBef>
                <a:spcPct val="0"/>
              </a:spcBef>
              <a:spcAft>
                <a:spcPct val="0"/>
              </a:spcAft>
            </a:pPr>
            <a:r>
              <a:rPr lang="ru-RU" sz="2200" dirty="0" smtClean="0">
                <a:ea typeface="Calibri" pitchFamily="34" charset="0"/>
                <a:cs typeface="Arial" pitchFamily="34" charset="0"/>
              </a:rPr>
              <a:t>флаги, которые могут быть водружены над Рейхстагом. </a:t>
            </a:r>
          </a:p>
          <a:p>
            <a:pPr lvl="0" eaLnBrk="0" fontAlgn="base" hangingPunct="0">
              <a:spcBef>
                <a:spcPct val="0"/>
              </a:spcBef>
              <a:spcAft>
                <a:spcPct val="0"/>
              </a:spcAft>
            </a:pPr>
            <a:r>
              <a:rPr lang="ru-RU" sz="2200" dirty="0" smtClean="0">
                <a:ea typeface="Calibri" pitchFamily="34" charset="0"/>
                <a:cs typeface="Arial" pitchFamily="34" charset="0"/>
              </a:rPr>
              <a:t>     В апреле 1945-го 3-я Ударная армия 1-го Белорусского фронта под командованием генерал-полковника Василия Кузнецова оказалась первой в центре Берлина. В этой армии было изготовлено 9 флагов (по количеству дивизий, входящих в состав армии). Флаги шили из простого красного материла (никакого бархата и фая в действующих войсках не было). Эмблемы – звезда, серп и молот – в левом верхнем углу рисовали от руки или копировали трафаретом.</a:t>
            </a:r>
            <a:r>
              <a:rPr lang="ru-RU" sz="2200" dirty="0" smtClean="0">
                <a:cs typeface="Arial" pitchFamily="34" charset="0"/>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7"/>
                                        </p:tgtEl>
                                        <p:attrNameLst>
                                          <p:attrName>style.visibility</p:attrName>
                                        </p:attrNameLst>
                                      </p:cBhvr>
                                      <p:to>
                                        <p:strVal val="visible"/>
                                      </p:to>
                                    </p:set>
                                    <p:animEffect transition="in" filter="fade">
                                      <p:cBhvr>
                                        <p:cTn id="7" dur="2000"/>
                                        <p:tgtEl>
                                          <p:spTgt spid="92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714876" y="285728"/>
            <a:ext cx="4357718" cy="6370975"/>
          </a:xfrm>
          <a:prstGeom prst="rect">
            <a:avLst/>
          </a:prstGeom>
        </p:spPr>
        <p:txBody>
          <a:bodyPr wrap="square">
            <a:spAutoFit/>
          </a:bodyPr>
          <a:lstStyle/>
          <a:p>
            <a:r>
              <a:rPr lang="ru-RU" sz="2400" dirty="0" smtClean="0"/>
              <a:t>В ночь на 22 апреля – чуть ли не за неделю до штурма </a:t>
            </a:r>
            <a:r>
              <a:rPr lang="ru-RU" sz="2400" dirty="0" smtClean="0"/>
              <a:t>Рейхстага </a:t>
            </a:r>
            <a:r>
              <a:rPr lang="ru-RU" sz="2400" dirty="0" smtClean="0"/>
              <a:t>– флаги были вручены от имени военного совета армии представителям стрелковых дивизий. Один из них – знамя номер № 5 – был водружен над </a:t>
            </a:r>
            <a:r>
              <a:rPr lang="ru-RU" sz="2400" dirty="0" smtClean="0"/>
              <a:t>Рейхстагом </a:t>
            </a:r>
            <a:r>
              <a:rPr lang="ru-RU" sz="2400" dirty="0" smtClean="0"/>
              <a:t>в ночь на 1 мая 1945 года. Флаг этот выбрала не власть, а история. Именно части 150-й стрелковой </a:t>
            </a:r>
            <a:r>
              <a:rPr lang="ru-RU" sz="2400" dirty="0" err="1" smtClean="0"/>
              <a:t>Идрицкой</a:t>
            </a:r>
            <a:r>
              <a:rPr lang="ru-RU" sz="2400" dirty="0" smtClean="0"/>
              <a:t> дивизии оказались в авангарде штурма </a:t>
            </a:r>
            <a:r>
              <a:rPr lang="ru-RU" sz="2400" dirty="0" smtClean="0"/>
              <a:t>Рейхстага</a:t>
            </a:r>
            <a:r>
              <a:rPr lang="ru-RU" sz="2400" dirty="0" smtClean="0"/>
              <a:t>. Остальные восемь флагов 3-й Ударной армии остались в истории просто знаменами.</a:t>
            </a:r>
            <a:endParaRPr lang="ru-RU" sz="2400" dirty="0"/>
          </a:p>
        </p:txBody>
      </p:sp>
      <p:pic>
        <p:nvPicPr>
          <p:cNvPr id="5" name="Рисунок 4" descr="20090817015247!Знамя_Победы.jpg"/>
          <p:cNvPicPr>
            <a:picLocks noChangeAspect="1"/>
          </p:cNvPicPr>
          <p:nvPr/>
        </p:nvPicPr>
        <p:blipFill>
          <a:blip r:embed="rId2"/>
          <a:stretch>
            <a:fillRect/>
          </a:stretch>
        </p:blipFill>
        <p:spPr>
          <a:xfrm>
            <a:off x="0" y="0"/>
            <a:ext cx="4653643" cy="6858000"/>
          </a:xfrm>
          <a:prstGeom prst="rect">
            <a:avLst/>
          </a:prstGeom>
          <a:ln>
            <a:noFill/>
          </a:ln>
          <a:effectLst>
            <a:softEdge rad="11250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44" y="142852"/>
            <a:ext cx="8858312" cy="1938992"/>
          </a:xfrm>
          <a:prstGeom prst="rect">
            <a:avLst/>
          </a:prstGeom>
        </p:spPr>
        <p:txBody>
          <a:bodyPr wrap="square">
            <a:spAutoFit/>
          </a:bodyPr>
          <a:lstStyle/>
          <a:p>
            <a:r>
              <a:rPr lang="ru-RU" sz="2400" dirty="0" smtClean="0"/>
              <a:t>Чтобы не </a:t>
            </a:r>
            <a:r>
              <a:rPr lang="ru-RU" sz="2400" dirty="0" smtClean="0"/>
              <a:t>отправить на парад другое знамя, на настоящем по инициативе </a:t>
            </a:r>
            <a:r>
              <a:rPr lang="ru-RU" sz="2400" dirty="0" err="1" smtClean="0"/>
              <a:t>начполитотдела</a:t>
            </a:r>
            <a:r>
              <a:rPr lang="ru-RU" sz="2400" dirty="0" smtClean="0"/>
              <a:t> дивизии полковника Артюхова сделали надпись: «150 стр. Ордена Кутузова II ст. </a:t>
            </a:r>
            <a:r>
              <a:rPr lang="ru-RU" sz="2400" dirty="0" err="1" smtClean="0"/>
              <a:t>Идрицк</a:t>
            </a:r>
            <a:r>
              <a:rPr lang="ru-RU" sz="2400" dirty="0" smtClean="0"/>
              <a:t>. Див.». В штабе корпуса дописали: «79 СК», а в штабе армии: «3 УА. I. БФ». </a:t>
            </a:r>
            <a:endParaRPr lang="ru-RU" sz="2400" dirty="0"/>
          </a:p>
        </p:txBody>
      </p:sp>
      <p:pic>
        <p:nvPicPr>
          <p:cNvPr id="6" name="Рисунок 5" descr="600px-Soviet_Znamya_Pobedy.svg.png"/>
          <p:cNvPicPr>
            <a:picLocks noChangeAspect="1"/>
          </p:cNvPicPr>
          <p:nvPr/>
        </p:nvPicPr>
        <p:blipFill>
          <a:blip r:embed="rId2"/>
          <a:stretch>
            <a:fillRect/>
          </a:stretch>
        </p:blipFill>
        <p:spPr>
          <a:xfrm>
            <a:off x="428596" y="2285992"/>
            <a:ext cx="8286776" cy="4143388"/>
          </a:xfrm>
          <a:prstGeom prst="rect">
            <a:avLst/>
          </a:prstGeom>
          <a:ln>
            <a:noFill/>
          </a:ln>
          <a:effectLst>
            <a:softEdge rad="11250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214314" y="500604"/>
            <a:ext cx="864396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2400" dirty="0" smtClean="0"/>
              <a:t>    В </a:t>
            </a:r>
            <a:r>
              <a:rPr lang="ru-RU" sz="2400" dirty="0" smtClean="0"/>
              <a:t>1945-м, вскоре после падения Рейхстага, знамя №5 было доставлено в Москву</a:t>
            </a:r>
            <a:r>
              <a:rPr lang="ru-RU" sz="2400" dirty="0" smtClean="0"/>
              <a:t>.</a:t>
            </a:r>
          </a:p>
          <a:p>
            <a:pPr fontAlgn="base">
              <a:spcBef>
                <a:spcPct val="0"/>
              </a:spcBef>
              <a:spcAft>
                <a:spcPct val="0"/>
              </a:spcAft>
            </a:pPr>
            <a:endParaRPr kumimoji="0" lang="ru-RU" sz="24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ea typeface="Calibri" pitchFamily="34" charset="0"/>
                <a:cs typeface="Times New Roman" pitchFamily="18" charset="0"/>
              </a:rPr>
              <a:t>     19 июня 1945 года. Сталин отдает распоряжение: доставить Знамя Победы в Москву, на Парад Победы. Выполняя приказ Сталина, утром 20 июня с берлинского аэродрома </a:t>
            </a:r>
            <a:r>
              <a:rPr kumimoji="0" lang="ru-RU" sz="2400" b="0" i="0" u="none" strike="noStrike" cap="none" normalizeH="0" baseline="0" dirty="0" err="1" smtClean="0">
                <a:ln>
                  <a:noFill/>
                </a:ln>
                <a:solidFill>
                  <a:schemeClr val="tx1"/>
                </a:solidFill>
                <a:effectLst/>
                <a:ea typeface="Calibri" pitchFamily="34" charset="0"/>
                <a:cs typeface="Times New Roman" pitchFamily="18" charset="0"/>
              </a:rPr>
              <a:t>Темпельгоф</a:t>
            </a:r>
            <a:r>
              <a:rPr kumimoji="0" lang="ru-RU" sz="2400" b="0" i="0" u="none" strike="noStrike" cap="none" normalizeH="0" baseline="0" dirty="0" smtClean="0">
                <a:ln>
                  <a:noFill/>
                </a:ln>
                <a:solidFill>
                  <a:schemeClr val="tx1"/>
                </a:solidFill>
                <a:effectLst/>
                <a:ea typeface="Calibri" pitchFamily="34" charset="0"/>
                <a:cs typeface="Times New Roman" pitchFamily="18" charset="0"/>
              </a:rPr>
              <a:t> вместе со Знаменем Победы в Москву отправились Егоров, </a:t>
            </a:r>
            <a:r>
              <a:rPr kumimoji="0" lang="ru-RU" sz="2400" b="0" i="0" u="none" strike="noStrike" cap="none" normalizeH="0" baseline="0" dirty="0" err="1" smtClean="0">
                <a:ln>
                  <a:noFill/>
                </a:ln>
                <a:solidFill>
                  <a:schemeClr val="tx1"/>
                </a:solidFill>
                <a:effectLst/>
                <a:ea typeface="Calibri" pitchFamily="34" charset="0"/>
                <a:cs typeface="Times New Roman" pitchFamily="18" charset="0"/>
              </a:rPr>
              <a:t>Кантария</a:t>
            </a:r>
            <a:r>
              <a:rPr kumimoji="0" lang="ru-RU" sz="2400" b="0" i="0" u="none" strike="noStrike" cap="none" normalizeH="0" baseline="0" dirty="0" smtClean="0">
                <a:ln>
                  <a:noFill/>
                </a:ln>
                <a:solidFill>
                  <a:schemeClr val="tx1"/>
                </a:solidFill>
                <a:effectLst/>
                <a:ea typeface="Calibri" pitchFamily="34" charset="0"/>
                <a:cs typeface="Times New Roman" pitchFamily="18" charset="0"/>
              </a:rPr>
              <a:t> и еще несколько участников штурма рейхстага. Однако в знаменитом Параде Победы 24 июня оно так и не участвовало.    </a:t>
            </a:r>
            <a:endParaRPr kumimoji="0" lang="ru-RU" sz="2400" b="0" i="0" u="none" strike="noStrike" cap="none" normalizeH="0" baseline="0" dirty="0" smtClean="0">
              <a:ln>
                <a:noFill/>
              </a:ln>
              <a:solidFill>
                <a:schemeClr val="tx1"/>
              </a:solidFill>
              <a:effectLst/>
            </a:endParaRPr>
          </a:p>
        </p:txBody>
      </p:sp>
      <p:pic>
        <p:nvPicPr>
          <p:cNvPr id="6" name="Рисунок 5" descr="0263474508.jpg"/>
          <p:cNvPicPr>
            <a:picLocks noChangeAspect="1"/>
          </p:cNvPicPr>
          <p:nvPr/>
        </p:nvPicPr>
        <p:blipFill>
          <a:blip r:embed="rId2"/>
          <a:stretch>
            <a:fillRect/>
          </a:stretch>
        </p:blipFill>
        <p:spPr>
          <a:xfrm>
            <a:off x="1500166" y="-3277"/>
            <a:ext cx="6072230" cy="6861277"/>
          </a:xfrm>
          <a:prstGeom prst="rect">
            <a:avLst/>
          </a:prstGeom>
          <a:ln>
            <a:noFill/>
          </a:ln>
          <a:effectLst>
            <a:softEdge rad="11250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fade">
                                      <p:cBhvr>
                                        <p:cTn id="7" dur="2000"/>
                                        <p:tgtEl>
                                          <p:spTgt spid="81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214282" y="-24"/>
            <a:ext cx="8643966"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2400" b="0" i="0" u="none" strike="noStrike" cap="none" normalizeH="0" baseline="0" dirty="0" smtClean="0">
                <a:ln>
                  <a:noFill/>
                </a:ln>
                <a:solidFill>
                  <a:schemeClr val="tx1"/>
                </a:solidFill>
                <a:effectLst/>
                <a:ea typeface="Calibri" pitchFamily="34" charset="0"/>
                <a:cs typeface="Times New Roman" pitchFamily="18" charset="0"/>
              </a:rPr>
              <a:t>Есть разные версии, почему так случилось. Одна из них – военному руководству что-то не понравилось в самом Знамени. Уж слишком оно просто и не победно выглядело. Не таким, каким его привыкли видеть на официальных фотографиях. Другая версия совсем банальна. 22 июня состоялась генеральная репетиция Парада Победы. По сценарию, естественно, первыми должны были идти Михаил Егоров и </a:t>
            </a:r>
            <a:r>
              <a:rPr kumimoji="0" lang="ru-RU" sz="2400" b="0" i="0" u="none" strike="noStrike" cap="none" normalizeH="0" baseline="0" dirty="0" err="1" smtClean="0">
                <a:ln>
                  <a:noFill/>
                </a:ln>
                <a:solidFill>
                  <a:schemeClr val="tx1"/>
                </a:solidFill>
                <a:effectLst/>
                <a:ea typeface="Calibri" pitchFamily="34" charset="0"/>
                <a:cs typeface="Times New Roman" pitchFamily="18" charset="0"/>
              </a:rPr>
              <a:t>Мелитон</a:t>
            </a:r>
            <a:r>
              <a:rPr kumimoji="0" lang="ru-RU" sz="2400" b="0" i="0" u="none" strike="noStrike" cap="none" normalizeH="0" baseline="0" dirty="0" smtClean="0">
                <a:ln>
                  <a:noFill/>
                </a:ln>
                <a:solidFill>
                  <a:schemeClr val="tx1"/>
                </a:solidFill>
                <a:effectLst/>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ea typeface="Calibri" pitchFamily="34" charset="0"/>
                <a:cs typeface="Times New Roman" pitchFamily="18" charset="0"/>
              </a:rPr>
              <a:t>Кантария</a:t>
            </a:r>
            <a:r>
              <a:rPr kumimoji="0" lang="ru-RU" sz="2400" b="0" i="0" u="none" strike="noStrike" cap="none" normalizeH="0" baseline="0" dirty="0" smtClean="0">
                <a:ln>
                  <a:noFill/>
                </a:ln>
                <a:solidFill>
                  <a:schemeClr val="tx1"/>
                </a:solidFill>
                <a:effectLst/>
                <a:ea typeface="Calibri" pitchFamily="34" charset="0"/>
                <a:cs typeface="Times New Roman" pitchFamily="18" charset="0"/>
              </a:rPr>
              <a:t>. За ними – сводные полки всех фронтов. На репетиции выяснилось, что ни тот, ни другой никогда не участвовали в парадах. Более того, оба бойца-героя не занимались строевой подготовкой. За происходящим наблюдали Жуков и Рокоссовский. Какое решение они приняли не знает никто. Только к бойцам подошел какой-то полковник и сообщил: Знамя Победы на Парад выноситься не будет. После этого все прилетевшие из Берлина участники штурма рейхстага получили пригласительные на гостевые трибуны. Оттуда и смотрели за Парадом.</a:t>
            </a:r>
            <a:endParaRPr kumimoji="0" lang="ru-RU" sz="2400" b="0" i="0" u="none" strike="noStrike" cap="none" normalizeH="0" baseline="0" dirty="0" smtClean="0">
              <a:ln>
                <a:noFill/>
              </a:ln>
              <a:solidFill>
                <a:schemeClr val="tx1"/>
              </a:solidFill>
              <a:effectLst/>
            </a:endParaRPr>
          </a:p>
        </p:txBody>
      </p:sp>
      <p:pic>
        <p:nvPicPr>
          <p:cNvPr id="5" name="Рисунок 4" descr="Marshals.jpg"/>
          <p:cNvPicPr>
            <a:picLocks noChangeAspect="1"/>
          </p:cNvPicPr>
          <p:nvPr/>
        </p:nvPicPr>
        <p:blipFill>
          <a:blip r:embed="rId2"/>
          <a:stretch>
            <a:fillRect/>
          </a:stretch>
        </p:blipFill>
        <p:spPr>
          <a:xfrm>
            <a:off x="0" y="377041"/>
            <a:ext cx="9144000" cy="610391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fade">
                                      <p:cBhvr>
                                        <p:cTn id="7" dur="2000"/>
                                        <p:tgtEl>
                                          <p:spTgt spid="71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812</TotalTime>
  <Words>902</Words>
  <Application>Microsoft Office PowerPoint</Application>
  <PresentationFormat>Экран (4:3)</PresentationFormat>
  <Paragraphs>44</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Бумажная</vt:lpstr>
      <vt:lpstr>Знамя Победы</vt:lpstr>
      <vt:lpstr>Слайд 2</vt:lpstr>
      <vt:lpstr>Слайд 3</vt:lpstr>
      <vt:lpstr>Слайд 4</vt:lpstr>
      <vt:lpstr>Слайд 5</vt:lpstr>
      <vt:lpstr>Слайд 6</vt:lpstr>
      <vt:lpstr>Слайд 7</vt:lpstr>
      <vt:lpstr>Слайд 8</vt:lpstr>
      <vt:lpstr>Слайд 9</vt:lpstr>
      <vt:lpstr>Слайд 10</vt:lpstr>
      <vt:lpstr>Знамя Победы в Центральном музее Вооруженных сил </vt:lpstr>
      <vt:lpstr>Слайд 12</vt:lpstr>
      <vt:lpstr>Слайд 13</vt:lpstr>
      <vt:lpstr>Слайд 14</vt:lpstr>
      <vt:lpstr>Слайд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DIMA</dc:creator>
  <cp:lastModifiedBy>DIMA</cp:lastModifiedBy>
  <cp:revision>66</cp:revision>
  <dcterms:created xsi:type="dcterms:W3CDTF">2009-10-17T07:28:19Z</dcterms:created>
  <dcterms:modified xsi:type="dcterms:W3CDTF">2009-10-21T18:08:48Z</dcterms:modified>
</cp:coreProperties>
</file>