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53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2" r:id="rId22"/>
    <p:sldId id="310" r:id="rId23"/>
    <p:sldId id="311" r:id="rId24"/>
    <p:sldId id="355" r:id="rId25"/>
    <p:sldId id="314" r:id="rId26"/>
    <p:sldId id="313" r:id="rId27"/>
    <p:sldId id="335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6" r:id="rId39"/>
    <p:sldId id="327" r:id="rId40"/>
    <p:sldId id="325" r:id="rId41"/>
    <p:sldId id="329" r:id="rId42"/>
    <p:sldId id="330" r:id="rId43"/>
    <p:sldId id="328" r:id="rId44"/>
    <p:sldId id="331" r:id="rId45"/>
    <p:sldId id="332" r:id="rId46"/>
    <p:sldId id="333" r:id="rId47"/>
    <p:sldId id="334" r:id="rId48"/>
    <p:sldId id="336" r:id="rId49"/>
    <p:sldId id="337" r:id="rId50"/>
    <p:sldId id="338" r:id="rId51"/>
    <p:sldId id="341" r:id="rId52"/>
    <p:sldId id="342" r:id="rId53"/>
    <p:sldId id="343" r:id="rId54"/>
    <p:sldId id="344" r:id="rId55"/>
    <p:sldId id="346" r:id="rId56"/>
    <p:sldId id="347" r:id="rId57"/>
    <p:sldId id="348" r:id="rId58"/>
    <p:sldId id="349" r:id="rId59"/>
    <p:sldId id="350" r:id="rId60"/>
    <p:sldId id="351" r:id="rId61"/>
    <p:sldId id="352" r:id="rId62"/>
    <p:sldId id="354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DD0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01" autoAdjust="0"/>
    <p:restoredTop sz="94605" autoAdjust="0"/>
  </p:normalViewPr>
  <p:slideViewPr>
    <p:cSldViewPr>
      <p:cViewPr varScale="1">
        <p:scale>
          <a:sx n="70" d="100"/>
          <a:sy n="70" d="100"/>
        </p:scale>
        <p:origin x="-5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2062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здоровье</c:v>
                </c:pt>
                <c:pt idx="1">
                  <c:v>знания</c:v>
                </c:pt>
                <c:pt idx="2">
                  <c:v>деньги</c:v>
                </c:pt>
                <c:pt idx="3">
                  <c:v>оценки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70</c:v>
                </c:pt>
                <c:pt idx="1">
                  <c:v>10</c:v>
                </c:pt>
                <c:pt idx="2">
                  <c:v>7</c:v>
                </c:pt>
                <c:pt idx="3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родители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здоровье</c:v>
                </c:pt>
                <c:pt idx="1">
                  <c:v>знания</c:v>
                </c:pt>
                <c:pt idx="2">
                  <c:v>деньги</c:v>
                </c:pt>
                <c:pt idx="3">
                  <c:v>оценки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учителя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здоровье</c:v>
                </c:pt>
                <c:pt idx="1">
                  <c:v>знания</c:v>
                </c:pt>
                <c:pt idx="2">
                  <c:v>деньги</c:v>
                </c:pt>
                <c:pt idx="3">
                  <c:v>оценки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администр.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здоровье</c:v>
                </c:pt>
                <c:pt idx="1">
                  <c:v>знания</c:v>
                </c:pt>
                <c:pt idx="2">
                  <c:v>деньги</c:v>
                </c:pt>
                <c:pt idx="3">
                  <c:v>оценки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hape val="cylinder"/>
        <c:axId val="60196736"/>
        <c:axId val="60198272"/>
        <c:axId val="0"/>
      </c:bar3DChart>
      <c:catAx>
        <c:axId val="60196736"/>
        <c:scaling>
          <c:orientation val="minMax"/>
        </c:scaling>
        <c:axPos val="b"/>
        <c:tickLblPos val="nextTo"/>
        <c:crossAx val="60198272"/>
        <c:crosses val="autoZero"/>
        <c:auto val="1"/>
        <c:lblAlgn val="ctr"/>
        <c:lblOffset val="100"/>
      </c:catAx>
      <c:valAx>
        <c:axId val="60198272"/>
        <c:scaling>
          <c:orientation val="minMax"/>
        </c:scaling>
        <c:axPos val="l"/>
        <c:majorGridlines/>
        <c:numFmt formatCode="General" sourceLinked="1"/>
        <c:tickLblPos val="nextTo"/>
        <c:crossAx val="6019673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5F17-8816-4AB2-B4EC-EA8982E1EBFC}" type="datetimeFigureOut">
              <a:rPr lang="ru-RU" smtClean="0"/>
              <a:pPr/>
              <a:t>30.12.2009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644F6-D97C-4601-8C9F-FA22716FF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644F6-D97C-4601-8C9F-FA22716FF8E7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644F6-D97C-4601-8C9F-FA22716FF8E7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24E2-15C8-4BD7-974E-AAA5194E0DA0}" type="datetimeFigureOut">
              <a:rPr lang="ru-RU" smtClean="0"/>
              <a:pPr/>
              <a:t>30.12.2009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6152-D763-48E6-97B8-97855CEB5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24E2-15C8-4BD7-974E-AAA5194E0DA0}" type="datetimeFigureOut">
              <a:rPr lang="ru-RU" smtClean="0"/>
              <a:pPr/>
              <a:t>30.12.2009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6152-D763-48E6-97B8-97855CEB5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24E2-15C8-4BD7-974E-AAA5194E0DA0}" type="datetimeFigureOut">
              <a:rPr lang="ru-RU" smtClean="0"/>
              <a:pPr/>
              <a:t>30.12.2009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6152-D763-48E6-97B8-97855CEB5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24E2-15C8-4BD7-974E-AAA5194E0DA0}" type="datetimeFigureOut">
              <a:rPr lang="ru-RU" smtClean="0"/>
              <a:pPr/>
              <a:t>30.12.2009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6152-D763-48E6-97B8-97855CEB5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24E2-15C8-4BD7-974E-AAA5194E0DA0}" type="datetimeFigureOut">
              <a:rPr lang="ru-RU" smtClean="0"/>
              <a:pPr/>
              <a:t>30.12.2009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6152-D763-48E6-97B8-97855CEB5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24E2-15C8-4BD7-974E-AAA5194E0DA0}" type="datetimeFigureOut">
              <a:rPr lang="ru-RU" smtClean="0"/>
              <a:pPr/>
              <a:t>30.12.2009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6152-D763-48E6-97B8-97855CEB5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24E2-15C8-4BD7-974E-AAA5194E0DA0}" type="datetimeFigureOut">
              <a:rPr lang="ru-RU" smtClean="0"/>
              <a:pPr/>
              <a:t>30.12.2009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6152-D763-48E6-97B8-97855CEB5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24E2-15C8-4BD7-974E-AAA5194E0DA0}" type="datetimeFigureOut">
              <a:rPr lang="ru-RU" smtClean="0"/>
              <a:pPr/>
              <a:t>30.12.2009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6152-D763-48E6-97B8-97855CEB5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24E2-15C8-4BD7-974E-AAA5194E0DA0}" type="datetimeFigureOut">
              <a:rPr lang="ru-RU" smtClean="0"/>
              <a:pPr/>
              <a:t>30.12.2009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6152-D763-48E6-97B8-97855CEB5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24E2-15C8-4BD7-974E-AAA5194E0DA0}" type="datetimeFigureOut">
              <a:rPr lang="ru-RU" smtClean="0"/>
              <a:pPr/>
              <a:t>30.12.2009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6152-D763-48E6-97B8-97855CEB5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24E2-15C8-4BD7-974E-AAA5194E0DA0}" type="datetimeFigureOut">
              <a:rPr lang="ru-RU" smtClean="0"/>
              <a:pPr/>
              <a:t>30.12.2009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6152-D763-48E6-97B8-97855CEB5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rgbClr val="00B050"/>
            </a:gs>
            <a:gs pos="100000">
              <a:srgbClr val="92D050"/>
            </a:gs>
            <a:gs pos="100000">
              <a:srgbClr val="92D05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624E2-15C8-4BD7-974E-AAA5194E0DA0}" type="datetimeFigureOut">
              <a:rPr lang="ru-RU" smtClean="0"/>
              <a:pPr/>
              <a:t>30.12.2009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46152-D763-48E6-97B8-97855CEB5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1414051"/>
            <a:ext cx="82153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err="1" smtClean="0">
                <a:solidFill>
                  <a:srgbClr val="EDDD0D"/>
                </a:solidFill>
              </a:rPr>
              <a:t>Здоровьесберегающи</a:t>
            </a:r>
            <a:r>
              <a:rPr lang="ru-RU" sz="6600" dirty="0" err="1" smtClean="0">
                <a:solidFill>
                  <a:srgbClr val="EDDD0D"/>
                </a:solidFill>
              </a:rPr>
              <a:t>е</a:t>
            </a:r>
            <a:r>
              <a:rPr lang="ru-RU" sz="6600" dirty="0" smtClean="0">
                <a:solidFill>
                  <a:srgbClr val="EDDD0D"/>
                </a:solidFill>
              </a:rPr>
              <a:t> </a:t>
            </a:r>
            <a:r>
              <a:rPr lang="ru-RU" sz="8800" dirty="0" smtClean="0">
                <a:solidFill>
                  <a:srgbClr val="EDDD0D"/>
                </a:solidFill>
              </a:rPr>
              <a:t>технологии</a:t>
            </a:r>
            <a:endParaRPr lang="ru-RU" sz="8800" dirty="0">
              <a:solidFill>
                <a:srgbClr val="EDDD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Здоровье</a:t>
            </a: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i="1" dirty="0" smtClean="0">
                <a:solidFill>
                  <a:schemeClr val="bg1"/>
                </a:solidFill>
              </a:rPr>
              <a:t>не только отсутствие болезней, но и физическая, социальная и психологическая гармония человека. А также доброжелательные отношения с людьми, природой, наконец, самим собой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j0428065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4929198"/>
            <a:ext cx="2098675" cy="1279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Здоровье-</a:t>
            </a:r>
            <a:r>
              <a:rPr lang="ru-RU" b="1" i="1" dirty="0" smtClean="0">
                <a:solidFill>
                  <a:schemeClr val="bg1"/>
                </a:solidFill>
              </a:rPr>
              <a:t> это</a:t>
            </a: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chemeClr val="bg1"/>
                </a:solidFill>
              </a:rPr>
              <a:t>Состояние организма, характеризующееся его уравновешенностью с окружающей средой и отсутствием каких-либо болезненных изменений.</a:t>
            </a:r>
          </a:p>
          <a:p>
            <a:pPr algn="r">
              <a:buNone/>
            </a:pPr>
            <a:r>
              <a:rPr lang="ru-RU" sz="2000" b="1" i="1" dirty="0" smtClean="0">
                <a:solidFill>
                  <a:schemeClr val="bg1"/>
                </a:solidFill>
              </a:rPr>
              <a:t>( Российская педагогическая энциклопедия)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J01784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413504"/>
            <a:ext cx="3286148" cy="2230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Здоровьесберегающие</a:t>
            </a:r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технологии-</a:t>
            </a: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   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j0078742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955" y="4143379"/>
            <a:ext cx="2841193" cy="2428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Сущность </a:t>
            </a:r>
            <a:r>
              <a:rPr lang="ru-RU" b="1" dirty="0" err="1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здоровьесберегающего</a:t>
            </a:r>
            <a:r>
              <a:rPr lang="ru-RU" b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урока</a:t>
            </a: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- обеспечивает ребёнку и учителю сохранение и увеличение их жизненных сил от начала и до конца урока, </a:t>
            </a:r>
          </a:p>
          <a:p>
            <a:endParaRPr lang="ru-RU" i="1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 позволяет использовать полученные умения самостоятельно во внеурочной деятельности и в дальнейшей жизни 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принципы </a:t>
            </a:r>
            <a:r>
              <a:rPr lang="ru-RU" sz="2800" i="1" dirty="0" err="1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здоровьесберегающего</a:t>
            </a:r>
            <a:r>
              <a:rPr lang="ru-RU" sz="2800" i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урока, направлены на укрепление физиологического  и психологического  здоровья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</a:rPr>
              <a:t>принцип двигательной активности;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принцип оздоровительного режима;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принцип формирования правильной осанки и навыков рационального дыхания;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принцип реализации эффективного закаливания;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принцип психологической комфортности;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принцип опоры на индивидуальные особенности и способности ребёнка (учёт ведущего темперамента); 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bg1"/>
                </a:solidFill>
              </a:rPr>
              <a:t>Для реализации данных принципов  выбраны и систематизированы педагогические методы и приёмы обучения.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5400" b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Современные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5400" b="1" dirty="0" err="1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здоровьесберегающие</a:t>
            </a:r>
            <a:endParaRPr lang="ru-RU" sz="5400" b="1" dirty="0" smtClean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технологии</a:t>
            </a:r>
            <a:endParaRPr lang="ru-RU" sz="5400" dirty="0" smtClean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ru-RU" sz="54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bliqueBottomRight"/>
              <a:lightRig rig="threePt" dir="t"/>
            </a:scene3d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1. Технологии сохранения и стимулирования здоровья</a:t>
            </a:r>
            <a:endParaRPr lang="ru-RU" dirty="0">
              <a:solidFill>
                <a:srgbClr val="FF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Стретчинг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Витаминизация и </a:t>
            </a:r>
            <a:r>
              <a:rPr lang="ru-RU" dirty="0" err="1" smtClean="0">
                <a:solidFill>
                  <a:schemeClr val="bg1"/>
                </a:solidFill>
              </a:rPr>
              <a:t>аромотерапия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Динамические паузы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Подвижные и спортивные игры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Релаксация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Гимнастика пальчиковая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Гимнастика для глаз- </a:t>
            </a:r>
            <a:r>
              <a:rPr lang="ru-RU" dirty="0" err="1" smtClean="0">
                <a:solidFill>
                  <a:schemeClr val="bg1"/>
                </a:solidFill>
              </a:rPr>
              <a:t>самокоррекция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Гимнастика дыхательная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Гимнастика бодрящая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Организация работы в режиме смены позы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14290"/>
            <a:ext cx="7772400" cy="1470025"/>
          </a:xfrm>
        </p:spPr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Стретчинг</a:t>
            </a:r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</a:t>
            </a: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928926" y="1643050"/>
            <a:ext cx="607223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Не раньше чем через 30 мин. после приема пищи, 2 раза в неделю по 30 мин. со среднего возраста хорошо проветренном помещении</a:t>
            </a:r>
          </a:p>
          <a:p>
            <a:endParaRPr lang="ru-RU" dirty="0"/>
          </a:p>
        </p:txBody>
      </p:sp>
      <p:pic>
        <p:nvPicPr>
          <p:cNvPr id="4" name="Содержимое 3" descr="j0289001.wmf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143372" y="3857628"/>
            <a:ext cx="3714750" cy="2613025"/>
          </a:xfrm>
        </p:spPr>
      </p:pic>
      <p:pic>
        <p:nvPicPr>
          <p:cNvPr id="1026" name="Picture 2" descr="стретчин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57298"/>
            <a:ext cx="242889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Физкультминутки-</a:t>
            </a:r>
            <a:b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динамические паузы</a:t>
            </a: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</a:rPr>
              <a:t>гимнастика для улучшения мозгового кровообращения,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для снятия утомления плечевого пояса и рук,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для снятия напряжения с мышц туловища;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Гимнастика пальчиковая;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Гимнастика бодрящая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PE00555_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4572008"/>
            <a:ext cx="2143140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Гимнастика дыхательная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использую во время контрольной или самостоятельной работы</a:t>
            </a: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i="1" dirty="0" smtClean="0">
                <a:solidFill>
                  <a:schemeClr val="bg1"/>
                </a:solidFill>
              </a:rPr>
              <a:t>успокаивающее дыхание:        </a:t>
            </a:r>
            <a:r>
              <a:rPr lang="ru-RU" dirty="0" smtClean="0">
                <a:solidFill>
                  <a:schemeClr val="bg1"/>
                </a:solidFill>
              </a:rPr>
              <a:t> Вдох    выдох    пауза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                                          4 с     -    5с      -     2с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                                          4 с    -     4 с     -     2с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                                           4 с    -     6с    –     2с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  мобилизующее дыхание:         Вдох    выдох    пауза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                                          4с      -     2с      -    4с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                                           4с     -     5с      -    2с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                                           4с     -     6с      -    2с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1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j0423816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4643446"/>
            <a:ext cx="1635125" cy="188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FFFF00"/>
                </a:solidFill>
              </a:rPr>
              <a:t>Как Вы считаете, что является наиболее значимым из предложенного списка?</a:t>
            </a:r>
            <a:br>
              <a:rPr lang="ru-RU" sz="3600" dirty="0" smtClean="0">
                <a:solidFill>
                  <a:srgbClr val="FFFF00"/>
                </a:solidFill>
              </a:rPr>
            </a:br>
            <a:endParaRPr lang="ru-RU" sz="3600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bg1"/>
                </a:solidFill>
              </a:rPr>
              <a:t>Деньги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Здоровье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Знания и умения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Положительные оценки учеников.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Гимнастика для глаз- </a:t>
            </a:r>
            <a:r>
              <a:rPr lang="ru-RU" dirty="0" err="1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самокоррекция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схема гимнастика для глаз.jpg"/>
          <p:cNvPicPr>
            <a:picLocks noChangeAspect="1"/>
          </p:cNvPicPr>
          <p:nvPr/>
        </p:nvPicPr>
        <p:blipFill>
          <a:blip r:embed="rId2"/>
          <a:srcRect t="11475"/>
          <a:stretch>
            <a:fillRect/>
          </a:stretch>
        </p:blipFill>
        <p:spPr>
          <a:xfrm>
            <a:off x="1000100" y="2143116"/>
            <a:ext cx="6429420" cy="3857652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00100" y="1643049"/>
            <a:ext cx="6500858" cy="442915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Схема гимнастики для глаз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Тетрадь физорга</a:t>
            </a:r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00034" y="1285860"/>
          <a:ext cx="7786742" cy="5429288"/>
        </p:xfrm>
        <a:graphic>
          <a:graphicData uri="http://schemas.openxmlformats.org/presentationml/2006/ole">
            <p:oleObj spid="_x0000_s1026" name="Image" r:id="rId3" imgW="37714286" imgH="36571429" progId="Photoshop.Image.9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Рекомендации для учителя</a:t>
            </a:r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u="sng" dirty="0" smtClean="0">
                <a:solidFill>
                  <a:schemeClr val="bg1"/>
                </a:solidFill>
              </a:rPr>
              <a:t>Учитель должен: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-  проводить физкультминутку, находясь в              хорошем настроении;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- обладать педагогическим тактом;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-владеть высокой двигательной культурой и образно показывать упражнения;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-уметь сочетать движения с музыкальным ритмом;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-знать основы терминологии физических упражнений</a:t>
            </a:r>
          </a:p>
        </p:txBody>
      </p:sp>
      <p:pic>
        <p:nvPicPr>
          <p:cNvPr id="4" name="Рисунок 3" descr="j0429829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206" y="1214422"/>
            <a:ext cx="1701799" cy="1533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ОРГАНИЗАЦИЯ РАБОТЫ В РЕЖИМЕ СМЕНЫ РАБОЧЕЙ ПОЗЫ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Рисунок 2" descr="http://edu.kzn.ru/upload/files/4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4560" y="1785926"/>
            <a:ext cx="451488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Расстановка мебели</a:t>
            </a:r>
            <a:endParaRPr lang="ru-RU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Парты (столы) нужно размещать в 3 колонны так, чтобы свет падал с левой стороны.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не менее 2 раз в год школьников, сидящих в 1 и на 3 рядах, надо менять местами: те, кто вначале сидел в третьем ряду, затем должны быть пересажены в первый, и наоборот.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Недопустимо использовать 5 рядов так как дети, сидящие в крайних рядах, имеют плохой угол зрения по отношению к доске и вынуждены поворачивать корпус тела.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Впереди ряда ставятся более низкие парты, по мере удаления – более высокие.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Проходы между партами должны составлять 70 см, а между партами и стеной – от 50 до 70. Расстояние от доски до первого ряда столов – 2м, а до последнего – 8м.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надо обязательно рассаживать учеников, учитывая не только их рост, но и состояние здоровья.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bliqueBottomRight"/>
              <a:lightRig rig="threePt" dir="t"/>
            </a:scene3d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2. Технологии обучения здоровому образу жизни</a:t>
            </a:r>
            <a:endParaRPr lang="ru-RU" dirty="0">
              <a:solidFill>
                <a:srgbClr val="FF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Физкультурные занятия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Проблемно-игровые (</a:t>
            </a:r>
            <a:r>
              <a:rPr lang="ru-RU" dirty="0" err="1" smtClean="0">
                <a:solidFill>
                  <a:schemeClr val="bg1"/>
                </a:solidFill>
              </a:rPr>
              <a:t>игротреннинги</a:t>
            </a:r>
            <a:r>
              <a:rPr lang="ru-RU" dirty="0" smtClean="0">
                <a:solidFill>
                  <a:schemeClr val="bg1"/>
                </a:solidFill>
              </a:rPr>
              <a:t> и </a:t>
            </a:r>
            <a:r>
              <a:rPr lang="ru-RU" dirty="0" err="1" smtClean="0">
                <a:solidFill>
                  <a:schemeClr val="bg1"/>
                </a:solidFill>
              </a:rPr>
              <a:t>игротерапия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Занятия из серии «Здоровье»-</a:t>
            </a:r>
            <a:r>
              <a:rPr lang="ru-RU" dirty="0" err="1" smtClean="0">
                <a:solidFill>
                  <a:schemeClr val="bg1"/>
                </a:solidFill>
              </a:rPr>
              <a:t>Валеология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Самомассаж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3.</a:t>
            </a:r>
            <a:r>
              <a:rPr lang="ru-RU" b="1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Коррекционные технологии</a:t>
            </a:r>
            <a:r>
              <a:rPr lang="ru-RU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  <a:scene3d>
              <a:camera prst="obliqueBottomRight"/>
              <a:lightRig rig="threePt" dir="t"/>
            </a:scene3d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Использование новых форм организации уроков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Арттерапия</a:t>
            </a:r>
            <a:r>
              <a:rPr lang="ru-RU" dirty="0" smtClean="0">
                <a:solidFill>
                  <a:schemeClr val="bg1"/>
                </a:solidFill>
              </a:rPr>
              <a:t> –коррекция через творчество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Технологии музыкального воздействия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Сказкотерапия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Технологии воздействия цветом - </a:t>
            </a:r>
            <a:r>
              <a:rPr lang="ru-RU" dirty="0" err="1" smtClean="0">
                <a:solidFill>
                  <a:schemeClr val="bg1"/>
                </a:solidFill>
              </a:rPr>
              <a:t>цветотерапия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Психогимнастика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Комфортное начало и окончание урока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Личный пример учителя.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Новые формы организации урока</a:t>
            </a:r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интерактивное обучение снимает, сводит на нет следующие факторы риска: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стрессовую педагогическую практику;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интенсификацию учебного процесса;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несоответствие методик, форм и технологий обучения возрастным и функциональным возможностям школьников.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“У меня всё получится! Я справлюсь! Мне всё по силам!”</a:t>
            </a:r>
            <a:endParaRPr lang="ru-RU" sz="4000" dirty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</a:rPr>
              <a:t>Эмоциональный климат </a:t>
            </a:r>
            <a:r>
              <a:rPr lang="ru-RU" dirty="0" smtClean="0">
                <a:solidFill>
                  <a:schemeClr val="bg1"/>
                </a:solidFill>
              </a:rPr>
              <a:t>урока во многом зависит от доброжелательного </a:t>
            </a:r>
            <a:r>
              <a:rPr lang="ru-RU" dirty="0" smtClean="0">
                <a:solidFill>
                  <a:srgbClr val="FFFF00"/>
                </a:solidFill>
              </a:rPr>
              <a:t>тона учителя,</a:t>
            </a:r>
          </a:p>
          <a:p>
            <a:pPr algn="ctr">
              <a:buNone/>
            </a:pPr>
            <a:r>
              <a:rPr lang="ru-RU" u="sng" dirty="0" smtClean="0">
                <a:solidFill>
                  <a:srgbClr val="0070C0"/>
                </a:solidFill>
              </a:rPr>
              <a:t>Постоянная</a:t>
            </a:r>
            <a:r>
              <a:rPr lang="ru-RU" dirty="0" smtClean="0">
                <a:solidFill>
                  <a:srgbClr val="0070C0"/>
                </a:solidFill>
              </a:rPr>
              <a:t> серьезность – признак психологического нездоровья.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У</a:t>
            </a:r>
            <a:r>
              <a:rPr lang="ru-RU" dirty="0" smtClean="0">
                <a:solidFill>
                  <a:srgbClr val="FFFF00"/>
                </a:solidFill>
              </a:rPr>
              <a:t>лыбка,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искренний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смех </a:t>
            </a:r>
            <a:r>
              <a:rPr lang="ru-RU" dirty="0" smtClean="0">
                <a:solidFill>
                  <a:schemeClr val="bg1"/>
                </a:solidFill>
              </a:rPr>
              <a:t>ученика на уроке стоит – с позиций </a:t>
            </a:r>
            <a:r>
              <a:rPr lang="ru-RU" dirty="0" err="1" smtClean="0">
                <a:solidFill>
                  <a:schemeClr val="bg1"/>
                </a:solidFill>
              </a:rPr>
              <a:t>здоровьесбережения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– не менее физкультминутки</a:t>
            </a:r>
            <a:r>
              <a:rPr lang="ru-RU" dirty="0" smtClean="0">
                <a:solidFill>
                  <a:schemeClr val="bg1"/>
                </a:solidFill>
              </a:rPr>
              <a:t>. Это мощный </a:t>
            </a:r>
            <a:r>
              <a:rPr lang="ru-RU" dirty="0" smtClean="0">
                <a:solidFill>
                  <a:srgbClr val="0070C0"/>
                </a:solidFill>
              </a:rPr>
              <a:t>противовес </a:t>
            </a:r>
            <a:r>
              <a:rPr lang="ru-RU" dirty="0" smtClean="0">
                <a:solidFill>
                  <a:schemeClr val="bg1"/>
                </a:solidFill>
              </a:rPr>
              <a:t>состоянию </a:t>
            </a:r>
            <a:r>
              <a:rPr lang="ru-RU" dirty="0" smtClean="0">
                <a:solidFill>
                  <a:srgbClr val="0070C0"/>
                </a:solidFill>
              </a:rPr>
              <a:t>утомления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i="1" dirty="0" err="1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Психогимнастика</a:t>
            </a:r>
            <a:r>
              <a:rPr lang="ru-RU" sz="5400" i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-</a:t>
            </a:r>
            <a:r>
              <a:rPr lang="ru-RU" sz="54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54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endParaRPr lang="ru-RU" sz="5400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это упражнения, этюды, игры,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направленные на развитие и коррекцию разных сторон психики ребенка.</a:t>
            </a:r>
          </a:p>
          <a:p>
            <a:pPr algn="ctr"/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Результаты :</a:t>
            </a: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i="1" dirty="0" smtClean="0"/>
              <a:t/>
            </a:r>
            <a:br>
              <a:rPr lang="ru-RU" sz="5400" i="1" dirty="0" smtClean="0"/>
            </a:br>
            <a:r>
              <a:rPr lang="ru-RU" sz="5400" i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Цветотерапия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Красный цвет  </a:t>
            </a:r>
            <a:r>
              <a:rPr lang="ru-RU" dirty="0" smtClean="0">
                <a:solidFill>
                  <a:schemeClr val="bg1"/>
                </a:solidFill>
              </a:rPr>
              <a:t>влияет на физическое состояние(Красный и оранжевый – активные цвета, действуют на организм возбуждающе, ускоряют процессы жизнедеятельности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жёлтый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– на умственное, (это цвет хорошего настроения. Под его воздействием быстро принимается решение и мгновенно выполняется задача)</a:t>
            </a:r>
          </a:p>
          <a:p>
            <a:r>
              <a:rPr lang="ru-RU" dirty="0" smtClean="0"/>
              <a:t>  </a:t>
            </a:r>
            <a:r>
              <a:rPr lang="ru-RU" dirty="0" err="1" smtClean="0">
                <a:solidFill>
                  <a:srgbClr val="00B0F0"/>
                </a:solidFill>
              </a:rPr>
              <a:t>голубой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–влияет на эмоции.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Зелёный </a:t>
            </a:r>
            <a:r>
              <a:rPr lang="ru-RU" dirty="0" smtClean="0">
                <a:solidFill>
                  <a:schemeClr val="bg1"/>
                </a:solidFill>
              </a:rPr>
              <a:t>– создаёт чувство лёгкости и успокоенности; помогает сконцентрироваться; помогает сохранять зрение (повесьте перед столом или компьютером зелёный коврик и периодически смотрите на него). Работоспособность детей выше при зелёной гамме цветов.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Синий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цвет способствует восстановлению нервной системы, помогает при рассеянности.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NA01064_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30" y="4929198"/>
            <a:ext cx="2071670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Факты:</a:t>
            </a:r>
            <a:endParaRPr lang="ru-RU" sz="5400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От цвета бумаги изменяется даже число верных ответов.</a:t>
            </a:r>
          </a:p>
          <a:p>
            <a:pPr algn="ctr">
              <a:buNone/>
            </a:pPr>
            <a:endParaRPr lang="ru-RU" dirty="0" smtClean="0"/>
          </a:p>
          <a:p>
            <a:pPr marL="514350" indent="-514350">
              <a:buFont typeface="Wingdings" pitchFamily="2" charset="2"/>
              <a:buChar char="q"/>
            </a:pPr>
            <a:r>
              <a:rPr lang="ru-RU" u="sng" dirty="0" smtClean="0"/>
              <a:t> </a:t>
            </a:r>
            <a:r>
              <a:rPr lang="ru-RU" u="sng" dirty="0" smtClean="0">
                <a:solidFill>
                  <a:schemeClr val="bg1"/>
                </a:solidFill>
              </a:rPr>
              <a:t>Например</a:t>
            </a:r>
            <a:r>
              <a:rPr lang="ru-RU" dirty="0" smtClean="0">
                <a:solidFill>
                  <a:schemeClr val="bg1"/>
                </a:solidFill>
              </a:rPr>
              <a:t>, на </a:t>
            </a:r>
            <a:r>
              <a:rPr lang="ru-RU" dirty="0" smtClean="0">
                <a:solidFill>
                  <a:srgbClr val="92D050"/>
                </a:solidFill>
              </a:rPr>
              <a:t>зелёной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бумаге число верных ответов было на </a:t>
            </a:r>
            <a:r>
              <a:rPr lang="ru-RU" dirty="0" smtClean="0">
                <a:solidFill>
                  <a:srgbClr val="92D050"/>
                </a:solidFill>
              </a:rPr>
              <a:t>20% больше, </a:t>
            </a:r>
          </a:p>
          <a:p>
            <a:pPr marL="514350" indent="-514350">
              <a:buNone/>
            </a:pPr>
            <a:r>
              <a:rPr lang="ru-RU" dirty="0" smtClean="0"/>
              <a:t>       </a:t>
            </a:r>
            <a:r>
              <a:rPr lang="ru-RU" dirty="0" smtClean="0">
                <a:solidFill>
                  <a:schemeClr val="bg1"/>
                </a:solidFill>
              </a:rPr>
              <a:t>чем на белой</a:t>
            </a:r>
            <a:r>
              <a:rPr lang="ru-RU" dirty="0" smtClean="0"/>
              <a:t>,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ru-RU" dirty="0" smtClean="0"/>
              <a:t>  </a:t>
            </a:r>
            <a:r>
              <a:rPr lang="ru-RU" dirty="0" smtClean="0">
                <a:solidFill>
                  <a:schemeClr val="bg1"/>
                </a:solidFill>
              </a:rPr>
              <a:t>на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красной</a:t>
            </a:r>
            <a:r>
              <a:rPr lang="ru-RU" dirty="0" smtClean="0">
                <a:solidFill>
                  <a:schemeClr val="bg1"/>
                </a:solidFill>
              </a:rPr>
              <a:t>, напротив, </a:t>
            </a:r>
            <a:r>
              <a:rPr lang="ru-RU" dirty="0" smtClean="0">
                <a:solidFill>
                  <a:srgbClr val="FF0000"/>
                </a:solidFill>
              </a:rPr>
              <a:t>уменьшилось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на 19%.</a:t>
            </a:r>
          </a:p>
          <a:p>
            <a:pPr marL="514350" indent="-514350">
              <a:buFont typeface="Wingdings" pitchFamily="2" charset="2"/>
              <a:buChar char="q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50"/>
                            </p:stCondLst>
                            <p:childTnLst>
                              <p:par>
                                <p:cTn id="3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err="1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Музтерапия</a:t>
            </a:r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использование музыки как оформления фона занятий и сопровождения моментов урока. 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музыка влияет на человека через ритм, которому подчинены все функции организма: ритмично бьется сердце, дышат легкие</a:t>
            </a:r>
          </a:p>
          <a:p>
            <a:endParaRPr lang="ru-RU" dirty="0"/>
          </a:p>
        </p:txBody>
      </p:sp>
      <p:pic>
        <p:nvPicPr>
          <p:cNvPr id="4" name="Рисунок 3" descr="j0428111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5143512"/>
            <a:ext cx="1752600" cy="1428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музыкальная </a:t>
            </a:r>
            <a:r>
              <a:rPr lang="ru-RU" sz="3100" dirty="0" err="1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психорегуляция</a:t>
            </a:r>
            <a:r>
              <a:rPr lang="ru-RU" sz="31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используется для улучшения самочувствия, восстановления, снятия </a:t>
            </a:r>
            <a:r>
              <a:rPr lang="ru-RU" sz="3100" dirty="0" err="1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психоэмоционального</a:t>
            </a:r>
            <a:r>
              <a:rPr lang="ru-RU" sz="31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напряжения:</a:t>
            </a:r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u="sng" dirty="0" smtClean="0">
                <a:solidFill>
                  <a:schemeClr val="bg1"/>
                </a:solidFill>
              </a:rPr>
              <a:t>Тихая мелодичная музыка </a:t>
            </a:r>
            <a:r>
              <a:rPr lang="ru-RU" sz="2400" dirty="0" smtClean="0">
                <a:solidFill>
                  <a:schemeClr val="bg1"/>
                </a:solidFill>
              </a:rPr>
              <a:t>обладает седативным (успокаивающего действия, способствующего развитию процессов торможения) действием и </a:t>
            </a:r>
            <a:r>
              <a:rPr lang="ru-RU" sz="2400" i="1" dirty="0" smtClean="0">
                <a:solidFill>
                  <a:schemeClr val="bg1"/>
                </a:solidFill>
              </a:rPr>
              <a:t>нормализует функции </a:t>
            </a:r>
            <a:r>
              <a:rPr lang="ru-RU" sz="2400" i="1" dirty="0" err="1" smtClean="0">
                <a:solidFill>
                  <a:schemeClr val="bg1"/>
                </a:solidFill>
              </a:rPr>
              <a:t>сердечно-сосудистой</a:t>
            </a:r>
            <a:r>
              <a:rPr lang="ru-RU" sz="2400" i="1" dirty="0" smtClean="0">
                <a:solidFill>
                  <a:schemeClr val="bg1"/>
                </a:solidFill>
              </a:rPr>
              <a:t> системы. </a:t>
            </a:r>
          </a:p>
          <a:p>
            <a:r>
              <a:rPr lang="ru-RU" sz="2400" u="sng" dirty="0" smtClean="0">
                <a:solidFill>
                  <a:schemeClr val="bg1"/>
                </a:solidFill>
              </a:rPr>
              <a:t>Ритмичная музыка </a:t>
            </a:r>
            <a:r>
              <a:rPr lang="ru-RU" sz="2400" dirty="0" smtClean="0">
                <a:solidFill>
                  <a:schemeClr val="bg1"/>
                </a:solidFill>
              </a:rPr>
              <a:t>вызывает повышение тонуса скелетной мускулатуры </a:t>
            </a:r>
            <a:r>
              <a:rPr lang="ru-RU" sz="2400" i="1" dirty="0" smtClean="0">
                <a:solidFill>
                  <a:schemeClr val="bg1"/>
                </a:solidFill>
              </a:rPr>
              <a:t>оказывает благоприятное влияние на деятельность внутренних органов и систем.</a:t>
            </a:r>
          </a:p>
          <a:p>
            <a:r>
              <a:rPr lang="ru-RU" sz="2400" u="sng" dirty="0" smtClean="0">
                <a:solidFill>
                  <a:schemeClr val="bg1"/>
                </a:solidFill>
              </a:rPr>
              <a:t>Мажорные мелодии </a:t>
            </a:r>
            <a:r>
              <a:rPr lang="ru-RU" sz="2400" dirty="0" smtClean="0">
                <a:solidFill>
                  <a:schemeClr val="bg1"/>
                </a:solidFill>
              </a:rPr>
              <a:t>придают человеку бодрость, </a:t>
            </a:r>
            <a:r>
              <a:rPr lang="ru-RU" sz="2400" i="1" dirty="0" smtClean="0">
                <a:solidFill>
                  <a:schemeClr val="bg1"/>
                </a:solidFill>
              </a:rPr>
              <a:t>улучшают самочувствие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психоэмоциональное</a:t>
            </a:r>
            <a:r>
              <a:rPr lang="ru-RU" sz="2400" dirty="0" smtClean="0">
                <a:solidFill>
                  <a:schemeClr val="bg1"/>
                </a:solidFill>
              </a:rPr>
              <a:t> состояние.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«Дерево здоровья»</a:t>
            </a: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ru-RU" u="sng" dirty="0" smtClean="0">
                <a:solidFill>
                  <a:schemeClr val="bg1"/>
                </a:solidFill>
              </a:rPr>
              <a:t>  для наглядной пропаганды здорового образа жизни.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На это “дерево” заносятся имена и фамилии ни разу не болевших учеников за четверть. По итогам года самые здоровые ученики получают награду, поощрение.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j0428091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4714884"/>
            <a:ext cx="1889125" cy="1793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Арттерапия</a:t>
            </a:r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–коррекция через творчество</a:t>
            </a: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Рисунки на полях тетради символа дня, лепка рисование, вышивание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Используются в качестве вспомогательного средства как часть других технологий; для снятия напряжения, </a:t>
            </a:r>
          </a:p>
          <a:p>
            <a:endParaRPr lang="ru-RU" dirty="0"/>
          </a:p>
        </p:txBody>
      </p:sp>
      <p:pic>
        <p:nvPicPr>
          <p:cNvPr id="2050" name="Picture 2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14818"/>
            <a:ext cx="35719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H02738U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928670"/>
            <a:ext cx="1357322" cy="1714512"/>
          </a:xfrm>
          <a:prstGeom prst="rect">
            <a:avLst/>
          </a:prstGeom>
        </p:spPr>
      </p:pic>
      <p:pic>
        <p:nvPicPr>
          <p:cNvPr id="7" name="Рисунок 6" descr="j0078732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3714752"/>
            <a:ext cx="2304270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Организация </a:t>
            </a:r>
            <a:r>
              <a:rPr lang="ru-RU" b="1" dirty="0" err="1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саморефлексии</a:t>
            </a:r>
            <a:r>
              <a:rPr lang="ru-RU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  <a:br>
              <a:rPr lang="ru-RU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Ведение дневника здоровья</a:t>
            </a:r>
            <a:endParaRPr lang="ru-RU" b="1" dirty="0" smtClean="0"/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Каждый день начинался и заканчивался фиксацией в специальном дневнике здоровья (Дневнике настроения) состояния детей и изменений, произошедших в самочувствии в процессе дня, урока, упражнения, помогающие укреплению </a:t>
            </a:r>
            <a:r>
              <a:rPr lang="ru-RU" dirty="0" err="1" smtClean="0">
                <a:solidFill>
                  <a:schemeClr val="bg1"/>
                </a:solidFill>
              </a:rPr>
              <a:t>стрессоустойчивости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 Умело проведённая рефлексия даёт возможность понять: насколько дети осознают, что и как они делали на уроке, что им помогало, и что смогут использовать в своей жизни за пределами класса и школы.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Обо мне и моей семье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Я </a:t>
            </a:r>
            <a:r>
              <a:rPr lang="ru-RU" dirty="0" err="1" smtClean="0">
                <a:solidFill>
                  <a:schemeClr val="bg1"/>
                </a:solidFill>
              </a:rPr>
              <a:t>родился____________________________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Я </a:t>
            </a:r>
            <a:r>
              <a:rPr lang="ru-RU" dirty="0" err="1" smtClean="0">
                <a:solidFill>
                  <a:schemeClr val="bg1"/>
                </a:solidFill>
              </a:rPr>
              <a:t>живу____________________________________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Я </a:t>
            </a:r>
            <a:r>
              <a:rPr lang="ru-RU" dirty="0" err="1" smtClean="0">
                <a:solidFill>
                  <a:schemeClr val="bg1"/>
                </a:solidFill>
              </a:rPr>
              <a:t>учусь__________________________________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Мой </a:t>
            </a:r>
            <a:r>
              <a:rPr lang="ru-RU" dirty="0" err="1" smtClean="0">
                <a:solidFill>
                  <a:schemeClr val="bg1"/>
                </a:solidFill>
              </a:rPr>
              <a:t>рост_________</a:t>
            </a:r>
            <a:r>
              <a:rPr lang="ru-RU" dirty="0" smtClean="0">
                <a:solidFill>
                  <a:schemeClr val="bg1"/>
                </a:solidFill>
              </a:rPr>
              <a:t>  Мой </a:t>
            </a:r>
            <a:r>
              <a:rPr lang="ru-RU" dirty="0" err="1" smtClean="0">
                <a:solidFill>
                  <a:schemeClr val="bg1"/>
                </a:solidFill>
              </a:rPr>
              <a:t>вес___________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Мои родители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Мама__________</a:t>
            </a:r>
            <a:r>
              <a:rPr lang="ru-RU" dirty="0" smtClean="0">
                <a:solidFill>
                  <a:schemeClr val="bg1"/>
                </a:solidFill>
              </a:rPr>
              <a:t> Папа _____________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Моё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фото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Занимательная страничка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514353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600" b="1" dirty="0" smtClean="0">
                <a:solidFill>
                  <a:schemeClr val="bg1"/>
                </a:solidFill>
              </a:rPr>
              <a:t>Ответь на вопросы.</a:t>
            </a:r>
            <a:endParaRPr lang="ru-RU" sz="5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5600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sz="5600" dirty="0" smtClean="0">
                <a:solidFill>
                  <a:schemeClr val="bg1"/>
                </a:solidFill>
              </a:rPr>
              <a:t>1. Что значит быть здоровым? ___________________</a:t>
            </a:r>
          </a:p>
          <a:p>
            <a:pPr>
              <a:buNone/>
            </a:pPr>
            <a:r>
              <a:rPr lang="ru-RU" sz="5600" dirty="0" smtClean="0">
                <a:solidFill>
                  <a:schemeClr val="bg1"/>
                </a:solidFill>
              </a:rPr>
              <a:t>   ______________________________________</a:t>
            </a:r>
          </a:p>
          <a:p>
            <a:pPr>
              <a:buNone/>
            </a:pPr>
            <a:r>
              <a:rPr lang="ru-RU" sz="5600" dirty="0" smtClean="0">
                <a:solidFill>
                  <a:schemeClr val="bg1"/>
                </a:solidFill>
              </a:rPr>
              <a:t>2. Что влияет на твоё </a:t>
            </a:r>
            <a:r>
              <a:rPr lang="ru-RU" sz="5600" dirty="0" err="1" smtClean="0">
                <a:solidFill>
                  <a:schemeClr val="bg1"/>
                </a:solidFill>
              </a:rPr>
              <a:t>здоровье?___________________</a:t>
            </a:r>
            <a:endParaRPr lang="ru-RU" sz="5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5600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sz="5600" dirty="0" smtClean="0">
                <a:solidFill>
                  <a:schemeClr val="bg1"/>
                </a:solidFill>
              </a:rPr>
              <a:t>3. Как уберечь себя от болезней? _________________</a:t>
            </a:r>
          </a:p>
          <a:p>
            <a:pPr>
              <a:buNone/>
            </a:pPr>
            <a:r>
              <a:rPr lang="ru-RU" sz="5600" dirty="0" smtClean="0">
                <a:solidFill>
                  <a:schemeClr val="bg1"/>
                </a:solidFill>
              </a:rPr>
              <a:t>______________________________________________</a:t>
            </a:r>
          </a:p>
          <a:p>
            <a:pPr>
              <a:buNone/>
            </a:pPr>
            <a:r>
              <a:rPr lang="ru-RU" sz="5600" dirty="0" smtClean="0">
                <a:solidFill>
                  <a:schemeClr val="bg1"/>
                </a:solidFill>
              </a:rPr>
              <a:t>4. Как лечат простуду? _________________________</a:t>
            </a:r>
          </a:p>
          <a:p>
            <a:pPr>
              <a:buNone/>
            </a:pPr>
            <a:r>
              <a:rPr lang="ru-RU" sz="5600" dirty="0" smtClean="0">
                <a:solidFill>
                  <a:schemeClr val="bg1"/>
                </a:solidFill>
              </a:rPr>
              <a:t>_____________________________________________</a:t>
            </a:r>
          </a:p>
          <a:p>
            <a:pPr>
              <a:buNone/>
            </a:pPr>
            <a:r>
              <a:rPr lang="ru-RU" sz="5600" dirty="0" smtClean="0">
                <a:solidFill>
                  <a:schemeClr val="bg1"/>
                </a:solidFill>
              </a:rPr>
              <a:t>5.Как тебе помогают солнце, воздух и вода?</a:t>
            </a:r>
          </a:p>
          <a:p>
            <a:pPr>
              <a:buNone/>
            </a:pPr>
            <a:r>
              <a:rPr lang="ru-RU" sz="5600" dirty="0" smtClean="0">
                <a:solidFill>
                  <a:schemeClr val="bg1"/>
                </a:solidFill>
              </a:rPr>
              <a:t>______________________________________________</a:t>
            </a:r>
          </a:p>
          <a:p>
            <a:pPr>
              <a:buNone/>
            </a:pPr>
            <a:r>
              <a:rPr lang="ru-RU" sz="5600" dirty="0" smtClean="0">
                <a:solidFill>
                  <a:schemeClr val="bg1"/>
                </a:solidFill>
              </a:rPr>
              <a:t>6. Может ли измениться температура тела, </a:t>
            </a:r>
            <a:r>
              <a:rPr lang="ru-RU" sz="5600" b="1" dirty="0" smtClean="0">
                <a:solidFill>
                  <a:schemeClr val="bg1"/>
                </a:solidFill>
              </a:rPr>
              <a:t>и </a:t>
            </a:r>
            <a:r>
              <a:rPr lang="ru-RU" sz="5600" dirty="0" smtClean="0">
                <a:solidFill>
                  <a:schemeClr val="bg1"/>
                </a:solidFill>
              </a:rPr>
              <a:t>когда это происходит? __________________________________</a:t>
            </a:r>
          </a:p>
          <a:p>
            <a:pPr>
              <a:buNone/>
            </a:pPr>
            <a:r>
              <a:rPr lang="ru-RU" sz="5600" dirty="0" smtClean="0">
                <a:solidFill>
                  <a:schemeClr val="bg1"/>
                </a:solidFill>
              </a:rPr>
              <a:t>______________________________________________</a:t>
            </a:r>
          </a:p>
          <a:p>
            <a:pPr>
              <a:buNone/>
            </a:pPr>
            <a:r>
              <a:rPr lang="ru-RU" sz="5600" dirty="0" smtClean="0">
                <a:solidFill>
                  <a:schemeClr val="bg1"/>
                </a:solidFill>
              </a:rPr>
              <a:t>        </a:t>
            </a:r>
            <a:r>
              <a:rPr lang="ru-RU" sz="5600" b="1" dirty="0" smtClean="0">
                <a:solidFill>
                  <a:schemeClr val="bg1"/>
                </a:solidFill>
              </a:rPr>
              <a:t>Прочитай и подумай!</a:t>
            </a:r>
            <a:endParaRPr lang="ru-RU" sz="5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5600" i="1" dirty="0" smtClean="0">
                <a:solidFill>
                  <a:schemeClr val="bg1"/>
                </a:solidFill>
              </a:rPr>
              <a:t>Одному мудрецу задали вопрос: «Что для человека важнее: богатство или слава?»</a:t>
            </a:r>
            <a:endParaRPr lang="ru-RU" sz="5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5600" b="1" dirty="0" smtClean="0">
                <a:solidFill>
                  <a:schemeClr val="bg1"/>
                </a:solidFill>
              </a:rPr>
              <a:t>Узнай,</a:t>
            </a:r>
            <a:r>
              <a:rPr lang="ru-RU" sz="5600" dirty="0" smtClean="0">
                <a:solidFill>
                  <a:schemeClr val="bg1"/>
                </a:solidFill>
              </a:rPr>
              <a:t> </a:t>
            </a:r>
            <a:r>
              <a:rPr lang="ru-RU" sz="5600" b="1" dirty="0" smtClean="0">
                <a:solidFill>
                  <a:schemeClr val="bg1"/>
                </a:solidFill>
              </a:rPr>
              <a:t>что ответил мудрец...</a:t>
            </a:r>
            <a:endParaRPr lang="ru-RU" sz="5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5600" b="1" dirty="0" smtClean="0">
                <a:solidFill>
                  <a:schemeClr val="bg1"/>
                </a:solidFill>
              </a:rPr>
              <a:t>_____________________________________________</a:t>
            </a:r>
            <a:endParaRPr lang="ru-RU" sz="5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5600" dirty="0" smtClean="0">
                <a:solidFill>
                  <a:schemeClr val="bg1"/>
                </a:solidFill>
              </a:rPr>
              <a:t>         Здоровье не купишь – его разум дарит.</a:t>
            </a:r>
          </a:p>
          <a:p>
            <a:pPr>
              <a:buNone/>
            </a:pPr>
            <a:r>
              <a:rPr lang="ru-RU" sz="5600" dirty="0" smtClean="0">
                <a:solidFill>
                  <a:schemeClr val="bg1"/>
                </a:solidFill>
              </a:rPr>
              <a:t>         Здоров будешь - всё добудешь.</a:t>
            </a:r>
          </a:p>
          <a:p>
            <a:pPr>
              <a:buNone/>
            </a:pPr>
            <a:r>
              <a:rPr lang="ru-RU" sz="5600" dirty="0" smtClean="0">
                <a:solidFill>
                  <a:schemeClr val="bg1"/>
                </a:solidFill>
              </a:rPr>
              <a:t>         Дал бы бог здоровья, а счастье найдем.</a:t>
            </a:r>
          </a:p>
          <a:p>
            <a:pPr>
              <a:buNone/>
            </a:pPr>
            <a:r>
              <a:rPr lang="ru-RU" sz="5600" b="1" dirty="0" smtClean="0">
                <a:solidFill>
                  <a:schemeClr val="bg1"/>
                </a:solidFill>
              </a:rPr>
              <a:t>Напиши сам пословицы о </a:t>
            </a:r>
            <a:r>
              <a:rPr lang="ru-RU" sz="5600" b="1" dirty="0" err="1" smtClean="0">
                <a:solidFill>
                  <a:schemeClr val="bg1"/>
                </a:solidFill>
              </a:rPr>
              <a:t>здоровье.___________________________________________</a:t>
            </a:r>
            <a:endParaRPr lang="ru-RU" sz="5600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Занимательная страничка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Проверь себя.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1. Во сколько ты ложишься </a:t>
            </a:r>
            <a:r>
              <a:rPr lang="ru-RU" dirty="0" err="1" smtClean="0">
                <a:solidFill>
                  <a:schemeClr val="bg1"/>
                </a:solidFill>
              </a:rPr>
              <a:t>спать?________________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_______________________________________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2.Какова продолжительность твоего </a:t>
            </a:r>
            <a:r>
              <a:rPr lang="ru-RU" dirty="0" err="1" smtClean="0">
                <a:solidFill>
                  <a:schemeClr val="bg1"/>
                </a:solidFill>
              </a:rPr>
              <a:t>сна?___________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3.Проветриваешь ли ты комнату перед сном? _______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______________________________________________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4.Какие правила гигиены нужно соблюдать перед сном? _______________________________________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_____________________________________________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Какую колыбельную песню пели или поют тебе мама, бабушка перед сном?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________________________________________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________________________________________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________________________________________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________________________________________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j0078708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2714620"/>
            <a:ext cx="4279392" cy="4016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факты:</a:t>
            </a: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Каждый  пятый школьник оканчивает школу с хроническим заболеванием или инвалидностью.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Самочувствие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месяц</a:t>
                      </a:r>
                    </a:p>
                    <a:p>
                      <a:r>
                        <a:rPr lang="ru-RU" dirty="0" smtClean="0"/>
                        <a:t>число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Сент.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Нояб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декаб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Янв.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Февр.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Март.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Апр.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0" y="3358896"/>
          <a:ext cx="6096000" cy="35052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Ο – хорошее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20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Ο – обычное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 Ο - плохое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сон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53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месяц</a:t>
                      </a:r>
                    </a:p>
                    <a:p>
                      <a:r>
                        <a:rPr lang="ru-RU" sz="1400" dirty="0" smtClean="0"/>
                        <a:t>число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3358896"/>
          <a:ext cx="6096000" cy="85592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8559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         </a:t>
                      </a:r>
                      <a:r>
                        <a:rPr lang="ru-RU" sz="2400" dirty="0">
                          <a:solidFill>
                            <a:srgbClr val="3366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Ο – спокойный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24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Ο – беспокойный  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9153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0"/>
            <a:ext cx="571500" cy="5429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28794" y="47148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Посчитай, каких значков у тебя больше, и запиши в таблицу: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аппетит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0</a:t>
            </a:r>
            <a:r>
              <a:rPr lang="ru-RU" dirty="0" smtClean="0"/>
              <a:t> – хороший   Ο - плохой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2500306"/>
          <a:ext cx="7358110" cy="1398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811"/>
                <a:gridCol w="735811"/>
                <a:gridCol w="827778"/>
                <a:gridCol w="643844"/>
                <a:gridCol w="735811"/>
                <a:gridCol w="735811"/>
                <a:gridCol w="735811"/>
                <a:gridCol w="735811"/>
                <a:gridCol w="735811"/>
                <a:gridCol w="735811"/>
              </a:tblGrid>
              <a:tr h="4660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Месяц</a:t>
                      </a:r>
                    </a:p>
                    <a:p>
                      <a:r>
                        <a:rPr lang="ru-RU" sz="1200" dirty="0" smtClean="0"/>
                        <a:t>число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</a:tr>
              <a:tr h="466091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6091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85918" y="4500570"/>
            <a:ext cx="4857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Посчитай, каких значков у тебя больше, и запиши в таблицу: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Посчитай, каких значков у тебя больше, и запиши в таблицу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143116"/>
          <a:ext cx="8229600" cy="1500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Месц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Кол.з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/>
                </a:tc>
              </a:tr>
              <a:tr h="86011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хороший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35429" y="3233057"/>
          <a:ext cx="8207828" cy="402772"/>
        </p:xfrm>
        <a:graphic>
          <a:graphicData uri="http://schemas.openxmlformats.org/drawingml/2006/table">
            <a:tbl>
              <a:tblPr/>
              <a:tblGrid>
                <a:gridCol w="8207828"/>
              </a:tblGrid>
              <a:tr h="402772">
                <a:tc>
                  <a:txBody>
                    <a:bodyPr/>
                    <a:lstStyle/>
                    <a:p>
                      <a:r>
                        <a:rPr lang="ru-RU" dirty="0" smtClean="0"/>
                        <a:t>плохой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Дни здоровья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Люди с самого рожденья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                         Жить не могут без движенья.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                         Солнце, воздух и вода – 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                         Наши лучшие друзья!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14546" y="3143248"/>
          <a:ext cx="609600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64"/>
                <a:gridCol w="2587636"/>
                <a:gridCol w="2032000"/>
              </a:tblGrid>
              <a:tr h="151446">
                <a:tc>
                  <a:txBody>
                    <a:bodyPr/>
                    <a:lstStyle/>
                    <a:p>
                      <a:r>
                        <a:rPr lang="ru-RU" dirty="0" smtClean="0"/>
                        <a:t>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оценка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сентябрь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Кросс наций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ноябрь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декабрь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январь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февраль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71604" y="6143620"/>
          <a:ext cx="6238876" cy="500090"/>
        </p:xfrm>
        <a:graphic>
          <a:graphicData uri="http://schemas.openxmlformats.org/drawingml/2006/table">
            <a:tbl>
              <a:tblPr/>
              <a:tblGrid>
                <a:gridCol w="6238876"/>
              </a:tblGrid>
              <a:tr h="5000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                 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Ο – здорово!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20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Ο – хорошо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 Ο - нормально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j0288987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857232"/>
            <a:ext cx="1857796" cy="1852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Мама, папа, я- спортивная семья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6000" b="1" dirty="0" smtClean="0"/>
              <a:t>Поделись впечатлениями о своём лучшем выходном дн</a:t>
            </a:r>
            <a:r>
              <a:rPr lang="ru-RU" sz="4200" b="1" dirty="0" smtClean="0"/>
              <a:t>е.</a:t>
            </a:r>
          </a:p>
          <a:p>
            <a:pPr>
              <a:buNone/>
            </a:pPr>
            <a:r>
              <a:rPr lang="ru-RU" sz="4200" b="1" dirty="0" smtClean="0"/>
              <a:t> </a:t>
            </a:r>
          </a:p>
          <a:p>
            <a:pPr>
              <a:buNone/>
            </a:pPr>
            <a:r>
              <a:rPr lang="ru-RU" sz="4200" b="1" dirty="0" smtClean="0"/>
              <a:t>Напиши ___________________________</a:t>
            </a:r>
          </a:p>
          <a:p>
            <a:pPr>
              <a:buNone/>
            </a:pPr>
            <a:r>
              <a:rPr lang="ru-RU" sz="4200" b="1" dirty="0" smtClean="0"/>
              <a:t>__________________________________</a:t>
            </a:r>
          </a:p>
          <a:p>
            <a:pPr>
              <a:buNone/>
            </a:pPr>
            <a:r>
              <a:rPr lang="ru-RU" sz="4200" b="1" dirty="0" smtClean="0"/>
              <a:t>__________________________________</a:t>
            </a:r>
          </a:p>
          <a:p>
            <a:pPr>
              <a:buNone/>
            </a:pPr>
            <a:r>
              <a:rPr lang="ru-RU" sz="4200" b="1" dirty="0" smtClean="0"/>
              <a:t>__________________________________</a:t>
            </a:r>
          </a:p>
          <a:p>
            <a:pPr>
              <a:buNone/>
            </a:pPr>
            <a:r>
              <a:rPr lang="ru-RU" sz="4200" b="1" dirty="0" smtClean="0"/>
              <a:t>__________________________________</a:t>
            </a:r>
          </a:p>
          <a:p>
            <a:pPr>
              <a:buNone/>
            </a:pPr>
            <a:r>
              <a:rPr lang="ru-RU" sz="4200" b="1" dirty="0" smtClean="0"/>
              <a:t>__________________________________</a:t>
            </a:r>
          </a:p>
          <a:p>
            <a:pPr>
              <a:buNone/>
            </a:pPr>
            <a:endParaRPr lang="ru-RU" sz="4200" b="1" dirty="0" smtClean="0"/>
          </a:p>
          <a:p>
            <a:pPr>
              <a:buNone/>
            </a:pPr>
            <a:r>
              <a:rPr lang="ru-RU" sz="4200" b="1" dirty="0" smtClean="0"/>
              <a:t>             Нарисуй</a:t>
            </a:r>
          </a:p>
          <a:p>
            <a:pPr>
              <a:buNone/>
            </a:pPr>
            <a:r>
              <a:rPr lang="ru-RU" b="1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j0078747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2071678"/>
            <a:ext cx="1260475" cy="4435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Страничка врача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114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338"/>
                <a:gridCol w="3000396"/>
                <a:gridCol w="2286016"/>
                <a:gridCol w="232885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параметры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Начало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Конец года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Соотношение</a:t>
                      </a:r>
                      <a:r>
                        <a:rPr lang="ru-RU" baseline="0" dirty="0" smtClean="0"/>
                        <a:t> роста и веса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Объём лёгких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Частота пульса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гемоглобин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804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кожа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0166" y="5500702"/>
          <a:ext cx="6096000" cy="91440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indent="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67375" algn="l"/>
                        </a:tabLst>
                      </a:pPr>
                      <a:r>
                        <a:rPr lang="ru-RU" sz="2000" b="1" i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Подведем итоги нашей </a:t>
                      </a:r>
                      <a:r>
                        <a:rPr lang="ru-RU" sz="2000" b="1" i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работы ;  </a:t>
                      </a:r>
                    </a:p>
                    <a:p>
                      <a:pPr indent="3429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667375" algn="l"/>
                        </a:tabLst>
                      </a:pPr>
                      <a:r>
                        <a:rPr lang="ru-RU" sz="2000" b="1" i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советы</a:t>
                      </a:r>
                      <a:r>
                        <a:rPr lang="ru-RU" sz="2000" b="1" i="1" baseline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и выводы</a:t>
                      </a:r>
                      <a:endParaRPr lang="ru-RU" sz="2000" b="1" i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Здоровье самого учителя</a:t>
            </a: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учительство, как профессиональная группа, отличается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крайне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низкими показателями </a:t>
            </a:r>
            <a:r>
              <a:rPr lang="ru-RU" dirty="0" smtClean="0">
                <a:solidFill>
                  <a:schemeClr val="bg1"/>
                </a:solidFill>
              </a:rPr>
              <a:t>физического и психического </a:t>
            </a:r>
            <a:r>
              <a:rPr lang="ru-RU" dirty="0" smtClean="0">
                <a:solidFill>
                  <a:srgbClr val="0070C0"/>
                </a:solidFill>
              </a:rPr>
              <a:t>здоровья.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Эти показатели снижаются по мере увеличения стажа работы в школе.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Факты: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Для учителей со стажем работы в школе 15 – 20 лет характерны “педагогические кризы”, “истощение”, “сгорание”.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 У трети учителей показатель степени социальной адаптации нередко ниже, чем у больных неврозами.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j0425820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5072074"/>
            <a:ext cx="2000264" cy="1785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Тренинг-тест</a:t>
            </a:r>
            <a:b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700" b="1" i="1" dirty="0" smtClean="0">
                <a:solidFill>
                  <a:schemeClr val="bg1"/>
                </a:solidFill>
              </a:rPr>
              <a:t>«Умеете ли вы вести здоровый образ жизни и производительно работать»</a:t>
            </a:r>
            <a:br>
              <a:rPr lang="ru-RU" sz="2700" b="1" i="1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I</a:t>
            </a:r>
            <a:r>
              <a:rPr lang="ru-RU" sz="2400" b="1" dirty="0" smtClean="0">
                <a:solidFill>
                  <a:schemeClr val="bg1"/>
                </a:solidFill>
              </a:rPr>
              <a:t>. Если утром вам надо встать пораньше, вы</a:t>
            </a:r>
          </a:p>
          <a:p>
            <a:pPr lvl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  1.  заводите будильник</a:t>
            </a:r>
          </a:p>
          <a:p>
            <a:pPr lvl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  2.  доверяете внутреннему голосу</a:t>
            </a:r>
          </a:p>
          <a:p>
            <a:pPr lvl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  3.полагаетесь на случай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II</a:t>
            </a:r>
            <a:r>
              <a:rPr lang="ru-RU" sz="2400" b="1" dirty="0" smtClean="0">
                <a:solidFill>
                  <a:schemeClr val="bg1"/>
                </a:solidFill>
              </a:rPr>
              <a:t>. Проснувшись утром</a:t>
            </a:r>
            <a:r>
              <a:rPr lang="ru-RU" sz="2400" dirty="0" smtClean="0">
                <a:solidFill>
                  <a:schemeClr val="bg1"/>
                </a:solidFill>
              </a:rPr>
              <a:t>, вы </a:t>
            </a:r>
          </a:p>
          <a:p>
            <a:pPr lvl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  1. сразу вскакиваете с постели и принимаетесь за дела</a:t>
            </a:r>
          </a:p>
          <a:p>
            <a:pPr lvl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  2. встаете не спеша, делаете легкую гимнастику и только потом </a:t>
            </a:r>
          </a:p>
          <a:p>
            <a:pPr lvl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   начинаете собираться на занятия</a:t>
            </a:r>
          </a:p>
          <a:p>
            <a:pPr lvl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  3. увидев, что у вас в запасе несколько минут, продолжаете нежиться под одеялом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III</a:t>
            </a:r>
            <a:r>
              <a:rPr lang="ru-RU" sz="2800" b="1" dirty="0" smtClean="0">
                <a:solidFill>
                  <a:schemeClr val="bg1"/>
                </a:solidFill>
              </a:rPr>
              <a:t>. Из чего состоит ваш обычный завтрак?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1. из кофе или чая с бутербродами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2. из мясного блюда и кофе или чая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   3. вы вообще не завтракаете дома и предпочитаете более плотный завтрак  часов в десять</a:t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92893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      </a:t>
            </a:r>
            <a:r>
              <a:rPr lang="en-US" sz="2800" b="1" dirty="0" smtClean="0">
                <a:solidFill>
                  <a:schemeClr val="bg1"/>
                </a:solidFill>
              </a:rPr>
              <a:t>IV</a:t>
            </a:r>
            <a:r>
              <a:rPr lang="ru-RU" sz="2800" b="1" dirty="0" smtClean="0">
                <a:solidFill>
                  <a:schemeClr val="bg1"/>
                </a:solidFill>
              </a:rPr>
              <a:t>. Вы предпочли бы</a:t>
            </a:r>
            <a:r>
              <a:rPr lang="ru-RU" sz="2800" dirty="0" smtClean="0">
                <a:solidFill>
                  <a:schemeClr val="bg1"/>
                </a:solidFill>
              </a:rPr>
              <a:t>,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            1. чтобы продолжительность обеденного перерыва давала вам возможность успеть поесть в столовой</a:t>
            </a:r>
          </a:p>
          <a:p>
            <a:pPr lvl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            2.поесть не торопясь и  еще спокойно выпить чашку кофе</a:t>
            </a:r>
          </a:p>
          <a:p>
            <a:pPr lvl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           3.поесть не торопясь еще немного отдохнуть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 данным медиков:</a:t>
            </a: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ухудшение состояния здоровья происходит </a:t>
            </a:r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sz="4000" dirty="0" smtClean="0">
                <a:solidFill>
                  <a:srgbClr val="0070C0"/>
                </a:solidFill>
              </a:rPr>
              <a:t>в 7 лет</a:t>
            </a:r>
          </a:p>
          <a:p>
            <a:pPr algn="ctr"/>
            <a:endParaRPr lang="ru-RU" sz="4000" dirty="0" smtClean="0"/>
          </a:p>
          <a:p>
            <a:pPr algn="ctr">
              <a:buNone/>
            </a:pPr>
            <a:r>
              <a:rPr lang="ru-RU" sz="4000" dirty="0" smtClean="0">
                <a:solidFill>
                  <a:srgbClr val="0070C0"/>
                </a:solidFill>
              </a:rPr>
              <a:t> в 10 лет </a:t>
            </a:r>
          </a:p>
          <a:p>
            <a:pPr algn="ctr">
              <a:buNone/>
            </a:pPr>
            <a:endParaRPr lang="ru-RU" sz="40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4000" dirty="0" smtClean="0">
                <a:solidFill>
                  <a:srgbClr val="0070C0"/>
                </a:solidFill>
              </a:rPr>
              <a:t> в период с 12 до 17 лет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V</a:t>
            </a:r>
            <a:r>
              <a:rPr lang="ru-RU" sz="2400" b="1" dirty="0" smtClean="0">
                <a:solidFill>
                  <a:schemeClr val="bg1"/>
                </a:solidFill>
              </a:rPr>
              <a:t>. Как часто в суете учебных </a:t>
            </a:r>
            <a:r>
              <a:rPr lang="ru-RU" sz="2400" dirty="0" smtClean="0">
                <a:solidFill>
                  <a:schemeClr val="bg1"/>
                </a:solidFill>
              </a:rPr>
              <a:t>дел и обязанностей у вас выдается возможность немножко пошутить и посмеяться с коллегами</a:t>
            </a:r>
          </a:p>
          <a:p>
            <a:pPr lvl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     1. каждый день</a:t>
            </a:r>
          </a:p>
          <a:p>
            <a:pPr lvl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      2. иногда</a:t>
            </a:r>
          </a:p>
          <a:p>
            <a:pPr lvl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       3. редко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VI</a:t>
            </a:r>
            <a:r>
              <a:rPr lang="ru-RU" sz="2400" b="1" dirty="0" smtClean="0">
                <a:solidFill>
                  <a:schemeClr val="bg1"/>
                </a:solidFill>
              </a:rPr>
              <a:t> . Если вы отказываетесь </a:t>
            </a:r>
            <a:r>
              <a:rPr lang="ru-RU" sz="2400" dirty="0" smtClean="0">
                <a:solidFill>
                  <a:schemeClr val="bg1"/>
                </a:solidFill>
              </a:rPr>
              <a:t>вовлеченным в конфликтную ситуацию, вы пытаетесь разрешить ее</a:t>
            </a:r>
          </a:p>
          <a:p>
            <a:pPr lvl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       1. долгими дискуссиями, в которых упорно отстаиваете свою позицию</a:t>
            </a:r>
          </a:p>
          <a:p>
            <a:pPr lvl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       2. флегматичным отстранением от споров</a:t>
            </a:r>
          </a:p>
          <a:p>
            <a:pPr lvl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       3. ясным изложением своей позиции и отказом от           дальнейших споров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8605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VII</a:t>
            </a:r>
            <a:r>
              <a:rPr lang="ru-RU" sz="2800" b="1" dirty="0" smtClean="0">
                <a:solidFill>
                  <a:schemeClr val="bg1"/>
                </a:solidFill>
              </a:rPr>
              <a:t>. Надолго ли </a:t>
            </a:r>
            <a:r>
              <a:rPr lang="ru-RU" sz="2800" dirty="0" smtClean="0">
                <a:solidFill>
                  <a:schemeClr val="bg1"/>
                </a:solidFill>
              </a:rPr>
              <a:t>вы обычно задерживаетесь после окончания занятий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1.не более чем на 20 минут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2.до 1 часа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3.более 1 часа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VIII</a:t>
            </a:r>
            <a:r>
              <a:rPr lang="ru-RU" sz="2800" b="1" dirty="0" smtClean="0">
                <a:solidFill>
                  <a:schemeClr val="bg1"/>
                </a:solidFill>
              </a:rPr>
              <a:t>. Чему вы обычно посвящаете </a:t>
            </a:r>
            <a:r>
              <a:rPr lang="ru-RU" sz="2800" dirty="0" smtClean="0">
                <a:solidFill>
                  <a:schemeClr val="bg1"/>
                </a:solidFill>
              </a:rPr>
              <a:t>свое свободное время?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1.встречам с друзьями, общественной работе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2.хобби,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3.домашним делам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49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IX</a:t>
            </a:r>
            <a:r>
              <a:rPr lang="ru-RU" sz="3200" b="1" dirty="0" smtClean="0">
                <a:solidFill>
                  <a:schemeClr val="bg1"/>
                </a:solidFill>
              </a:rPr>
              <a:t>. Встреча с друзьями </a:t>
            </a:r>
            <a:r>
              <a:rPr lang="ru-RU" sz="3200" dirty="0" smtClean="0">
                <a:solidFill>
                  <a:schemeClr val="bg1"/>
                </a:solidFill>
              </a:rPr>
              <a:t>и прием гостей для вас – это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1.возможность встряхнуться и отвлечься от забот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2.потеря времени и денег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3.неизбежное зло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ru-RU" sz="3200" b="1" dirty="0" smtClean="0">
                <a:solidFill>
                  <a:schemeClr val="bg1"/>
                </a:solidFill>
              </a:rPr>
              <a:t>. Когда вы ложитесь спать?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1.всегда примерно в одно и тоже время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2.по настроению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3.по окончанию всех дел</a:t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49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XI</a:t>
            </a:r>
            <a:r>
              <a:rPr lang="ru-RU" sz="3600" b="1" dirty="0" smtClean="0">
                <a:solidFill>
                  <a:schemeClr val="bg1"/>
                </a:solidFill>
              </a:rPr>
              <a:t>. Как вы хотели </a:t>
            </a:r>
            <a:r>
              <a:rPr lang="ru-RU" sz="3600" dirty="0" smtClean="0">
                <a:solidFill>
                  <a:schemeClr val="bg1"/>
                </a:solidFill>
              </a:rPr>
              <a:t>бы использовать для отдыха свой отпуск?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1.все сразу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2.часть летом, а часть – зимой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3.по два-три дня, когда у вас накапливается много домашних дел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XII</a:t>
            </a:r>
            <a:r>
              <a:rPr lang="ru-RU" sz="3600" b="1" dirty="0" smtClean="0">
                <a:solidFill>
                  <a:schemeClr val="bg1"/>
                </a:solidFill>
              </a:rPr>
              <a:t>. Какое место занимает </a:t>
            </a:r>
            <a:r>
              <a:rPr lang="ru-RU" sz="3600" dirty="0" smtClean="0">
                <a:solidFill>
                  <a:schemeClr val="bg1"/>
                </a:solidFill>
              </a:rPr>
              <a:t>спорт в вашей жизни?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1.ограничиваетесь ролью болельщика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2.делаете зарядку на свежем воздухе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3.находите повседневную рабочую и домашнюю физическую нагрузку вполне достаточной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07181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XIII</a:t>
            </a:r>
            <a:r>
              <a:rPr lang="ru-RU" sz="2800" b="1" dirty="0" smtClean="0">
                <a:solidFill>
                  <a:schemeClr val="bg1"/>
                </a:solidFill>
              </a:rPr>
              <a:t>. За последние 14 дней </a:t>
            </a:r>
            <a:r>
              <a:rPr lang="ru-RU" sz="2800" dirty="0" smtClean="0">
                <a:solidFill>
                  <a:schemeClr val="bg1"/>
                </a:solidFill>
              </a:rPr>
              <a:t>вы хотя бы раз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1.Танцевали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2.занимались физическим трудом или спортом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3.прошли пешком не менее 4 км.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XIV</a:t>
            </a:r>
            <a:r>
              <a:rPr lang="ru-RU" sz="2800" b="1" dirty="0" smtClean="0">
                <a:solidFill>
                  <a:schemeClr val="bg1"/>
                </a:solidFill>
              </a:rPr>
              <a:t>. Как вы проводите летние каникулы</a:t>
            </a:r>
            <a:r>
              <a:rPr lang="ru-RU" sz="2800" dirty="0" smtClean="0">
                <a:solidFill>
                  <a:schemeClr val="bg1"/>
                </a:solidFill>
              </a:rPr>
              <a:t>?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1.пассивно отдыхаете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2.физически трудитесь, например, в саду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3.гуляете и занимаетесь спортом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XV</a:t>
            </a:r>
            <a:r>
              <a:rPr lang="ru-RU" sz="2800" b="1" dirty="0" smtClean="0">
                <a:solidFill>
                  <a:schemeClr val="bg1"/>
                </a:solidFill>
              </a:rPr>
              <a:t>. Ваше честолюбие проявляется </a:t>
            </a:r>
            <a:r>
              <a:rPr lang="ru-RU" sz="2800" dirty="0" smtClean="0">
                <a:solidFill>
                  <a:schemeClr val="bg1"/>
                </a:solidFill>
              </a:rPr>
              <a:t>в том, что вы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1.любой ценой стремитесь достичь своего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2.надеетесь, что ваше усердие принесет свои плоды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3.намекаете окружающим на вашу ценность, предоставляя им возможность делать надлежащие выводы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Оценка результатов</a:t>
            </a:r>
            <a:b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Вопр-ответ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14348" y="350043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5643578"/>
            <a:ext cx="86931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Теперь найдите в таблице оценки для каждого из ваших ответов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суммируйте их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результат</a:t>
            </a: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400-480 очков</a:t>
            </a:r>
            <a:r>
              <a:rPr lang="ru-RU" u="sng" dirty="0" smtClean="0">
                <a:solidFill>
                  <a:schemeClr val="bg1"/>
                </a:solidFill>
              </a:rPr>
              <a:t>: </a:t>
            </a:r>
            <a:r>
              <a:rPr lang="ru-RU" dirty="0" smtClean="0">
                <a:solidFill>
                  <a:schemeClr val="bg1"/>
                </a:solidFill>
              </a:rPr>
              <a:t>у вас почти максимальная сумма очков, и можно сказать, что вы ведете правильный образ жизни. Вы хорошо организовали режим работы и эффективного отдыха, что, безусловно, положительно скажется на результатах вашей работы. Не бойтесь, что </a:t>
            </a:r>
            <a:r>
              <a:rPr lang="ru-RU" dirty="0" err="1" smtClean="0">
                <a:solidFill>
                  <a:schemeClr val="bg1"/>
                </a:solidFill>
              </a:rPr>
              <a:t>регламентированность</a:t>
            </a:r>
            <a:r>
              <a:rPr lang="ru-RU" dirty="0" smtClean="0">
                <a:solidFill>
                  <a:schemeClr val="bg1"/>
                </a:solidFill>
              </a:rPr>
              <a:t> вашей жизни  придает ей монотонность – напротив, сбереженные силы и здоровье сделают ее разнообразной и интересной.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280-400 очков</a:t>
            </a:r>
            <a:r>
              <a:rPr lang="ru-RU" u="sng" dirty="0" smtClean="0">
                <a:solidFill>
                  <a:schemeClr val="bg1"/>
                </a:solidFill>
              </a:rPr>
              <a:t> : </a:t>
            </a:r>
            <a:r>
              <a:rPr lang="ru-RU" dirty="0" smtClean="0">
                <a:solidFill>
                  <a:schemeClr val="bg1"/>
                </a:solidFill>
              </a:rPr>
              <a:t>вы близки к идеалу, хотя и не достигли его. Во всяком случае, вы уже овладели искусством восстанавливать  свои силы  и при самой напряженной работе. Важно, чтобы ваша общественная и личная жизнь и впрямь оставались уравновешенными, без стихийных бедствий. Но у вас есть еще резервы повышения производительности за счет более разумной организации ритма своей работы в соответствии с особенностями вашего организма.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160-280 очков</a:t>
            </a:r>
            <a:r>
              <a:rPr lang="ru-RU" dirty="0" smtClean="0">
                <a:solidFill>
                  <a:schemeClr val="bg1"/>
                </a:solidFill>
              </a:rPr>
              <a:t>: вы «середнячок». Если вы будите и дальше жить в таком же режиме, ваши шансы дожить до пенсии в добром здравии невелики. Опомнитесь, пока не поздно, ведь время работает против вас. У вас есть все предпосылки, чтобы изменить свои вредные привычки. Примите наш совет как предостережение друга и не откладывайте профилактику на завтра.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Менее 160 очков</a:t>
            </a:r>
            <a:r>
              <a:rPr lang="ru-RU" dirty="0" smtClean="0">
                <a:solidFill>
                  <a:schemeClr val="bg1"/>
                </a:solidFill>
              </a:rPr>
              <a:t>: по правде говоря, незавидная у вас жизнь. Если вы уже жалуетесь на какие-то недомогания, особенно </a:t>
            </a:r>
            <a:r>
              <a:rPr lang="ru-RU" dirty="0" err="1" smtClean="0">
                <a:solidFill>
                  <a:schemeClr val="bg1"/>
                </a:solidFill>
              </a:rPr>
              <a:t>сердечно-сосудистой</a:t>
            </a:r>
            <a:r>
              <a:rPr lang="ru-RU" dirty="0" smtClean="0">
                <a:solidFill>
                  <a:schemeClr val="bg1"/>
                </a:solidFill>
              </a:rPr>
              <a:t> системы, то можете смело винить лишь ваш собственный образ жизни. Думаем, что и дела у вас идут не лучшим образом. Вам нужен совет специалиста – врача-гигиениста или психолога. Но лучше, если вы сами найдете в себе силы преодолеть нынешний жизненный кризис, вернуть здоровье.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Гипотеза:</a:t>
            </a: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отрицательное влияние </a:t>
            </a:r>
            <a:r>
              <a:rPr lang="ru-RU" dirty="0" err="1" smtClean="0">
                <a:solidFill>
                  <a:schemeClr val="bg1"/>
                </a:solidFill>
              </a:rPr>
              <a:t>внутришкольной</a:t>
            </a:r>
            <a:r>
              <a:rPr lang="ru-RU" dirty="0" smtClean="0">
                <a:solidFill>
                  <a:schemeClr val="bg1"/>
                </a:solidFill>
              </a:rPr>
              <a:t> среды и прежде всего учебных перегрузок: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в</a:t>
            </a:r>
            <a:r>
              <a:rPr lang="ru-RU" dirty="0" smtClean="0"/>
              <a:t> </a:t>
            </a:r>
            <a:r>
              <a:rPr lang="ru-RU" i="1" dirty="0" smtClean="0">
                <a:solidFill>
                  <a:srgbClr val="0070C0"/>
                </a:solidFill>
              </a:rPr>
              <a:t>начальной школе</a:t>
            </a:r>
            <a:r>
              <a:rPr lang="ru-RU" i="1" dirty="0" smtClean="0"/>
              <a:t> </a:t>
            </a:r>
            <a:r>
              <a:rPr lang="ru-RU" i="1" dirty="0" smtClean="0">
                <a:solidFill>
                  <a:schemeClr val="bg1"/>
                </a:solidFill>
              </a:rPr>
              <a:t>составляет </a:t>
            </a:r>
            <a:r>
              <a:rPr lang="ru-RU" b="1" i="1" dirty="0" smtClean="0">
                <a:solidFill>
                  <a:srgbClr val="0070C0"/>
                </a:solidFill>
              </a:rPr>
              <a:t>12%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  <a:r>
              <a:rPr lang="ru-RU" i="1" dirty="0" smtClean="0">
                <a:solidFill>
                  <a:srgbClr val="0070C0"/>
                </a:solidFill>
              </a:rPr>
              <a:t>старших классах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несколько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больше </a:t>
            </a:r>
            <a:r>
              <a:rPr lang="ru-RU" b="1" dirty="0" smtClean="0">
                <a:solidFill>
                  <a:srgbClr val="0070C0"/>
                </a:solidFill>
              </a:rPr>
              <a:t>20 %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Пропишите себе рецепт оздоровления.</a:t>
            </a:r>
            <a:br>
              <a:rPr lang="ru-RU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48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4800" dirty="0" smtClean="0">
                <a:solidFill>
                  <a:srgbClr val="FFFF00"/>
                </a:solidFill>
              </a:rPr>
              <a:t>Ведь оздоровление в школе должно начинаться именно с нас. </a:t>
            </a:r>
          </a:p>
          <a:p>
            <a:endParaRPr lang="ru-RU" dirty="0"/>
          </a:p>
        </p:txBody>
      </p:sp>
      <p:pic>
        <p:nvPicPr>
          <p:cNvPr id="4" name="Рисунок 3" descr="j0425826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4000504"/>
            <a:ext cx="1835150" cy="1698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один из рецептов возвращения к ЗОЖ – УЛЫБКА</a:t>
            </a: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1. она поднимает настроение, даже если первоначально вызвана искусственно.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2.улыбка располагает к нам окружающих, вызывает ответные положительные эмоции учеников.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3.заметно подтягивает мышцы лица, позволяет выглядеть молодо и мило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j0425782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5072074"/>
            <a:ext cx="1557336" cy="1506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будьте здоровы!!!</a:t>
            </a: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6000" i="1" dirty="0" smtClean="0">
                <a:solidFill>
                  <a:schemeClr val="bg1"/>
                </a:solidFill>
              </a:rPr>
              <a:t>“Здоровье не всё, но всё без здоровья – ничто”.</a:t>
            </a:r>
          </a:p>
          <a:p>
            <a:pPr algn="r">
              <a:buNone/>
            </a:pPr>
            <a:r>
              <a:rPr lang="ru-RU" sz="3600" i="1" dirty="0" smtClean="0">
                <a:solidFill>
                  <a:schemeClr val="bg1"/>
                </a:solidFill>
              </a:rPr>
              <a:t>СОКРАТ</a:t>
            </a:r>
            <a:endParaRPr lang="ru-RU" sz="36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j0428071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4286256"/>
            <a:ext cx="2786082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нарушения зрения:</a:t>
            </a: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2"/>
            <a:r>
              <a:rPr lang="ru-RU" dirty="0" smtClean="0">
                <a:solidFill>
                  <a:schemeClr val="bg1"/>
                </a:solidFill>
              </a:rPr>
              <a:t>Постепенное ухудшение зрения 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с 5-8 </a:t>
            </a:r>
            <a:r>
              <a:rPr lang="ru-RU" dirty="0" smtClean="0">
                <a:solidFill>
                  <a:schemeClr val="bg1"/>
                </a:solidFill>
              </a:rPr>
              <a:t>класса  составляет </a:t>
            </a:r>
            <a:r>
              <a:rPr lang="ru-RU" sz="5400" dirty="0" smtClean="0">
                <a:solidFill>
                  <a:srgbClr val="0070C0"/>
                </a:solidFill>
              </a:rPr>
              <a:t>6%</a:t>
            </a:r>
            <a:r>
              <a:rPr lang="ru-RU" dirty="0" smtClean="0"/>
              <a:t>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lvl="3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Значительные нарушения зрения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с 9-го по 11-ый  </a:t>
            </a:r>
            <a:r>
              <a:rPr lang="ru-RU" dirty="0" smtClean="0">
                <a:solidFill>
                  <a:schemeClr val="bg1"/>
                </a:solidFill>
              </a:rPr>
              <a:t>класс </a:t>
            </a:r>
            <a:r>
              <a:rPr lang="ru-RU" dirty="0" smtClean="0"/>
              <a:t> </a:t>
            </a:r>
            <a:r>
              <a:rPr lang="ru-RU" sz="5400" dirty="0" smtClean="0">
                <a:solidFill>
                  <a:srgbClr val="0070C0"/>
                </a:solidFill>
              </a:rPr>
              <a:t>12%.</a:t>
            </a:r>
            <a:endParaRPr lang="ru-RU" sz="5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Здоровых детей:</a:t>
            </a: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 smtClean="0">
                <a:solidFill>
                  <a:srgbClr val="0070C0"/>
                </a:solidFill>
              </a:rPr>
              <a:t>1</a:t>
            </a:r>
            <a:r>
              <a:rPr lang="ru-RU" dirty="0" smtClean="0">
                <a:solidFill>
                  <a:schemeClr val="bg1"/>
                </a:solidFill>
              </a:rPr>
              <a:t> классе  примерно</a:t>
            </a:r>
            <a:r>
              <a:rPr lang="ru-RU" dirty="0" smtClean="0">
                <a:solidFill>
                  <a:srgbClr val="0070C0"/>
                </a:solidFill>
              </a:rPr>
              <a:t>   </a:t>
            </a:r>
            <a:r>
              <a:rPr lang="ru-RU" sz="5400" dirty="0" smtClean="0">
                <a:solidFill>
                  <a:srgbClr val="0070C0"/>
                </a:solidFill>
              </a:rPr>
              <a:t>70%</a:t>
            </a: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Среди выпускников   </a:t>
            </a:r>
            <a:r>
              <a:rPr lang="ru-RU" sz="5400" dirty="0" smtClean="0">
                <a:solidFill>
                  <a:srgbClr val="0070C0"/>
                </a:solidFill>
              </a:rPr>
              <a:t>10%</a:t>
            </a:r>
            <a:endParaRPr lang="ru-RU" sz="5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 чём причины:</a:t>
            </a:r>
            <a:endParaRPr lang="ru-RU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1 Перегрузки в процессе обучения,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2 нехватка двигательной активности,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3.несоответствие </a:t>
            </a:r>
            <a:r>
              <a:rPr lang="ru-RU" dirty="0" err="1" smtClean="0">
                <a:solidFill>
                  <a:schemeClr val="bg1"/>
                </a:solidFill>
              </a:rPr>
              <a:t>материально-технеческой</a:t>
            </a:r>
            <a:r>
              <a:rPr lang="ru-RU" dirty="0" smtClean="0">
                <a:solidFill>
                  <a:schemeClr val="bg1"/>
                </a:solidFill>
              </a:rPr>
              <a:t> базы школы санитарно-гигиеническим требованиям,( например столы, стулья в классе  должны быть разной величины….)    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4. питание школьников, медицинское обслуживание.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j0078728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4714884"/>
            <a:ext cx="2286016" cy="2044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</TotalTime>
  <Words>2123</Words>
  <Application>Microsoft Office PowerPoint</Application>
  <PresentationFormat>Экран (4:3)</PresentationFormat>
  <Paragraphs>464</Paragraphs>
  <Slides>62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4" baseType="lpstr">
      <vt:lpstr>Тема Office</vt:lpstr>
      <vt:lpstr>Image</vt:lpstr>
      <vt:lpstr>Слайд 1</vt:lpstr>
      <vt:lpstr> Как Вы считаете, что является наиболее значимым из предложенного списка? </vt:lpstr>
      <vt:lpstr>Результаты :</vt:lpstr>
      <vt:lpstr>факты:</vt:lpstr>
      <vt:lpstr>По данным медиков:</vt:lpstr>
      <vt:lpstr>Гипотеза:</vt:lpstr>
      <vt:lpstr> нарушения зрения:</vt:lpstr>
      <vt:lpstr>Здоровых детей:</vt:lpstr>
      <vt:lpstr>В чём причины:</vt:lpstr>
      <vt:lpstr>Здоровье</vt:lpstr>
      <vt:lpstr>Здоровье- это</vt:lpstr>
      <vt:lpstr>Здоровьесберегающие технологии-</vt:lpstr>
      <vt:lpstr>Сущность здоровьесберегающего урока</vt:lpstr>
      <vt:lpstr>принципы здоровьесберегающего урока, направлены на укрепление физиологического  и психологического  здоровья</vt:lpstr>
      <vt:lpstr>Для реализации данных принципов  выбраны и систематизированы педагогические методы и приёмы обучения. </vt:lpstr>
      <vt:lpstr>1. Технологии сохранения и стимулирования здоровья</vt:lpstr>
      <vt:lpstr>Стретчинг  </vt:lpstr>
      <vt:lpstr>Физкультминутки- динамические паузы</vt:lpstr>
      <vt:lpstr>  Гимнастика дыхательная  </vt:lpstr>
      <vt:lpstr>Гимнастика для глаз- самокоррекция </vt:lpstr>
      <vt:lpstr>  Тетрадь физорга   </vt:lpstr>
      <vt:lpstr>Рекомендации для учителя </vt:lpstr>
      <vt:lpstr> ОРГАНИЗАЦИЯ РАБОТЫ В РЕЖИМЕ СМЕНЫ РАБОЧЕЙ ПОЗЫ </vt:lpstr>
      <vt:lpstr>Расстановка мебели</vt:lpstr>
      <vt:lpstr>2. Технологии обучения здоровому образу жизни</vt:lpstr>
      <vt:lpstr> 3.Коррекционные технологии   </vt:lpstr>
      <vt:lpstr>Новые формы организации урока </vt:lpstr>
      <vt:lpstr>“У меня всё получится! Я справлюсь! Мне всё по силам!”</vt:lpstr>
      <vt:lpstr>Психогимнастика- </vt:lpstr>
      <vt:lpstr> Цветотерапия </vt:lpstr>
      <vt:lpstr>Факты:</vt:lpstr>
      <vt:lpstr> Музтерапия </vt:lpstr>
      <vt:lpstr>музыкальная психорегуляция используется для улучшения самочувствия, восстановления, снятия психоэмоционального напряжения: </vt:lpstr>
      <vt:lpstr>«Дерево здоровья»</vt:lpstr>
      <vt:lpstr>Арттерапия –коррекция через творчество</vt:lpstr>
      <vt:lpstr>Организация саморефлексии. </vt:lpstr>
      <vt:lpstr>Обо мне и моей семье</vt:lpstr>
      <vt:lpstr>Занимательная страничка</vt:lpstr>
      <vt:lpstr>Занимательная страничка</vt:lpstr>
      <vt:lpstr> Самочувствие</vt:lpstr>
      <vt:lpstr>сон</vt:lpstr>
      <vt:lpstr>аппетит</vt:lpstr>
      <vt:lpstr>Посчитай, каких значков у тебя больше, и запиши в таблицу</vt:lpstr>
      <vt:lpstr>Дни здоровья</vt:lpstr>
      <vt:lpstr>Мама, папа, я- спортивная семья</vt:lpstr>
      <vt:lpstr>Страничка врача</vt:lpstr>
      <vt:lpstr>Здоровье самого учителя</vt:lpstr>
      <vt:lpstr>Тренинг-тест «Умеете ли вы вести здоровый образ жизни и производительно работать»  </vt:lpstr>
      <vt:lpstr>III. Из чего состоит ваш обычный завтрак? 1. из кофе или чая с бутербродами 2. из мясного блюда и кофе или чая    3. вы вообще не завтракаете дома и предпочитаете более плотный завтрак  часов в десять </vt:lpstr>
      <vt:lpstr>Слайд 50</vt:lpstr>
      <vt:lpstr>VII. Надолго ли вы обычно задерживаетесь после окончания занятий 1.не более чем на 20 минут 2.до 1 часа 3.более 1 часа VIII. Чему вы обычно посвящаете свое свободное время? 1.встречам с друзьями, общественной работе 2.хобби, 3.домашним делам</vt:lpstr>
      <vt:lpstr>IX. Встреча с друзьями и прием гостей для вас – это  1.возможность встряхнуться и отвлечься от забот 2.потеря времени и денег  3.неизбежное зло X. Когда вы ложитесь спать? 1.всегда примерно в одно и тоже время 2.по настроению 3.по окончанию всех дел </vt:lpstr>
      <vt:lpstr>XI. Как вы хотели бы использовать для отдыха свой отпуск? 1.все сразу 2.часть летом, а часть – зимой 3.по два-три дня, когда у вас накапливается много домашних дел XII. Какое место занимает спорт в вашей жизни? 1.ограничиваетесь ролью болельщика 2.делаете зарядку на свежем воздухе 3.находите повседневную рабочую и домашнюю физическую нагрузку вполне достаточной</vt:lpstr>
      <vt:lpstr>XIII. За последние 14 дней вы хотя бы раз 1.Танцевали 2.занимались физическим трудом или спортом 3.прошли пешком не менее 4 км.  XIV. Как вы проводите летние каникулы? 1.пассивно отдыхаете 2.физически трудитесь, например, в саду 3.гуляете и занимаетесь спортом XV. Ваше честолюбие проявляется в том, что вы 1.любой ценой стремитесь достичь своего 2.надеетесь, что ваше усердие принесет свои плоды 3.намекаете окружающим на вашу ценность, предоставляя им возможность делать надлежащие выводы</vt:lpstr>
      <vt:lpstr>Оценка результатов </vt:lpstr>
      <vt:lpstr>результат</vt:lpstr>
      <vt:lpstr>Слайд 57</vt:lpstr>
      <vt:lpstr>Слайд 58</vt:lpstr>
      <vt:lpstr>Слайд 59</vt:lpstr>
      <vt:lpstr> Пропишите себе рецепт оздоровления. </vt:lpstr>
      <vt:lpstr>один из рецептов возвращения к ЗОЖ – УЛЫБКА</vt:lpstr>
      <vt:lpstr>будьте здоровы!!!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Кабинет 12</cp:lastModifiedBy>
  <cp:revision>70</cp:revision>
  <dcterms:created xsi:type="dcterms:W3CDTF">2008-04-23T05:24:42Z</dcterms:created>
  <dcterms:modified xsi:type="dcterms:W3CDTF">2009-12-30T11:03:48Z</dcterms:modified>
</cp:coreProperties>
</file>