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1"/>
  </p:notesMasterIdLst>
  <p:sldIdLst>
    <p:sldId id="256" r:id="rId2"/>
    <p:sldId id="257" r:id="rId3"/>
    <p:sldId id="260" r:id="rId4"/>
    <p:sldId id="258" r:id="rId5"/>
    <p:sldId id="265" r:id="rId6"/>
    <p:sldId id="263" r:id="rId7"/>
    <p:sldId id="266" r:id="rId8"/>
    <p:sldId id="264" r:id="rId9"/>
    <p:sldId id="267" r:id="rId10"/>
    <p:sldId id="262" r:id="rId11"/>
    <p:sldId id="268" r:id="rId12"/>
    <p:sldId id="261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A6A37-B040-46E9-82AC-8AEDBD66A58B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5B752-2A90-46AA-8CC1-E815F8E363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5B752-2A90-46AA-8CC1-E815F8E363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5B752-2A90-46AA-8CC1-E815F8E3635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F8BB-F61F-4592-91F4-0243FB76510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0CBF3E-977E-40D8-99BB-985B4B102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F8BB-F61F-4592-91F4-0243FB76510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BF3E-977E-40D8-99BB-985B4B102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F8BB-F61F-4592-91F4-0243FB76510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BF3E-977E-40D8-99BB-985B4B102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95F8BB-F61F-4592-91F4-0243FB76510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20CBF3E-977E-40D8-99BB-985B4B102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F8BB-F61F-4592-91F4-0243FB76510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BF3E-977E-40D8-99BB-985B4B102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F8BB-F61F-4592-91F4-0243FB76510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BF3E-977E-40D8-99BB-985B4B102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BF3E-977E-40D8-99BB-985B4B102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F8BB-F61F-4592-91F4-0243FB76510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F8BB-F61F-4592-91F4-0243FB76510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BF3E-977E-40D8-99BB-985B4B102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F8BB-F61F-4592-91F4-0243FB76510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BF3E-977E-40D8-99BB-985B4B102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95F8BB-F61F-4592-91F4-0243FB76510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0CBF3E-977E-40D8-99BB-985B4B102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F8BB-F61F-4592-91F4-0243FB76510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0CBF3E-977E-40D8-99BB-985B4B102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95F8BB-F61F-4592-91F4-0243FB765105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20CBF3E-977E-40D8-99BB-985B4B102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92%D0%AD%D0%A0-1000" TargetMode="External"/><Relationship Id="rId3" Type="http://schemas.openxmlformats.org/officeDocument/2006/relationships/hyperlink" Target="http://ru.wikipedia.org/wiki/%D0%AF%D0%B4%D0%B5%D1%80%D0%BD%D1%8B%D0%B9_%D1%80%D0%B5%D0%B0%D0%BA%D1%82%D0%BE%D1%80" TargetMode="External"/><Relationship Id="rId7" Type="http://schemas.openxmlformats.org/officeDocument/2006/relationships/hyperlink" Target="http://ru.wikipedia.org/wiki/%D0%9A%D0%BE%D0%BD%D0%B4%D0%B5%D0%BD%D1%81%D0%B0%D1%82%D0%BE%D1%80_(%D1%82%D0%B5%D0%BF%D0%BB%D0%BE%D1%82%D0%B5%D1%85%D0%BD%D0%B8%D0%BA%D0%B0)" TargetMode="External"/><Relationship Id="rId2" Type="http://schemas.openxmlformats.org/officeDocument/2006/relationships/hyperlink" Target="http://ru.wikipedia.org/wiki/%D0%92%D0%92%D0%AD%D0%A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D%D0%BB%D0%B5%D0%BA%D1%82%D1%80%D0%B8%D1%87%D0%B5%D1%81%D0%BA%D0%B8%D0%B9_%D0%B3%D0%B5%D0%BD%D0%B5%D1%80%D0%B0%D1%82%D0%BE%D1%80" TargetMode="External"/><Relationship Id="rId5" Type="http://schemas.openxmlformats.org/officeDocument/2006/relationships/hyperlink" Target="http://ru.wikipedia.org/wiki/%D0%9F%D0%B0%D1%80%D0%BE%D0%B2%D0%B0%D1%8F_%D1%82%D1%83%D1%80%D0%B1%D0%B8%D0%BD%D0%B0" TargetMode="External"/><Relationship Id="rId4" Type="http://schemas.openxmlformats.org/officeDocument/2006/relationships/hyperlink" Target="http://ru.wikipedia.org/wiki/%D0%9F%D0%B0%D1%80%D0%BE%D0%B3%D0%B5%D0%BD%D0%B5%D1%80%D0%B0%D1%82%D0%BE%D1%8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92%D0%AD%D0%A0" TargetMode="External"/><Relationship Id="rId2" Type="http://schemas.openxmlformats.org/officeDocument/2006/relationships/hyperlink" Target="http://ru.wikipedia.org/wiki/%D0%9D%D0%B0%D1%82%D1%80%D0%B8%D0%B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3%D1%80%D0%B0%D0%B4%D0%B8%D1%80%D0%BD%D1%8F" TargetMode="External"/><Relationship Id="rId4" Type="http://schemas.openxmlformats.org/officeDocument/2006/relationships/hyperlink" Target="http://ru.wikipedia.org/wiki/%D0%A0%D0%91%D0%9C%D0%9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ru.wikipedia.org/wiki/%D0%A4%D0%B0%D0%B9%D0%BB:PressurizedWaterReactor_ru.gif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8%D0%B1%D0%B8%D1%80%D1%81%D0%BA%D0%B0%D1%8F_%D0%90%D0%AD%D0%A1" TargetMode="External"/><Relationship Id="rId13" Type="http://schemas.openxmlformats.org/officeDocument/2006/relationships/hyperlink" Target="http://ru.wikipedia.org/wiki/%D0%90%D1%82%D0%BE%D0%BC%D0%BD%D0%B0%D1%8F_%D1%8D%D0%BB%D0%B5%D0%BA%D1%82%D1%80%D0%BE%D1%81%D1%82%D0%B0%D0%BD%D1%86%D0%B8%D1%8F#cite_note-2#cite_note-2" TargetMode="External"/><Relationship Id="rId3" Type="http://schemas.openxmlformats.org/officeDocument/2006/relationships/hyperlink" Target="http://ru.wikipedia.org/wiki/1970-%D0%B5" TargetMode="External"/><Relationship Id="rId7" Type="http://schemas.openxmlformats.org/officeDocument/2006/relationships/hyperlink" Target="http://ru.wikipedia.org/wiki/%D0%9F%D0%BB%D1%83%D1%82%D0%BE%D0%BD%D0%B8%D0%B9" TargetMode="External"/><Relationship Id="rId12" Type="http://schemas.openxmlformats.org/officeDocument/2006/relationships/hyperlink" Target="http://ru.wikipedia.org/wiki/%D0%96%D0%B5%D0%BB%D0%B5%D0%B7%D0%BD%D0%BE%D0%B3%D0%BE%D1%80%D1%81%D0%BA_(%D0%9A%D1%80%D0%B0%D1%81%D0%BD%D0%BE%D1%8F%D1%80%D1%81%D0%BA%D0%B8%D0%B9_%D0%BA%D1%80%D0%B0%D0%B9)" TargetMode="External"/><Relationship Id="rId2" Type="http://schemas.openxmlformats.org/officeDocument/2006/relationships/hyperlink" Target="http://ru.wikipedia.org/wiki/%D0%92%D0%B8%D0%BA%D0%B8%D0%BF%D0%B5%D0%B4%D0%B8%D1%8F:%D0%A1%D1%81%D1%8B%D0%BB%D0%BA%D0%B8_%D0%BD%D0%B0_%D0%B8%D1%81%D1%82%D0%BE%D1%87%D0%BD%D0%B8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1%D0%B8%D0%BB%D0%B8%D0%B1%D0%B8%D0%BD%D0%BE" TargetMode="External"/><Relationship Id="rId11" Type="http://schemas.openxmlformats.org/officeDocument/2006/relationships/hyperlink" Target="http://ru.wikipedia.org/wiki/%D0%9A%D1%80%D0%B0%D1%81%D0%BD%D0%BE%D1%8F%D1%80%D1%81%D0%BA%D0%B8%D0%B9_%D0%B3%D0%BE%D1%80%D0%BD%D0%BE-%D1%85%D0%B8%D0%BC%D0%B8%D1%87%D0%B5%D1%81%D0%BA%D0%B8%D0%B9_%D0%BA%D0%BE%D0%BC%D0%B1%D0%B8%D0%BD%D0%B0%D1%82" TargetMode="External"/><Relationship Id="rId5" Type="http://schemas.openxmlformats.org/officeDocument/2006/relationships/hyperlink" Target="http://ru.wikipedia.org/wiki/%D0%91%D0%B8%D0%BB%D0%B8%D0%B1%D0%B8%D0%BD%D1%81%D0%BA%D0%B0%D1%8F_%D0%90%D0%AD%D0%A1" TargetMode="External"/><Relationship Id="rId10" Type="http://schemas.openxmlformats.org/officeDocument/2006/relationships/hyperlink" Target="http://ru.wikipedia.org/wiki/%D0%A2%D0%BE%D0%BC%D1%81%D0%BA" TargetMode="External"/><Relationship Id="rId4" Type="http://schemas.openxmlformats.org/officeDocument/2006/relationships/hyperlink" Target="http://ru.wikipedia.org/wiki/XX_%D0%B2%D0%B5%D0%BA" TargetMode="External"/><Relationship Id="rId9" Type="http://schemas.openxmlformats.org/officeDocument/2006/relationships/hyperlink" Target="http://ru.wikipedia.org/wiki/%D0%A1%D0%B5%D0%B2%D0%B5%D1%80%D1%81%D0%BA_(%D0%A2%D0%BE%D0%BC%D1%81%D0%BA%D0%B0%D1%8F_%D0%BE%D0%B1%D0%BB%D0%B0%D1%81%D1%82%D1%8C)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B%D0%B0%D0%B2%D1%83%D1%87%D0%B0%D1%8F_%D0%B0%D1%82%D0%BE%D0%BC%D0%BD%D0%B0%D1%8F_%D1%8D%D0%BB%D0%B5%D0%BA%D1%82%D1%80%D0%BE%D1%81%D1%82%D0%B0%D0%BD%D1%86%D0%B8%D1%8F" TargetMode="External"/><Relationship Id="rId13" Type="http://schemas.openxmlformats.org/officeDocument/2006/relationships/hyperlink" Target="http://ru.wikipedia.org/wiki/%D0%95%D0%BB%D0%B5%D0%BD%D0%B0_(%D1%80%D0%B5%D0%B0%D0%BA%D1%82%D0%BE%D1%80)" TargetMode="External"/><Relationship Id="rId3" Type="http://schemas.openxmlformats.org/officeDocument/2006/relationships/hyperlink" Target="http://ru.wikipedia.org/wiki/%D0%92%D0%BE%D1%80%D0%BE%D0%BD%D0%B5%D0%B6%D1%81%D0%BA%D0%B0%D1%8F_%D0%90%D0%A1%D0%A2" TargetMode="External"/><Relationship Id="rId7" Type="http://schemas.openxmlformats.org/officeDocument/2006/relationships/hyperlink" Target="http://ru.wikipedia.org/wiki/%D0%A0%D0%BE%D1%81%D1%8D%D0%BD%D0%B5%D1%80%D0%B3%D0%BE%D0%B0%D1%82%D0%BE%D0%BC" TargetMode="External"/><Relationship Id="rId12" Type="http://schemas.openxmlformats.org/officeDocument/2006/relationships/hyperlink" Target="http://ru.wikipedia.org/wiki/%D0%90%D1%82%D0%BE%D0%BC%D0%BD%D1%8B%D0%B9_%D0%BB%D0%B5%D0%B4%D0%BE%D0%BA%D0%BE%D0%BB" TargetMode="External"/><Relationship Id="rId2" Type="http://schemas.openxmlformats.org/officeDocument/2006/relationships/hyperlink" Target="http://ru.wikipedia.org/wiki/%D0%92%D0%92%D0%AD%D0%A0-10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98%D0%B2%D0%B0%D0%BD%D0%BE%D0%B2%D1%81%D0%BA%D0%B0%D1%8F_%D0%90%D0%A1%D0%A2&amp;action=edit&amp;redlink=1" TargetMode="External"/><Relationship Id="rId11" Type="http://schemas.openxmlformats.org/officeDocument/2006/relationships/hyperlink" Target="http://ru.wikipedia.org/w/index.php?title=%D0%9A%D0%9B%D0%A2-40&amp;action=edit&amp;redlink=1" TargetMode="External"/><Relationship Id="rId5" Type="http://schemas.openxmlformats.org/officeDocument/2006/relationships/hyperlink" Target="http://ru.wikipedia.org/wiki/%D0%93%D0%BE%D1%80%D1%8C%D0%BA%D0%BE%D0%B2%D1%81%D0%BA%D0%B0%D1%8F_%D0%90%D0%A1%D0%A2" TargetMode="External"/><Relationship Id="rId10" Type="http://schemas.openxmlformats.org/officeDocument/2006/relationships/hyperlink" Target="http://ru.wikipedia.org/wiki/%D0%9F%D0%B5%D0%B2%D0%B5%D0%BA" TargetMode="External"/><Relationship Id="rId4" Type="http://schemas.openxmlformats.org/officeDocument/2006/relationships/hyperlink" Target="http://ru.wikipedia.org/wiki/%D0%9D%D0%BE%D0%B2%D0%BE%D0%B2%D0%BE%D1%80%D0%BE%D0%BD%D0%B5%D0%B6%D1%81%D0%BA%D0%B0%D1%8F_%D0%90%D0%AD%D0%A1" TargetMode="External"/><Relationship Id="rId9" Type="http://schemas.openxmlformats.org/officeDocument/2006/relationships/hyperlink" Target="http://ru.wikipedia.org/wiki/%D0%90%D1%80%D1%85%D0%B0%D0%BD%D0%B3%D0%B5%D0%BB%D1%8C%D1%81%D0%BA" TargetMode="External"/><Relationship Id="rId14" Type="http://schemas.openxmlformats.org/officeDocument/2006/relationships/hyperlink" Target="http://ru.wikipedia.org/wiki/%D0%90%D0%BD%D0%B3%D1%81%D1%82%D1%80%D0%B5%D0%BC_(%D1%80%D0%B5%D0%B0%D0%BA%D1%82%D0%BE%D1%80)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2%D1%80%D0%BE%D0%B8%D1%86%D0%BA%D0%B0%D1%8F_%D0%93%D0%A0%D0%AD%D0%A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5%D0%BF%D0%BB%D0%BE%D0%B2%D1%8B%D0%B5_%D0%BD%D0%B5%D0%B9%D1%82%D1%80%D0%BE%D0%BD%D1%8B" TargetMode="External"/><Relationship Id="rId2" Type="http://schemas.openxmlformats.org/officeDocument/2006/relationships/hyperlink" Target="http://ru.wikipedia.org/wiki/%D0%9E%D0%B1%D0%BB%D1%83%D1%87%D1%91%D0%BD%D0%BD%D0%BE%D0%B5_%D1%8F%D0%B4%D0%B5%D1%80%D0%BD%D0%BE%D0%B5_%D1%82%D0%BE%D0%BF%D0%BB%D0%B8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D%D0%BA%D0%BE%D0%BD%D0%BE%D0%BC%D0%B8%D1%87%D0%B5%D1%81%D0%BA%D0%B8%D0%B9_%D1%8D%D1%84%D1%84%D0%B5%D0%BA%D1%82" TargetMode="External"/><Relationship Id="rId5" Type="http://schemas.openxmlformats.org/officeDocument/2006/relationships/hyperlink" Target="http://ru.wikipedia.org/wiki/%D0%A1%D1%82%D1%80%D0%B0%D1%85%D0%BE%D0%B2%D0%B0%D0%BD%D0%B8%D0%B5" TargetMode="External"/><Relationship Id="rId4" Type="http://schemas.openxmlformats.org/officeDocument/2006/relationships/hyperlink" Target="http://ru.wikipedia.org/wiki/%D0%AF%D0%B4%D0%B5%D1%80%D0%BD%D0%B0%D1%8F_%D0%B0%D0%B2%D0%B0%D1%80%D0%B8%D1%8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0%BB%D0%B5%D0%BA%D1%82%D1%80%D0%BE%D0%BC%D0%B0%D0%B3%D0%BD%D0%B8%D1%82%D0%BD%D0%BE%D0%B5_%D0%B8%D0%B7%D0%BB%D1%83%D1%87%D0%B5%D0%BD%D0%B8%D0%B5" TargetMode="External"/><Relationship Id="rId2" Type="http://schemas.openxmlformats.org/officeDocument/2006/relationships/hyperlink" Target="http://ru.wikipedia.org/wiki/%D0%94%D0%B2%D0%B8%D0%B6%D0%B5%D0%BD%D0%B8%D0%B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A2%D0%B5%D0%BF%D0%BB%D0%BE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0%D0%BD%D0%B8%D1%8F" TargetMode="External"/><Relationship Id="rId2" Type="http://schemas.openxmlformats.org/officeDocument/2006/relationships/hyperlink" Target="http://ru.wikipedia.org/wiki/%D0%92%D0%B5%D1%82%D1%80%D0%BE%D0%B3%D0%B5%D0%BD%D0%B5%D1%80%D0%B0%D1%82%D0%BE%D1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Vesta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1%80%D0%B8%D0%BB%D0%B8%D0%B2" TargetMode="External"/><Relationship Id="rId2" Type="http://schemas.openxmlformats.org/officeDocument/2006/relationships/hyperlink" Target="http://ru.wikipedia.org/wiki/%D0%93%D0%B8%D0%B4%D1%80%D0%BE%D1%8D%D0%BB%D0%B5%D0%BA%D1%82%D1%80%D0%BE%D1%81%D1%82%D0%B0%D0%BD%D1%86%D0%B8%D1%8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A1%D0%BE%D0%BB%D0%BD%D1%86%D0%B5" TargetMode="External"/><Relationship Id="rId5" Type="http://schemas.openxmlformats.org/officeDocument/2006/relationships/hyperlink" Target="http://ru.wikipedia.org/wiki/%D0%9B%D1%83%D0%BD%D0%B0" TargetMode="External"/><Relationship Id="rId4" Type="http://schemas.openxmlformats.org/officeDocument/2006/relationships/hyperlink" Target="http://ru.wikipedia.org/wiki/%D0%97%D0%B5%D0%BC%D0%BB%D1%8F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5%D0%BB%D0%BE%D0%B5_%D0%BC%D0%BE%D1%80%D0%B5" TargetMode="External"/><Relationship Id="rId13" Type="http://schemas.openxmlformats.org/officeDocument/2006/relationships/hyperlink" Target="http://ru.wikipedia.org/wiki/%D0%A0%D0%90%D0%9E_%C2%AB%D0%95%D0%AD%D0%A1%C2%BB" TargetMode="External"/><Relationship Id="rId3" Type="http://schemas.openxmlformats.org/officeDocument/2006/relationships/hyperlink" Target="http://ru.wikipedia.org/wiki/1968" TargetMode="External"/><Relationship Id="rId7" Type="http://schemas.openxmlformats.org/officeDocument/2006/relationships/hyperlink" Target="http://ru.wikipedia.org/wiki/%D0%9C%D0%B5%D0%B7%D0%B5%D0%BD%D1%81%D0%BA%D0%B0%D1%8F_%D0%B3%D1%83%D0%B1%D0%B0" TargetMode="External"/><Relationship Id="rId12" Type="http://schemas.openxmlformats.org/officeDocument/2006/relationships/hyperlink" Target="http://ru.wikipedia.org/wiki/%D0%9C%D0%B5%D0%B7%D0%B5%D0%BD%D1%81%D0%BA%D0%B0%D1%8F_%D0%9F%D0%AD%D0%A1" TargetMode="External"/><Relationship Id="rId2" Type="http://schemas.openxmlformats.org/officeDocument/2006/relationships/hyperlink" Target="http://ru.wikipedia.org/wiki/%D0%A0%D0%A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1%D0%B0%D1%80%D0%B5%D0%BD%D1%86%D0%B5%D0%B2%D0%BE_%D0%BC%D0%BE%D1%80%D0%B5" TargetMode="External"/><Relationship Id="rId11" Type="http://schemas.openxmlformats.org/officeDocument/2006/relationships/hyperlink" Target="http://ru.wikipedia.org/wiki/%D0%9E%D1%85%D0%BE%D1%82%D1%81%D0%BA%D0%BE%D0%B5_%D0%BC%D0%BE%D1%80%D0%B5" TargetMode="External"/><Relationship Id="rId5" Type="http://schemas.openxmlformats.org/officeDocument/2006/relationships/hyperlink" Target="http://ru.wikipedia.org/wiki/%D0%9A%D0%B8%D1%81%D0%BB%D0%B0%D1%8F_%D0%B3%D1%83%D0%B1%D0%B0" TargetMode="External"/><Relationship Id="rId10" Type="http://schemas.openxmlformats.org/officeDocument/2006/relationships/hyperlink" Target="http://ru.wikipedia.org/wiki/%D0%A2%D1%83%D0%B3%D1%83%D1%80%D1%81%D0%BA%D0%B8%D0%B9_%D0%B7%D0%B0%D0%BB%D0%B8%D0%B2" TargetMode="External"/><Relationship Id="rId4" Type="http://schemas.openxmlformats.org/officeDocument/2006/relationships/hyperlink" Target="http://ru.wikipedia.org/wiki/%D0%9A%D0%B8%D1%81%D0%BB%D0%BE%D0%B3%D1%83%D0%B1%D1%81%D0%BA%D0%B0%D1%8F_%D0%9F%D0%AD%D0%A1" TargetMode="External"/><Relationship Id="rId9" Type="http://schemas.openxmlformats.org/officeDocument/2006/relationships/hyperlink" Target="http://ru.wikipedia.org/wiki/%D0%9F%D0%B5%D0%BD%D0%B6%D0%B8%D0%BD%D1%81%D0%BA%D0%B0%D1%8F_%D0%B3%D1%83%D0%B1%D0%B0" TargetMode="External"/><Relationship Id="rId14" Type="http://schemas.openxmlformats.org/officeDocument/2006/relationships/hyperlink" Target="http://ru.wikipedia.org/wiki/%D0%9F%D0%B5%D0%BD%D0%B6%D0%B8%D0%BD%D1%81%D0%BA%D0%B0%D1%8F_%D0%9F%D0%AD%D0%A1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E%D0%BB%D0%BD%D0%B5%D1%87%D0%BD%D0%B0%D1%8F_%D1%8D%D0%BD%D0%B5%D1%80%D0%B3%D0%B8%D1%8F#cite_note-name-1-0#cite_note-name-1-0" TargetMode="External"/><Relationship Id="rId2" Type="http://schemas.openxmlformats.org/officeDocument/2006/relationships/hyperlink" Target="http://ru.wikipedia.org/wiki/%D0%92%D0%BE%D0%B7%D0%BE%D0%B1%D0%BD%D0%BE%D0%B2%D0%BB%D1%8F%D0%B5%D0%BC%D1%8B%D0%B5_%D1%80%D0%B5%D1%81%D1%83%D1%80%D1%81%D1%8B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ru.wikipedia.org/wiki/%D0%93%D0%BB%D0%BE%D0%B1%D0%B0%D0%BB%D1%8C%D0%BD%D0%BE%D0%B5_%D0%B7%D0%B0%D1%82%D0%B5%D0%BC%D0%BD%D0%B5%D0%BD%D0%B8%D0%B5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0%D0%BC%D1%87%D0%B0%D1%82%D0%BA%D0%B0" TargetMode="External"/><Relationship Id="rId2" Type="http://schemas.openxmlformats.org/officeDocument/2006/relationships/hyperlink" Target="http://ru.wikipedia.org/wiki/%D0%92%D1%83%D0%BB%D0%BA%D0%B0%D0%BD_(%D0%B3%D0%B5%D0%BE%D0%BB%D0%BE%D0%B3%D0%B8%D1%8F)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ru.wikipedia.org/wiki/%D0%9A%D1%83%D1%80%D0%B8%D0%BB%D1%8C%D1%81%D0%BA%D0%B8%D0%B5_%D0%BE%D1%81%D1%82%D1%80%D0%BE%D0%B2%D0%B0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C%D0%B8%D0%BD%D0%B5%D1%80%D0%B0%D0%BB%D0%B8%D0%B7%D0%B0%D1%86%D0%B8%D1%8F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Centrale-nucleaire-civaux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5%D1%80%D1%81%D0%BE%D0%BD%D0%B0%D0%BB" TargetMode="External"/><Relationship Id="rId3" Type="http://schemas.openxmlformats.org/officeDocument/2006/relationships/hyperlink" Target="http://ru.wikipedia.org/wiki/%D0%AF%D0%B4%D0%B5%D1%80%D0%BD%D1%8B%D0%B9_%D1%80%D0%B5%D0%B0%D0%BA%D1%82%D0%BE%D1%80" TargetMode="External"/><Relationship Id="rId7" Type="http://schemas.openxmlformats.org/officeDocument/2006/relationships/hyperlink" Target="http://ru.wikipedia.org/wiki/%D0%A0%D0%B0%D0%B1%D0%BE%D1%82%D0%BD%D0%B8%D0%BA" TargetMode="External"/><Relationship Id="rId2" Type="http://schemas.openxmlformats.org/officeDocument/2006/relationships/hyperlink" Target="http://ru.wikipedia.org/wiki/%D0%AD%D0%BD%D0%B5%D1%80%D0%B3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E%D0%BE%D1%80%D1%83%D0%B6%D0%B5%D0%BD%D0%B8%D0%B5" TargetMode="External"/><Relationship Id="rId5" Type="http://schemas.openxmlformats.org/officeDocument/2006/relationships/hyperlink" Target="http://ru.wikipedia.org/wiki/%D0%9E%D0%B1%D0%BE%D1%80%D1%83%D0%B4%D0%BE%D0%B2%D0%B0%D0%BD%D0%B8%D0%B5" TargetMode="External"/><Relationship Id="rId4" Type="http://schemas.openxmlformats.org/officeDocument/2006/relationships/hyperlink" Target="http://ru.wikipedia.org/wiki/%D0%A3%D1%81%D1%82%D1%80%D0%BE%D0%B9%D1%81%D1%82%D0%B2%D0%BE" TargetMode="External"/><Relationship Id="rId9" Type="http://schemas.openxmlformats.org/officeDocument/2006/relationships/hyperlink" Target="http://ru.wikipedia.org/wiki/%D0%9E%D0%B1%D1%89%D0%B8%D0%B5_%D0%BF%D0%BE%D0%BB%D0%BE%D0%B6%D0%B5%D0%BD%D0%B8%D1%8F_%D0%BE%D0%B1%D0%B5%D1%81%D0%BF%D0%B5%D1%87%D0%B5%D0%BD%D0%B8%D1%8F_%D0%B1%D0%B5%D0%B7%D0%BE%D0%BF%D0%B0%D1%81%D0%BD%D0%BE%D1%81%D1%82%D0%B8_%D0%B0%D1%82%D0%BE%D0%BC%D0%BD%D1%8B%D1%85_%D1%81%D1%82%D0%B0%D0%BD%D1%86%D0%B8%D0%B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5/Nuclear_power_station.sv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0%D0%BB%D1%83%D0%B6%D1%81%D0%BA%D0%B0%D1%8F_%D0%BE%D0%B1%D0%BB%D0%B0%D1%81%D1%82%D1%8C" TargetMode="External"/><Relationship Id="rId13" Type="http://schemas.openxmlformats.org/officeDocument/2006/relationships/hyperlink" Target="http://ru.wikipedia.org/wiki/1964" TargetMode="External"/><Relationship Id="rId3" Type="http://schemas.openxmlformats.org/officeDocument/2006/relationships/hyperlink" Target="http://ru.wikipedia.org/wiki/%D0%9E%D0%B1%D0%BD%D0%B8%D0%BD%D1%81%D0%BA%D0%B0%D1%8F_%D0%90%D0%AD%D0%A1" TargetMode="External"/><Relationship Id="rId7" Type="http://schemas.openxmlformats.org/officeDocument/2006/relationships/hyperlink" Target="http://ru.wikipedia.org/wiki/%D0%9E%D0%B1%D0%BD%D0%B8%D0%BD%D1%81%D0%BA" TargetMode="External"/><Relationship Id="rId12" Type="http://schemas.openxmlformats.org/officeDocument/2006/relationships/hyperlink" Target="http://ru.wikipedia.org/wiki/26_%D0%B0%D0%BF%D1%80%D0%B5%D0%BB%D1%8F" TargetMode="External"/><Relationship Id="rId2" Type="http://schemas.openxmlformats.org/officeDocument/2006/relationships/hyperlink" Target="http://ru.wikipedia.org/wiki/%D0%90%D1%82%D0%BE%D0%BC%D0%BD%D0%B0%D1%8F_%D1%8D%D0%BB%D0%B5%D0%BA%D1%82%D1%80%D0%BE%D1%81%D1%82%D0%B0%D0%BD%D1%86%D0%B8%D1%8F#cite_note-0#cite_note-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A1%D0%A1%D0%A0" TargetMode="External"/><Relationship Id="rId11" Type="http://schemas.openxmlformats.org/officeDocument/2006/relationships/hyperlink" Target="http://ru.wikipedia.org/wiki/%D0%91%D0%B5%D0%BB%D0%BE%D1%8F%D1%80%D1%81%D0%BA%D0%B0%D1%8F_%D0%90%D0%AD%D0%A1" TargetMode="External"/><Relationship Id="rId5" Type="http://schemas.openxmlformats.org/officeDocument/2006/relationships/hyperlink" Target="http://ru.wikipedia.org/wiki/1954_%D0%B3%D0%BE%D0%B4" TargetMode="External"/><Relationship Id="rId15" Type="http://schemas.openxmlformats.org/officeDocument/2006/relationships/hyperlink" Target="http://ru.wikipedia.org/wiki/1969" TargetMode="External"/><Relationship Id="rId10" Type="http://schemas.openxmlformats.org/officeDocument/2006/relationships/hyperlink" Target="http://ru.wikipedia.org/wiki/%D0%A1%D0%B8%D0%B1%D0%B8%D1%80%D1%81%D0%BA%D0%B0%D1%8F_%D0%90%D0%AD%D0%A1" TargetMode="External"/><Relationship Id="rId4" Type="http://schemas.openxmlformats.org/officeDocument/2006/relationships/hyperlink" Target="http://ru.wikipedia.org/wiki/27_%D0%B8%D1%8E%D0%BD%D1%8F" TargetMode="External"/><Relationship Id="rId9" Type="http://schemas.openxmlformats.org/officeDocument/2006/relationships/hyperlink" Target="http://ru.wikipedia.org/wiki/1958" TargetMode="External"/><Relationship Id="rId14" Type="http://schemas.openxmlformats.org/officeDocument/2006/relationships/hyperlink" Target="http://ru.wikipedia.org/wiki/%D0%9D%D0%BE%D0%B2%D0%BE%D0%B2%D0%BE%D1%80%D0%BE%D0%BD%D0%B5%D0%B6%D1%81%D0%BA%D0%B0%D1%8F_%D0%90%D0%AD%D0%A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F%D0%BF%D0%BE%D0%BD%D0%B8%D1%8F" TargetMode="External"/><Relationship Id="rId13" Type="http://schemas.openxmlformats.org/officeDocument/2006/relationships/hyperlink" Target="http://ru.wikipedia.org/wiki/%D0%90%D1%82%D0%BE%D0%BC%D0%BD%D0%B0%D1%8F_%D1%8D%D0%BB%D0%B5%D0%BA%D1%82%D1%80%D0%BE%D1%81%D1%82%D0%B0%D0%BD%D1%86%D0%B8%D1%8F#cite_note-1#cite_note-1" TargetMode="External"/><Relationship Id="rId18" Type="http://schemas.openxmlformats.org/officeDocument/2006/relationships/hyperlink" Target="http://ru.wikipedia.org/wiki/2008" TargetMode="External"/><Relationship Id="rId3" Type="http://schemas.openxmlformats.org/officeDocument/2006/relationships/hyperlink" Target="http://ru.wikipedia.org/w/index.php?title=%D0%9A%D0%BE%D0%BB%D0%B4%D0%B5%D1%80-%D0%A5%D0%BE%D0%BB%D0%BB&amp;action=edit&amp;redlink=1" TargetMode="External"/><Relationship Id="rId21" Type="http://schemas.openxmlformats.org/officeDocument/2006/relationships/hyperlink" Target="http://ru.wikipedia.org/wiki/%D0%9F%D1%80%D0%B5%D1%84%D0%B5%D0%BA%D1%82%D1%83%D1%80%D0%B0_%D0%9D%D0%B8%D0%B8%D0%B3%D0%B0%D1%82%D0%B0" TargetMode="External"/><Relationship Id="rId7" Type="http://schemas.openxmlformats.org/officeDocument/2006/relationships/hyperlink" Target="http://ru.wikipedia.org/wiki/%D0%A4%D1%80%D0%B0%D0%BD%D1%86%D0%B8%D1%8F" TargetMode="External"/><Relationship Id="rId12" Type="http://schemas.openxmlformats.org/officeDocument/2006/relationships/hyperlink" Target="http://ru.wikipedia.org/wiki/%D0%97%D0%B0%D0%BF%D0%BE%D1%80%D0%BE%D0%B6%D1%81%D0%BA%D0%B0%D1%8F_%D0%90%D0%AD%D0%A1" TargetMode="External"/><Relationship Id="rId17" Type="http://schemas.openxmlformats.org/officeDocument/2006/relationships/hyperlink" Target="http://ru.wikipedia.org/wiki/1980" TargetMode="External"/><Relationship Id="rId2" Type="http://schemas.openxmlformats.org/officeDocument/2006/relationships/hyperlink" Target="http://ru.wikipedia.org/wiki/1956" TargetMode="External"/><Relationship Id="rId16" Type="http://schemas.openxmlformats.org/officeDocument/2006/relationships/hyperlink" Target="http://ru.wikipedia.org/wiki/%D0%A3%D0%BA%D1%80%D0%B0%D0%B8%D0%BD%D0%B0" TargetMode="External"/><Relationship Id="rId20" Type="http://schemas.openxmlformats.org/officeDocument/2006/relationships/hyperlink" Target="http://ru.wikipedia.org/wiki/%D0%9A%D0%B0%D1%81%D0%B8%D0%B2%D0%B0%D0%B4%D0%B7%D0%B0%D0%BA%D0%B8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A1%D0%A8%D0%90" TargetMode="External"/><Relationship Id="rId11" Type="http://schemas.openxmlformats.org/officeDocument/2006/relationships/hyperlink" Target="http://ru.wikipedia.org/wiki/%D0%A2%D0%92%D0%AD%D0%9B_(%D0%BA%D0%BE%D0%BC%D0%BF%D0%B0%D0%BD%D0%B8%D1%8F)" TargetMode="External"/><Relationship Id="rId5" Type="http://schemas.openxmlformats.org/officeDocument/2006/relationships/hyperlink" Target="http://ru.wikipedia.org/w/index.php?title=%D0%A8%D0%B8%D0%BF%D0%BF%D0%B8%D0%BD%D0%B3%D0%BF%D0%BE%D1%80%D1%82&amp;action=edit&amp;redlink=1" TargetMode="External"/><Relationship Id="rId15" Type="http://schemas.openxmlformats.org/officeDocument/2006/relationships/hyperlink" Target="http://ru.wikipedia.org/wiki/%D0%97%D0%B0%D0%BF%D0%BE%D1%80%D0%BE%D0%B6%D1%81%D0%BA%D0%B0%D1%8F_%D0%BE%D0%B1%D0%BB%D0%B0%D1%81%D1%82%D1%8C" TargetMode="External"/><Relationship Id="rId23" Type="http://schemas.openxmlformats.org/officeDocument/2006/relationships/hyperlink" Target="http://ru.wikipedia.org/w/index.php?title=%D0%9F%D1%80%D0%BE%D0%B4%D0%B2%D0%B8%D0%BD%D1%83%D1%82%D1%8B%D0%B9_%D0%BA%D0%B8%D0%BF%D1%8F%D1%89%D0%B8%D0%B9_%D1%8F%D0%B4%D0%B5%D1%80%D0%BD%D1%8B%D0%B9_%D1%80%D0%B5%D0%B0%D0%BA%D1%82%D0%BE%D1%80&amp;action=edit&amp;redlink=1" TargetMode="External"/><Relationship Id="rId10" Type="http://schemas.openxmlformats.org/officeDocument/2006/relationships/hyperlink" Target="http://ru.wikipedia.org/wiki/%D0%A0%D0%BE%D1%81%D1%81%D0%B8%D1%8F" TargetMode="External"/><Relationship Id="rId19" Type="http://schemas.openxmlformats.org/officeDocument/2006/relationships/hyperlink" Target="http://ru.wikipedia.org/wiki/2008_%D0%B3%D0%BE%D0%B4" TargetMode="External"/><Relationship Id="rId4" Type="http://schemas.openxmlformats.org/officeDocument/2006/relationships/hyperlink" Target="http://ru.wikipedia.org/wiki/%D0%92%D0%B5%D0%BB%D0%B8%D0%BA%D0%BE%D0%B1%D1%80%D0%B8%D1%82%D0%B0%D0%BD%D0%B8%D1%8F" TargetMode="External"/><Relationship Id="rId9" Type="http://schemas.openxmlformats.org/officeDocument/2006/relationships/hyperlink" Target="http://ru.wikipedia.org/wiki/%D0%93%D0%B5%D1%80%D0%BC%D0%B0%D0%BD%D0%B8%D1%8F" TargetMode="External"/><Relationship Id="rId14" Type="http://schemas.openxmlformats.org/officeDocument/2006/relationships/hyperlink" Target="http://ru.wikipedia.org/wiki/%D0%AD%D0%BD%D0%B5%D1%80%D0%B3%D0%BE%D0%B4%D0%B0%D1%80" TargetMode="External"/><Relationship Id="rId22" Type="http://schemas.openxmlformats.org/officeDocument/2006/relationships/hyperlink" Target="http://ru.wikipedia.org/wiki/%D0%9A%D0%B8%D0%BF%D1%8F%D1%89%D0%B8%D0%B9_%D1%8F%D0%B4%D0%B5%D1%80%D0%BD%D1%8B%D0%B9_%D1%80%D0%B5%D0%B0%D0%BA%D1%82%D0%BE%D1%8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2%D0%B5%D1%80%D0%BC%D0%BE%D1%8F%D0%B4%D0%B5%D1%80%D0%BD%D1%8B%D0%B5_%D1%80%D0%B5%D0%B0%D0%BA%D1%82%D0%BE%D1%80%D1%8B" TargetMode="External"/><Relationship Id="rId3" Type="http://schemas.openxmlformats.org/officeDocument/2006/relationships/hyperlink" Target="http://ru.wikipedia.org/wiki/%D0%A0%D0%B5%D0%B0%D0%BA%D1%82%D0%BE%D1%80%D1%8B_%D0%BD%D0%B0_%D1%82%D0%B5%D0%BF%D0%BB%D0%BE%D0%B2%D1%8B%D1%85_%D0%BD%D0%B5%D0%B9%D1%82%D1%80%D0%BE%D0%BD%D0%B0%D1%85" TargetMode="External"/><Relationship Id="rId7" Type="http://schemas.openxmlformats.org/officeDocument/2006/relationships/hyperlink" Target="http://ru.wikipedia.org/w/index.php?title=%D0%A1%D1%83%D0%B1%D0%BA%D1%80%D0%B8%D1%82%D0%B8%D1%87%D0%B5%D1%81%D0%BA%D0%B8%D0%B5_%D1%80%D0%B5%D0%B0%D0%BA%D1%82%D0%BE%D1%80%D1%8B&amp;action=edit&amp;redlink=1" TargetMode="External"/><Relationship Id="rId2" Type="http://schemas.openxmlformats.org/officeDocument/2006/relationships/hyperlink" Target="http://ru.wikipedia.org/wiki/%D0%AF%D0%B4%D0%B5%D1%80%D0%BD%D1%8B%D0%B9_%D1%80%D0%B5%D0%B0%D0%BA%D1%82%D0%BE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0%B5%D0%B0%D0%BA%D1%82%D0%BE%D1%80%D1%8B_%D0%BD%D0%B0_%D0%B1%D1%8B%D1%81%D1%82%D1%80%D1%8B%D1%85_%D0%BD%D0%B5%D0%B9%D1%82%D1%80%D0%BE%D0%BD%D0%B0%D1%85" TargetMode="External"/><Relationship Id="rId5" Type="http://schemas.openxmlformats.org/officeDocument/2006/relationships/hyperlink" Target="http://ru.wikipedia.org/wiki/%D0%A0%D0%B5%D0%B0%D0%BA%D1%82%D0%BE%D1%80%D1%8B_%D0%BD%D0%B0_%D1%82%D1%8F%D0%B6%D1%91%D0%BB%D0%BE%D0%B9_%D0%B2%D0%BE%D0%B4%D0%B5" TargetMode="External"/><Relationship Id="rId4" Type="http://schemas.openxmlformats.org/officeDocument/2006/relationships/hyperlink" Target="http://ru.wikipedia.org/wiki/%D0%A0%D0%B5%D0%B0%D0%BA%D1%82%D0%BE%D1%80%D1%8B_%D0%BD%D0%B0_%D0%BB%D1%91%D0%B3%D0%BA%D0%BE%D0%B9_%D0%B2%D0%BE%D0%B4%D0%B5" TargetMode="External"/><Relationship Id="rId9" Type="http://schemas.openxmlformats.org/officeDocument/2006/relationships/hyperlink" Target="http://ru.wikipedia.org/wiki/%D0%90%D1%82%D0%BE%D0%BC%D0%BD%D0%B0%D1%8F_%D1%82%D0%B5%D0%BF%D0%BB%D0%BE%D1%8D%D0%BB%D0%B5%D0%BA%D1%82%D1%80%D0%BE%D1%86%D0%B5%D0%BD%D1%82%D1%80%D0%B0%D0%BB%D1%8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Атомная энергетика-это благо или  опасность для человечества…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262966" cy="27005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Чудеса науки современной, далеко превосходят чудеса древней мифологии..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Р.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Эмерсон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0108"/>
            <a:ext cx="85725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Принцип действия</a:t>
            </a:r>
          </a:p>
          <a:p>
            <a:r>
              <a:rPr lang="ru-RU" dirty="0" smtClean="0"/>
              <a:t>Схема работы атомной электростанции на двухконтурном </a:t>
            </a:r>
            <a:r>
              <a:rPr lang="ru-RU" dirty="0" err="1" smtClean="0"/>
              <a:t>водо-водяном</a:t>
            </a:r>
            <a:r>
              <a:rPr lang="ru-RU" dirty="0" smtClean="0"/>
              <a:t> энергетическом реакторе (</a:t>
            </a:r>
            <a:r>
              <a:rPr lang="ru-RU" u="sng" dirty="0" smtClean="0">
                <a:hlinkClick r:id="rId2" tooltip="ВВЭР"/>
              </a:rPr>
              <a:t>ВВЭР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На рисунке показана схема работы атомной электростанции с двухконтурным </a:t>
            </a:r>
            <a:r>
              <a:rPr lang="ru-RU" dirty="0" err="1" smtClean="0"/>
              <a:t>водо-водяным</a:t>
            </a:r>
            <a:r>
              <a:rPr lang="ru-RU" dirty="0" smtClean="0"/>
              <a:t> энергетическим </a:t>
            </a:r>
            <a:r>
              <a:rPr lang="ru-RU" u="sng" dirty="0" smtClean="0">
                <a:hlinkClick r:id="rId3" tooltip="Ядерный реактор"/>
              </a:rPr>
              <a:t>реактором</a:t>
            </a:r>
            <a:r>
              <a:rPr lang="ru-RU" dirty="0" smtClean="0"/>
              <a:t>. Энергия, выделяемая в активной зоне реактора, передаётся теплоносителю первого контура. Далее теплоноситель поступает в теплообменник (</a:t>
            </a:r>
            <a:r>
              <a:rPr lang="ru-RU" u="sng" dirty="0" smtClean="0">
                <a:hlinkClick r:id="rId4" tooltip="Парогенератор"/>
              </a:rPr>
              <a:t>парогенератор</a:t>
            </a:r>
            <a:r>
              <a:rPr lang="ru-RU" dirty="0" smtClean="0"/>
              <a:t>), где нагревает до кипения воду второго контура. Полученный при этом пар поступает в </a:t>
            </a:r>
            <a:r>
              <a:rPr lang="ru-RU" u="sng" dirty="0" smtClean="0">
                <a:hlinkClick r:id="rId5" tooltip="Паровая турбина"/>
              </a:rPr>
              <a:t>турбины</a:t>
            </a:r>
            <a:r>
              <a:rPr lang="ru-RU" dirty="0" smtClean="0"/>
              <a:t>, вращающие </a:t>
            </a:r>
            <a:r>
              <a:rPr lang="ru-RU" u="sng" dirty="0" smtClean="0">
                <a:hlinkClick r:id="rId6" tooltip="Электрический генератор"/>
              </a:rPr>
              <a:t>электрогенераторы</a:t>
            </a:r>
            <a:r>
              <a:rPr lang="ru-RU" dirty="0" smtClean="0"/>
              <a:t>. На выходе из турбин пар поступает в </a:t>
            </a:r>
            <a:r>
              <a:rPr lang="ru-RU" u="sng" dirty="0" smtClean="0">
                <a:hlinkClick r:id="rId7" tooltip="Конденсатор (теплотехника)"/>
              </a:rPr>
              <a:t>конденсатор</a:t>
            </a:r>
            <a:r>
              <a:rPr lang="ru-RU" dirty="0" smtClean="0"/>
              <a:t>, где охлаждается большим количеством воды, поступающим из водохранилища.</a:t>
            </a:r>
          </a:p>
          <a:p>
            <a:r>
              <a:rPr lang="ru-RU" dirty="0" smtClean="0"/>
              <a:t>Компенсатор давления представляет собой довольно сложную и громоздкую конструкцию, которая служит для выравнивания колебаний давления в контуре во время работы реактора, возникающих за счёт теплового расширения теплоносителя. Давление в 1-м контуре может доходить до 160 атмосфер (</a:t>
            </a:r>
            <a:r>
              <a:rPr lang="ru-RU" u="sng" dirty="0" smtClean="0">
                <a:hlinkClick r:id="rId8" tooltip="ВВЭР-1000"/>
              </a:rPr>
              <a:t>ВВЭР-1000</a:t>
            </a:r>
            <a:r>
              <a:rPr lang="ru-RU" dirty="0" smtClean="0"/>
              <a:t>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Помимо воды, в различных реакторах в качестве теплоносителя может применяться также расплавленный </a:t>
            </a:r>
            <a:r>
              <a:rPr lang="ru-RU" u="sng" dirty="0" smtClean="0">
                <a:hlinkClick r:id="rId2" tooltip="Натрий"/>
              </a:rPr>
              <a:t>натрий</a:t>
            </a:r>
            <a:r>
              <a:rPr lang="ru-RU" dirty="0" smtClean="0"/>
              <a:t> или газ. Использование натрия позволяет упростить конструкцию оболочки активной зоны реактора (в отличие от водяного контура, давление в натриевом контуре не превышает атмосферное), избавиться от компенсатора давления, но создаёт свои трудности, связанные с повышенной химической активностью этого металла.</a:t>
            </a:r>
          </a:p>
          <a:p>
            <a:r>
              <a:rPr lang="ru-RU" dirty="0" smtClean="0"/>
              <a:t>Общее количество контуров может меняться для различных реакторов, схема на рисунке приведена для реакторов типа </a:t>
            </a:r>
            <a:r>
              <a:rPr lang="ru-RU" u="sng" dirty="0" smtClean="0">
                <a:hlinkClick r:id="rId3" tooltip="ВВЭР"/>
              </a:rPr>
              <a:t>ВВЭР</a:t>
            </a:r>
            <a:r>
              <a:rPr lang="ru-RU" dirty="0" smtClean="0"/>
              <a:t> (</a:t>
            </a:r>
            <a:r>
              <a:rPr lang="ru-RU" dirty="0" err="1" smtClean="0"/>
              <a:t>Водо-Водяной</a:t>
            </a:r>
            <a:r>
              <a:rPr lang="ru-RU" dirty="0" smtClean="0"/>
              <a:t> Энергетический Реактор). Реакторы типа </a:t>
            </a:r>
            <a:r>
              <a:rPr lang="ru-RU" u="sng" dirty="0" smtClean="0">
                <a:hlinkClick r:id="rId4" tooltip="РБМК"/>
              </a:rPr>
              <a:t>РБМК</a:t>
            </a:r>
            <a:r>
              <a:rPr lang="ru-RU" dirty="0" smtClean="0"/>
              <a:t> (Реактор Большой Мощности Канального типа) использует один водяной контур, а реакторы БН (реактор на Быстрых Нейтронах) — два натриевых и один водяной контуры.</a:t>
            </a:r>
          </a:p>
          <a:p>
            <a:r>
              <a:rPr lang="ru-RU" dirty="0" smtClean="0"/>
              <a:t>В случае невозможности использования большого количества воды для конденсации пара, вместо использования водохранилища, вода может охлаждаться в специальных охладительных башнях (</a:t>
            </a:r>
            <a:r>
              <a:rPr lang="ru-RU" u="sng" dirty="0" smtClean="0">
                <a:hlinkClick r:id="rId5" tooltip="Градирня"/>
              </a:rPr>
              <a:t>градирнях</a:t>
            </a:r>
            <a:r>
              <a:rPr lang="ru-RU" dirty="0" smtClean="0"/>
              <a:t>), которые благодаря своим размерам обычно являются самой заметной частью атомной электростанции.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3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5719" cy="4572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H="1">
            <a:off x="8708136" y="1524000"/>
            <a:ext cx="78706" cy="4572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2289" name="Picture 1" descr="PressurizedWaterReactor_ru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7166"/>
            <a:ext cx="807249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Россия — единственная страна, где серьёзно рассматриваются варианты строительства атомных станций теплоснабжения. Объясняется это тем, что только в России</a:t>
            </a:r>
            <a:r>
              <a:rPr lang="ru-RU" u="sng" baseline="30000" dirty="0" smtClean="0">
                <a:hlinkClick r:id="rId2" tooltip="Википедия:Ссылки на источники"/>
              </a:rPr>
              <a:t>[</a:t>
            </a:r>
            <a:r>
              <a:rPr lang="ru-RU" i="1" u="sng" baseline="30000" dirty="0" smtClean="0">
                <a:hlinkClick r:id="rId2" tooltip="Википедия:Ссылки на источники"/>
              </a:rPr>
              <a:t>источник не указан 230 дней</a:t>
            </a:r>
            <a:r>
              <a:rPr lang="ru-RU" u="sng" baseline="30000" dirty="0" smtClean="0">
                <a:hlinkClick r:id="rId2" tooltip="Википедия:Ссылки на источники"/>
              </a:rPr>
              <a:t>]</a:t>
            </a:r>
            <a:r>
              <a:rPr lang="ru-RU" dirty="0" smtClean="0"/>
              <a:t> существует централизованная система водяного отопления зданий, при наличии которой целесообразно применять атомные станции для получения не только электрической, но и тепловой энергии. Первые проекты таких станций были разработаны ещё в </a:t>
            </a:r>
            <a:r>
              <a:rPr lang="ru-RU" u="sng" dirty="0" smtClean="0">
                <a:hlinkClick r:id="rId3" tooltip="1970-е"/>
              </a:rPr>
              <a:t>70-е</a:t>
            </a:r>
            <a:r>
              <a:rPr lang="ru-RU" dirty="0" smtClean="0"/>
              <a:t> годы </a:t>
            </a:r>
            <a:r>
              <a:rPr lang="ru-RU" u="sng" dirty="0" smtClean="0">
                <a:hlinkClick r:id="rId4" tooltip="XX век"/>
              </a:rPr>
              <a:t>XX века</a:t>
            </a:r>
            <a:r>
              <a:rPr lang="ru-RU" dirty="0" smtClean="0"/>
              <a:t>, однако из-за наступивших в конце 80-х </a:t>
            </a:r>
            <a:r>
              <a:rPr lang="ru-RU" dirty="0" err="1" smtClean="0"/>
              <a:t>гг</a:t>
            </a:r>
            <a:r>
              <a:rPr lang="ru-RU" dirty="0" smtClean="0"/>
              <a:t> экономических потрясений и жёсткого противодействия общественности, до конца ни один из них реализован не был. Исключение составляют </a:t>
            </a:r>
            <a:r>
              <a:rPr lang="ru-RU" u="sng" dirty="0" err="1" smtClean="0">
                <a:hlinkClick r:id="rId5" tooltip="Билибинская АЭС"/>
              </a:rPr>
              <a:t>Билибинская</a:t>
            </a:r>
            <a:r>
              <a:rPr lang="ru-RU" u="sng" dirty="0" smtClean="0">
                <a:hlinkClick r:id="rId5" tooltip="Билибинская АЭС"/>
              </a:rPr>
              <a:t> АЭС</a:t>
            </a:r>
            <a:r>
              <a:rPr lang="ru-RU" dirty="0" smtClean="0"/>
              <a:t> небольшой мощности, снабжающая теплом и электричеством посёлок </a:t>
            </a:r>
            <a:r>
              <a:rPr lang="ru-RU" u="sng" dirty="0" err="1" smtClean="0">
                <a:hlinkClick r:id="rId6" tooltip="Билибино"/>
              </a:rPr>
              <a:t>Билибино</a:t>
            </a:r>
            <a:r>
              <a:rPr lang="ru-RU" dirty="0" smtClean="0"/>
              <a:t> в Заполярье (10 тыс. жителей) и местные горнодобывающие предприятия, а также оборонные реакторы (главной задачей которых является производство </a:t>
            </a:r>
            <a:r>
              <a:rPr lang="ru-RU" u="sng" dirty="0" smtClean="0">
                <a:hlinkClick r:id="rId7" tooltip="Плутоний"/>
              </a:rPr>
              <a:t>плутония</a:t>
            </a:r>
            <a:r>
              <a:rPr lang="ru-RU" dirty="0" smtClean="0"/>
              <a:t>):</a:t>
            </a:r>
          </a:p>
          <a:p>
            <a:pPr lvl="0"/>
            <a:r>
              <a:rPr lang="ru-RU" u="sng" dirty="0" smtClean="0">
                <a:hlinkClick r:id="rId8" tooltip="Сибирская АЭС"/>
              </a:rPr>
              <a:t>Сибирская АЭС</a:t>
            </a:r>
            <a:r>
              <a:rPr lang="ru-RU" dirty="0" smtClean="0"/>
              <a:t>, поставлявшая тепло в </a:t>
            </a:r>
            <a:r>
              <a:rPr lang="ru-RU" u="sng" dirty="0" err="1" smtClean="0">
                <a:hlinkClick r:id="rId9" tooltip="Северск (Томская область)"/>
              </a:rPr>
              <a:t>Северск</a:t>
            </a:r>
            <a:r>
              <a:rPr lang="ru-RU" dirty="0" smtClean="0"/>
              <a:t> и </a:t>
            </a:r>
            <a:r>
              <a:rPr lang="ru-RU" u="sng" dirty="0" smtClean="0">
                <a:hlinkClick r:id="rId10" tooltip="Томск"/>
              </a:rPr>
              <a:t>Томск</a:t>
            </a:r>
            <a:r>
              <a:rPr lang="ru-RU" dirty="0" smtClean="0"/>
              <a:t>. </a:t>
            </a:r>
          </a:p>
          <a:p>
            <a:pPr lvl="0"/>
            <a:r>
              <a:rPr lang="ru-RU" dirty="0" smtClean="0"/>
              <a:t>Реактор АДЭ-2 на </a:t>
            </a:r>
            <a:r>
              <a:rPr lang="ru-RU" u="sng" dirty="0" smtClean="0">
                <a:hlinkClick r:id="rId11" tooltip="Красноярский горно-химический комбинат"/>
              </a:rPr>
              <a:t>Красноярском горно-химическом комбинате</a:t>
            </a:r>
            <a:r>
              <a:rPr lang="ru-RU" dirty="0" smtClean="0"/>
              <a:t>, с 1964 г．поставляющий тепловую и электрическую энергию для города </a:t>
            </a:r>
            <a:r>
              <a:rPr lang="ru-RU" u="sng" dirty="0" smtClean="0">
                <a:hlinkClick r:id="rId12" tooltip="Железногорск (Красноярский край)"/>
              </a:rPr>
              <a:t>Железногорска</a:t>
            </a:r>
            <a:r>
              <a:rPr lang="ru-RU" dirty="0" smtClean="0"/>
              <a:t>.</a:t>
            </a:r>
            <a:r>
              <a:rPr lang="ru-RU" u="sng" baseline="30000" dirty="0" smtClean="0">
                <a:hlinkClick r:id="rId13"/>
              </a:rPr>
              <a:t>[3]</a:t>
            </a:r>
            <a:r>
              <a:rPr lang="ru-RU" dirty="0" smtClean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Атомная станция энергоснабжения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Было также начато строительство следующих АСТ на базе реакторов, в принципе аналогичных </a:t>
            </a:r>
            <a:r>
              <a:rPr lang="ru-RU" u="sng" dirty="0" smtClean="0">
                <a:hlinkClick r:id="rId2" tooltip="ВВЭР-1000"/>
              </a:rPr>
              <a:t>ВВЭР-1000</a:t>
            </a:r>
            <a:r>
              <a:rPr lang="ru-RU" dirty="0" smtClean="0"/>
              <a:t>:</a:t>
            </a:r>
          </a:p>
          <a:p>
            <a:pPr lvl="0"/>
            <a:r>
              <a:rPr lang="ru-RU" u="sng" dirty="0" smtClean="0">
                <a:hlinkClick r:id="rId3" tooltip="Воронежская АСТ"/>
              </a:rPr>
              <a:t>Воронежская АСТ</a:t>
            </a:r>
            <a:r>
              <a:rPr lang="ru-RU" dirty="0" smtClean="0"/>
              <a:t> (не путать с </a:t>
            </a:r>
            <a:r>
              <a:rPr lang="ru-RU" u="sng" dirty="0" err="1" smtClean="0">
                <a:hlinkClick r:id="rId4" tooltip="Нововоронежская АЭС"/>
              </a:rPr>
              <a:t>Нововоронежской</a:t>
            </a:r>
            <a:r>
              <a:rPr lang="ru-RU" u="sng" dirty="0" smtClean="0">
                <a:hlinkClick r:id="rId4" tooltip="Нововоронежская АЭС"/>
              </a:rPr>
              <a:t> АЭС</a:t>
            </a:r>
            <a:r>
              <a:rPr lang="ru-RU" dirty="0" smtClean="0"/>
              <a:t>) </a:t>
            </a:r>
          </a:p>
          <a:p>
            <a:pPr lvl="0"/>
            <a:r>
              <a:rPr lang="ru-RU" u="sng" dirty="0" smtClean="0">
                <a:hlinkClick r:id="rId5" tooltip="Горьковская АСТ"/>
              </a:rPr>
              <a:t>Горьковская АСТ</a:t>
            </a:r>
            <a:r>
              <a:rPr lang="ru-RU" dirty="0" smtClean="0"/>
              <a:t> </a:t>
            </a:r>
          </a:p>
          <a:p>
            <a:pPr lvl="0"/>
            <a:r>
              <a:rPr lang="ru-RU" u="sng" dirty="0" smtClean="0">
                <a:hlinkClick r:id="rId6" tooltip="Ивановская АСТ (страница отсутствует)"/>
              </a:rPr>
              <a:t>Ивановская АСТ</a:t>
            </a:r>
            <a:r>
              <a:rPr lang="ru-RU" dirty="0" smtClean="0"/>
              <a:t> (только планировалась) </a:t>
            </a:r>
          </a:p>
          <a:p>
            <a:r>
              <a:rPr lang="ru-RU" dirty="0" smtClean="0"/>
              <a:t>Строительство всех трёх АСТ было остановлено во второй половине 1980-х или начале 1990-х годов.</a:t>
            </a:r>
          </a:p>
          <a:p>
            <a:r>
              <a:rPr lang="ru-RU" dirty="0" smtClean="0"/>
              <a:t>В настоящий момент (2006) концерн «</a:t>
            </a:r>
            <a:r>
              <a:rPr lang="ru-RU" u="sng" dirty="0" err="1" smtClean="0">
                <a:hlinkClick r:id="rId7" tooltip="Росэнергоатом"/>
              </a:rPr>
              <a:t>Росэнергоатом</a:t>
            </a:r>
            <a:r>
              <a:rPr lang="ru-RU" dirty="0" smtClean="0"/>
              <a:t>» планирует построить </a:t>
            </a:r>
            <a:r>
              <a:rPr lang="ru-RU" u="sng" dirty="0" smtClean="0">
                <a:hlinkClick r:id="rId8" tooltip="Плавучая атомная электростанция"/>
              </a:rPr>
              <a:t>плавучую АСТ</a:t>
            </a:r>
            <a:r>
              <a:rPr lang="ru-RU" dirty="0" smtClean="0"/>
              <a:t> для </a:t>
            </a:r>
            <a:r>
              <a:rPr lang="ru-RU" u="sng" dirty="0" smtClean="0">
                <a:hlinkClick r:id="rId9" tooltip="Архангельск"/>
              </a:rPr>
              <a:t>Архангельска</a:t>
            </a:r>
            <a:r>
              <a:rPr lang="ru-RU" dirty="0" smtClean="0"/>
              <a:t>, </a:t>
            </a:r>
            <a:r>
              <a:rPr lang="ru-RU" u="sng" dirty="0" err="1" smtClean="0">
                <a:hlinkClick r:id="rId10" tooltip="Певек"/>
              </a:rPr>
              <a:t>Певека</a:t>
            </a:r>
            <a:r>
              <a:rPr lang="ru-RU" dirty="0" smtClean="0"/>
              <a:t> и других заполярных городов на базе реакторной установки </a:t>
            </a:r>
            <a:r>
              <a:rPr lang="ru-RU" u="sng" dirty="0" smtClean="0">
                <a:hlinkClick r:id="rId11" tooltip="КЛТ-40 (страница отсутствует)"/>
              </a:rPr>
              <a:t>КЛТ-40</a:t>
            </a:r>
            <a:r>
              <a:rPr lang="ru-RU" dirty="0" smtClean="0"/>
              <a:t>, используемой на </a:t>
            </a:r>
            <a:r>
              <a:rPr lang="ru-RU" u="sng" dirty="0" smtClean="0">
                <a:hlinkClick r:id="rId12" tooltip="Атомный ледокол"/>
              </a:rPr>
              <a:t>атомных ледоколах</a:t>
            </a:r>
            <a:r>
              <a:rPr lang="ru-RU" dirty="0" smtClean="0"/>
              <a:t>. Есть вариант малой необслуживаемой АСТ на базе </a:t>
            </a:r>
            <a:r>
              <a:rPr lang="ru-RU" u="sng" dirty="0" smtClean="0">
                <a:hlinkClick r:id="rId13" tooltip="Елена (реактор)"/>
              </a:rPr>
              <a:t>реактора «Елена»</a:t>
            </a:r>
            <a:r>
              <a:rPr lang="ru-RU" dirty="0" smtClean="0"/>
              <a:t>, и передвижной (железнодорожным транспортом) </a:t>
            </a:r>
            <a:r>
              <a:rPr lang="ru-RU" u="sng" dirty="0" smtClean="0">
                <a:hlinkClick r:id="rId14" tooltip="Ангстрем (реактор)"/>
              </a:rPr>
              <a:t>реакторной установки «Ангстрем»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3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667396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Сравнительный объем топлива, используемого за год одним реактором типа ВВЭР-1000</a:t>
            </a:r>
          </a:p>
          <a:p>
            <a:pPr lvl="0"/>
            <a:r>
              <a:rPr lang="ru-RU" dirty="0" smtClean="0"/>
              <a:t>Небольшой объём используемого топлива и возможность его повторного использования после переработки (для сравнения, одна только </a:t>
            </a:r>
            <a:r>
              <a:rPr lang="ru-RU" u="sng" dirty="0" smtClean="0">
                <a:hlinkClick r:id="rId2" tooltip="Троицкая ГРЭС"/>
              </a:rPr>
              <a:t>Троицкая ГРЭС</a:t>
            </a:r>
            <a:r>
              <a:rPr lang="ru-RU" dirty="0" smtClean="0"/>
              <a:t> мощностью 2000 МВт сжигает за сутки два железнодорожных состава угля); </a:t>
            </a:r>
          </a:p>
          <a:p>
            <a:pPr lvl="0"/>
            <a:r>
              <a:rPr lang="ru-RU" dirty="0" smtClean="0"/>
              <a:t>Высокая единичная мощность: 1000—1600 МВт на энергоблок; </a:t>
            </a:r>
          </a:p>
          <a:p>
            <a:pPr lvl="0"/>
            <a:r>
              <a:rPr lang="ru-RU" dirty="0" smtClean="0"/>
              <a:t>Относительно низкая себестоимость энергии, особенно тепловой; </a:t>
            </a:r>
          </a:p>
          <a:p>
            <a:pPr lvl="0"/>
            <a:r>
              <a:rPr lang="ru-RU" dirty="0" smtClean="0"/>
              <a:t>Возможность размещения в регионах, расположенных вдали от крупных </a:t>
            </a:r>
            <a:r>
              <a:rPr lang="ru-RU" dirty="0" err="1" smtClean="0"/>
              <a:t>водноэнергетических</a:t>
            </a:r>
            <a:r>
              <a:rPr lang="ru-RU" dirty="0" smtClean="0"/>
              <a:t> ресурсов, крупных месторождений, в местах, где ограничены возможности для использования солнечной или ветряной электроэнергетики; </a:t>
            </a:r>
          </a:p>
          <a:p>
            <a:pPr lvl="0"/>
            <a:r>
              <a:rPr lang="ru-RU" dirty="0" smtClean="0"/>
              <a:t>Хотя при работе АЭС в атмосферу и выбрасывается некоторое количество ионизированного газа, однако обычная тепловая электростанция вместе с дымом выводит еще </a:t>
            </a:r>
            <a:r>
              <a:rPr lang="ru-RU" dirty="0" err="1" smtClean="0"/>
              <a:t>бо́льшее</a:t>
            </a:r>
            <a:r>
              <a:rPr lang="ru-RU" dirty="0" smtClean="0"/>
              <a:t> количество радиационных выбросов, из-за естественного содержания радиоактивных элементов в каменном угле.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Достоинства атомных станций: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u="sng" dirty="0" smtClean="0">
                <a:hlinkClick r:id="rId2" tooltip="Облучённое ядерное топливо"/>
              </a:rPr>
              <a:t>Облучённое топливо</a:t>
            </a:r>
            <a:r>
              <a:rPr lang="ru-RU" dirty="0" smtClean="0"/>
              <a:t> опасно: требует сложных, дорогих, длительных мер переработки и хранения; </a:t>
            </a:r>
          </a:p>
          <a:p>
            <a:pPr lvl="0"/>
            <a:r>
              <a:rPr lang="ru-RU" dirty="0" smtClean="0"/>
              <a:t>Нежелателен режим работы с переменной мощностью для реакторов, работающих на </a:t>
            </a:r>
            <a:r>
              <a:rPr lang="ru-RU" u="sng" dirty="0" smtClean="0">
                <a:hlinkClick r:id="rId3" tooltip="Тепловые нейтроны"/>
              </a:rPr>
              <a:t>тепловых нейтронах</a:t>
            </a:r>
            <a:r>
              <a:rPr lang="ru-RU" dirty="0" smtClean="0"/>
              <a:t>; </a:t>
            </a:r>
          </a:p>
          <a:p>
            <a:pPr lvl="0"/>
            <a:r>
              <a:rPr lang="ru-RU" dirty="0" smtClean="0"/>
              <a:t>С точки зрения статистики крупные аварии весьма маловероятны, однако последствия такого </a:t>
            </a:r>
            <a:r>
              <a:rPr lang="ru-RU" u="sng" dirty="0" smtClean="0">
                <a:hlinkClick r:id="rId4" tooltip="Ядерная авария"/>
              </a:rPr>
              <a:t>инцидента</a:t>
            </a:r>
            <a:r>
              <a:rPr lang="ru-RU" dirty="0" smtClean="0"/>
              <a:t> крайне тяжёлы, что делает </a:t>
            </a:r>
            <a:r>
              <a:rPr lang="ru-RU" dirty="0" err="1" smtClean="0"/>
              <a:t>трудноприменимым</a:t>
            </a:r>
            <a:r>
              <a:rPr lang="ru-RU" dirty="0" smtClean="0"/>
              <a:t> </a:t>
            </a:r>
            <a:r>
              <a:rPr lang="ru-RU" u="sng" dirty="0" smtClean="0">
                <a:hlinkClick r:id="rId5" tooltip="Страхование"/>
              </a:rPr>
              <a:t>страхование</a:t>
            </a:r>
            <a:r>
              <a:rPr lang="ru-RU" dirty="0" smtClean="0"/>
              <a:t>, обычно применяемое для экономической защиты от аварий; </a:t>
            </a:r>
          </a:p>
          <a:p>
            <a:pPr lvl="0"/>
            <a:r>
              <a:rPr lang="ru-RU" dirty="0" smtClean="0"/>
              <a:t>Большие капитальные вложения, как удельные, на 1 МВт установленной мощности для блоков мощностью менее 700—800 МВт, так и общие, необходимые для постройки станции, её инфраструктуры, а также для последующей ликвидации отслуживших блоков; </a:t>
            </a:r>
          </a:p>
          <a:p>
            <a:pPr lvl="0"/>
            <a:r>
              <a:rPr lang="ru-RU" dirty="0" smtClean="0"/>
              <a:t>Т.к. для АЭС необходимо предусматривать особо тщательно процедуры ликвидации (из-за радиоактивности облученных конструкций) и особо длительное наблюдение отходов — по времени заметно большем, чем период самой эксплуатации АЭС — то это делает неоднозначным </a:t>
            </a:r>
            <a:r>
              <a:rPr lang="ru-RU" u="sng" dirty="0" smtClean="0">
                <a:hlinkClick r:id="rId6" tooltip="Экономический эффект"/>
              </a:rPr>
              <a:t>экономический эффект</a:t>
            </a:r>
            <a:r>
              <a:rPr lang="ru-RU" dirty="0" smtClean="0"/>
              <a:t> от АЭС, сложным его корректный расчет.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Недостатки атомных станций: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10140"/>
          </a:xfrm>
        </p:spPr>
        <p:txBody>
          <a:bodyPr>
            <a:normAutofit/>
          </a:bodyPr>
          <a:lstStyle/>
          <a:p>
            <a:r>
              <a:rPr lang="ru-RU" dirty="0" smtClean="0"/>
              <a:t>Ветряные</a:t>
            </a:r>
          </a:p>
          <a:p>
            <a:r>
              <a:rPr lang="ru-RU" u="sng" dirty="0" smtClean="0">
                <a:hlinkClick r:id="rId2" tooltip="Движение"/>
              </a:rPr>
              <a:t>     энергия  движение</a:t>
            </a:r>
            <a:r>
              <a:rPr lang="ru-RU" dirty="0" smtClean="0"/>
              <a:t> воздушных масс</a:t>
            </a:r>
          </a:p>
          <a:p>
            <a:r>
              <a:rPr lang="ru-RU" dirty="0" smtClean="0"/>
              <a:t>Гидроэнергетические</a:t>
            </a:r>
          </a:p>
          <a:p>
            <a:r>
              <a:rPr lang="ru-RU" dirty="0" smtClean="0"/>
              <a:t>     энергия  падение воды</a:t>
            </a:r>
          </a:p>
          <a:p>
            <a:r>
              <a:rPr lang="ru-RU" dirty="0" smtClean="0"/>
              <a:t>Солнечные</a:t>
            </a:r>
          </a:p>
          <a:p>
            <a:r>
              <a:rPr lang="ru-RU" u="sng" dirty="0" smtClean="0">
                <a:hlinkClick r:id="rId3" tooltip="Электромагнитное излучение"/>
              </a:rPr>
              <a:t>     энергия  электромагнитное излучение</a:t>
            </a:r>
            <a:r>
              <a:rPr lang="ru-RU" dirty="0" smtClean="0"/>
              <a:t> солнца</a:t>
            </a:r>
          </a:p>
          <a:p>
            <a:r>
              <a:rPr lang="ru-RU" dirty="0" smtClean="0"/>
              <a:t>Геотермальные</a:t>
            </a:r>
          </a:p>
          <a:p>
            <a:r>
              <a:rPr lang="ru-RU" u="sng" dirty="0" smtClean="0">
                <a:hlinkClick r:id="rId4" tooltip="Тепло"/>
              </a:rPr>
              <a:t>     энергия  тепло</a:t>
            </a:r>
            <a:r>
              <a:rPr lang="ru-RU" dirty="0" smtClean="0"/>
              <a:t> планеты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Альтернативный источник энергии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flipV="1">
            <a:off x="0" y="685799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использования энергии ветра</a:t>
            </a:r>
            <a:endParaRPr lang="ru-RU" b="1" dirty="0"/>
          </a:p>
        </p:txBody>
      </p:sp>
      <p:pic>
        <p:nvPicPr>
          <p:cNvPr id="1026" name="Picture 2" descr="180px-080606_Tjasker_Meestersveen_Zeijen_N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85926"/>
            <a:ext cx="400052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flipV="1">
            <a:off x="457200" y="6096000"/>
            <a:ext cx="8229600" cy="4764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64913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Современные ветрогенераторы работают при скоростях ветра от 3—4 м/с до 25 м/с.</a:t>
            </a:r>
            <a:br>
              <a:rPr lang="ru-RU" dirty="0" smtClean="0"/>
            </a:br>
            <a:r>
              <a:rPr lang="ru-RU" dirty="0" smtClean="0"/>
              <a:t>Мощность </a:t>
            </a:r>
            <a:r>
              <a:rPr lang="ru-RU" u="sng" dirty="0" smtClean="0">
                <a:hlinkClick r:id="rId2" tooltip="Ветрогенератор"/>
              </a:rPr>
              <a:t>ветрогенератора</a:t>
            </a:r>
            <a:r>
              <a:rPr lang="ru-RU" dirty="0" smtClean="0"/>
              <a:t> зависит от площади, заметаемой лопастями генератора. Например, турбины мощностью 3 МВт (V90) производства </a:t>
            </a:r>
            <a:r>
              <a:rPr lang="ru-RU" u="sng" dirty="0" smtClean="0">
                <a:hlinkClick r:id="rId3" tooltip="Дания"/>
              </a:rPr>
              <a:t>датской</a:t>
            </a:r>
            <a:r>
              <a:rPr lang="ru-RU" dirty="0" smtClean="0"/>
              <a:t> фирмы </a:t>
            </a:r>
            <a:r>
              <a:rPr lang="ru-RU" u="sng" dirty="0" smtClean="0">
                <a:hlinkClick r:id="rId4" tooltip="Vestas"/>
              </a:rPr>
              <a:t>Vestas</a:t>
            </a:r>
            <a:r>
              <a:rPr lang="ru-RU" dirty="0" smtClean="0"/>
              <a:t> имеют общую высоту 115 метров, высоту башни 70 метров и диаметр лопастей 90 метров.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071810"/>
            <a:ext cx="8258204" cy="302419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Проблемы стоящие перед человечеством:</a:t>
            </a:r>
          </a:p>
          <a:p>
            <a:r>
              <a:rPr lang="ru-RU" dirty="0" smtClean="0"/>
              <a:t>Потребление энергии растет…</a:t>
            </a:r>
          </a:p>
          <a:p>
            <a:r>
              <a:rPr lang="ru-RU" dirty="0" smtClean="0"/>
              <a:t>Запасы топлива сокращаются…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Цель: Рассмотреть преимущество АЭС, а также проблемы современной энергетики и пути их решения.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0502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457200" y="106680"/>
            <a:ext cx="8229600" cy="110774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Приливная электростанция</a:t>
            </a:r>
            <a:endParaRPr lang="ru-RU" dirty="0"/>
          </a:p>
        </p:txBody>
      </p:sp>
      <p:pic>
        <p:nvPicPr>
          <p:cNvPr id="2049" name="Picture 1" descr="300px-Rance_tidal_power_pl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792961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857364"/>
            <a:ext cx="8229600" cy="471490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Прили́вная электроста́нция (ПЭС)</a:t>
            </a:r>
            <a:r>
              <a:rPr lang="ru-RU" sz="3200" dirty="0" smtClean="0"/>
              <a:t> — особый вид </a:t>
            </a:r>
            <a:r>
              <a:rPr lang="ru-RU" sz="3200" u="sng" dirty="0" smtClean="0">
                <a:hlinkClick r:id="rId2" tooltip="Гидроэлектростанция"/>
              </a:rPr>
              <a:t>гидроэлектростанции</a:t>
            </a:r>
            <a:r>
              <a:rPr lang="ru-RU" sz="3200" dirty="0" smtClean="0"/>
              <a:t>, использующий энергию </a:t>
            </a:r>
            <a:r>
              <a:rPr lang="ru-RU" sz="3200" u="sng" dirty="0" smtClean="0">
                <a:hlinkClick r:id="rId3" tooltip="Прилив"/>
              </a:rPr>
              <a:t>приливов</a:t>
            </a:r>
            <a:r>
              <a:rPr lang="ru-RU" sz="3200" dirty="0" smtClean="0"/>
              <a:t>, а фактически кинетическую энергию вращения </a:t>
            </a:r>
            <a:r>
              <a:rPr lang="ru-RU" sz="3200" u="sng" dirty="0" smtClean="0">
                <a:hlinkClick r:id="rId4" tooltip="Земля"/>
              </a:rPr>
              <a:t>Земли</a:t>
            </a:r>
            <a:r>
              <a:rPr lang="ru-RU" sz="3200" dirty="0" smtClean="0"/>
              <a:t>. Приливные электростанции строят на берегах морей, где гравитационные силы </a:t>
            </a:r>
            <a:r>
              <a:rPr lang="ru-RU" sz="3200" u="sng" dirty="0" smtClean="0">
                <a:hlinkClick r:id="rId5" tooltip="Луна"/>
              </a:rPr>
              <a:t>Луны</a:t>
            </a:r>
            <a:r>
              <a:rPr lang="ru-RU" sz="3200" dirty="0" smtClean="0"/>
              <a:t> и </a:t>
            </a:r>
            <a:r>
              <a:rPr lang="ru-RU" sz="3200" u="sng" dirty="0" smtClean="0">
                <a:hlinkClick r:id="rId6" tooltip="Солнце"/>
              </a:rPr>
              <a:t>Солнца</a:t>
            </a:r>
            <a:r>
              <a:rPr lang="ru-RU" sz="3200" dirty="0" smtClean="0"/>
              <a:t> дважды в сутки изменяют уровень воды. Колебания уровня воды у берега могут достигать 13 метров.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5572164"/>
          </a:xfrm>
        </p:spPr>
        <p:txBody>
          <a:bodyPr>
            <a:noAutofit/>
          </a:bodyPr>
          <a:lstStyle/>
          <a:p>
            <a:pPr algn="just"/>
            <a:r>
              <a:rPr lang="ru-RU" sz="3000" dirty="0" smtClean="0"/>
              <a:t>В </a:t>
            </a:r>
            <a:r>
              <a:rPr lang="ru-RU" sz="3000" u="sng" dirty="0" smtClean="0">
                <a:hlinkClick r:id="rId2" tooltip="РФ"/>
              </a:rPr>
              <a:t>России</a:t>
            </a:r>
            <a:r>
              <a:rPr lang="ru-RU" sz="3000" dirty="0" smtClean="0"/>
              <a:t> c </a:t>
            </a:r>
            <a:r>
              <a:rPr lang="ru-RU" sz="3000" u="sng" dirty="0" smtClean="0">
                <a:hlinkClick r:id="rId3" tooltip="1968"/>
              </a:rPr>
              <a:t>1968</a:t>
            </a:r>
            <a:r>
              <a:rPr lang="ru-RU" sz="3000" dirty="0" smtClean="0"/>
              <a:t> года действует </a:t>
            </a:r>
            <a:r>
              <a:rPr lang="ru-RU" sz="3000" u="sng" dirty="0" smtClean="0">
                <a:hlinkClick r:id="rId4" tooltip="Кислогубская ПЭС"/>
              </a:rPr>
              <a:t>экспериментальная ПЭС</a:t>
            </a:r>
            <a:r>
              <a:rPr lang="ru-RU" sz="3000" dirty="0" smtClean="0"/>
              <a:t> в </a:t>
            </a:r>
            <a:r>
              <a:rPr lang="ru-RU" sz="3000" u="sng" dirty="0" smtClean="0">
                <a:hlinkClick r:id="rId5" tooltip="Кислая губа"/>
              </a:rPr>
              <a:t>Кислой губе</a:t>
            </a:r>
            <a:r>
              <a:rPr lang="ru-RU" sz="3000" dirty="0" smtClean="0"/>
              <a:t> на побережье </a:t>
            </a:r>
            <a:r>
              <a:rPr lang="ru-RU" sz="3000" u="sng" dirty="0" smtClean="0">
                <a:hlinkClick r:id="rId6" tooltip="Баренцево море"/>
              </a:rPr>
              <a:t>Баренцева моря</a:t>
            </a:r>
            <a:r>
              <a:rPr lang="ru-RU" sz="3000" dirty="0" smtClean="0"/>
              <a:t> на 2009 год её мощность составляет 1,7 МВт. В советское время были разработаны проекты строительства ПЭС в </a:t>
            </a:r>
            <a:r>
              <a:rPr lang="ru-RU" sz="3000" u="sng" dirty="0" smtClean="0">
                <a:hlinkClick r:id="rId7" tooltip="Мезенская губа"/>
              </a:rPr>
              <a:t>Мезенской губе</a:t>
            </a:r>
            <a:r>
              <a:rPr lang="ru-RU" sz="3000" dirty="0" smtClean="0"/>
              <a:t> (мощность 11 000 МВт) на </a:t>
            </a:r>
            <a:r>
              <a:rPr lang="ru-RU" sz="3000" u="sng" dirty="0" smtClean="0">
                <a:hlinkClick r:id="rId8" tooltip="Белое море"/>
              </a:rPr>
              <a:t>Белом море</a:t>
            </a:r>
            <a:r>
              <a:rPr lang="ru-RU" sz="3000" dirty="0" smtClean="0"/>
              <a:t>, </a:t>
            </a:r>
            <a:r>
              <a:rPr lang="ru-RU" sz="3000" u="sng" dirty="0" smtClean="0">
                <a:hlinkClick r:id="rId9" tooltip="Пенжинская губа"/>
              </a:rPr>
              <a:t>Пенжинской губе</a:t>
            </a:r>
            <a:r>
              <a:rPr lang="ru-RU" sz="3000" dirty="0" smtClean="0"/>
              <a:t> и </a:t>
            </a:r>
            <a:r>
              <a:rPr lang="ru-RU" sz="3000" u="sng" dirty="0" smtClean="0">
                <a:hlinkClick r:id="rId10" tooltip="Тугурский залив"/>
              </a:rPr>
              <a:t>Тугурском заливе</a:t>
            </a:r>
            <a:r>
              <a:rPr lang="ru-RU" sz="3000" dirty="0" smtClean="0"/>
              <a:t> (мощностью 8000 МВт) на </a:t>
            </a:r>
            <a:r>
              <a:rPr lang="ru-RU" sz="3000" u="sng" dirty="0" smtClean="0">
                <a:hlinkClick r:id="rId11" tooltip="Охотское море"/>
              </a:rPr>
              <a:t>Охотском море</a:t>
            </a:r>
            <a:r>
              <a:rPr lang="ru-RU" sz="3000" dirty="0" smtClean="0"/>
              <a:t>, в настоящее время статус этих проектов неизвестен, за исключением </a:t>
            </a:r>
            <a:r>
              <a:rPr lang="ru-RU" sz="3000" u="sng" dirty="0" smtClean="0">
                <a:hlinkClick r:id="rId12" tooltip="Мезенская ПЭС"/>
              </a:rPr>
              <a:t>Мезенской ПЭС</a:t>
            </a:r>
            <a:r>
              <a:rPr lang="ru-RU" sz="3000" dirty="0" smtClean="0"/>
              <a:t>, включённой в инвестпроект </a:t>
            </a:r>
            <a:r>
              <a:rPr lang="ru-RU" sz="3000" u="sng" dirty="0" smtClean="0">
                <a:hlinkClick r:id="rId13" tooltip="РАО «ЕЭС»"/>
              </a:rPr>
              <a:t>РАО «ЕЭС»</a:t>
            </a:r>
            <a:r>
              <a:rPr lang="ru-RU" sz="3000" dirty="0" smtClean="0"/>
              <a:t>. </a:t>
            </a:r>
            <a:r>
              <a:rPr lang="ru-RU" sz="3000" u="sng" dirty="0" smtClean="0">
                <a:hlinkClick r:id="rId14" tooltip="Пенжинская ПЭС"/>
              </a:rPr>
              <a:t>Пенжинская ПЭС</a:t>
            </a:r>
            <a:r>
              <a:rPr lang="ru-RU" sz="3000" dirty="0" smtClean="0"/>
              <a:t> могла бы стать самой мощной электростанцией в мире — проектная мощность 87 ГВт.</a:t>
            </a:r>
            <a:endParaRPr lang="ru-RU" sz="3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3776666"/>
          </a:xfrm>
        </p:spPr>
        <p:txBody>
          <a:bodyPr>
            <a:normAutofit/>
          </a:bodyPr>
          <a:lstStyle/>
          <a:p>
            <a:r>
              <a:rPr lang="ru-RU" dirty="0" smtClean="0"/>
              <a:t>Преимуществами ПЭС является экологичность и низкая себестоимость производства энергии. Недостатками — высокая стоимость строительства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Солнечная энергетика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7890" name="Picture 2" descr="333px-Millwoodsol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850112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229600" cy="57864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Солнечная энергетика использует </a:t>
            </a:r>
            <a:r>
              <a:rPr lang="ru-RU" u="sng" dirty="0" smtClean="0">
                <a:hlinkClick r:id="rId2" tooltip="Возобновляемые ресурсы"/>
              </a:rPr>
              <a:t>возобновляемый источник энергии</a:t>
            </a:r>
            <a:r>
              <a:rPr lang="ru-RU" u="sng" baseline="30000" dirty="0" smtClean="0">
                <a:hlinkClick r:id="rId3"/>
              </a:rPr>
              <a:t>[1]</a:t>
            </a:r>
            <a:r>
              <a:rPr lang="ru-RU" dirty="0" smtClean="0"/>
              <a:t> и является экологически чистой, то есть не производящей вредных отходов</a:t>
            </a:r>
            <a:r>
              <a:rPr lang="ru-RU" u="sng" baseline="30000" dirty="0" smtClean="0"/>
              <a:t>[  </a:t>
            </a:r>
            <a:r>
              <a:rPr lang="ru-RU" dirty="0" smtClean="0"/>
              <a:t>Возможная выработка энергии уменьшается из-за </a:t>
            </a:r>
            <a:r>
              <a:rPr lang="ru-RU" u="sng" dirty="0" smtClean="0">
                <a:hlinkClick r:id="rId4" tooltip="Глобальное затемнение"/>
              </a:rPr>
              <a:t>глобального затемнения</a:t>
            </a:r>
            <a:r>
              <a:rPr lang="ru-RU" dirty="0" smtClean="0"/>
              <a:t> - уменьшения потока солнечного излучения, доходящего до поверхности Земли.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229600" cy="714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Солнечные батареи</a:t>
            </a:r>
            <a:r>
              <a:rPr lang="ru-RU" u="sng" baseline="30000" dirty="0" smtClean="0"/>
              <a:t>[</a:t>
            </a:r>
            <a:r>
              <a:rPr lang="ru-RU" dirty="0" smtClean="0"/>
              <a:t> на крыше здания Академии наук России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8914" name="Picture 2" descr="230px-RAN_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21537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Геотермальная энергетика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9938" name="Picture 2" descr="300px-NesjavellirPowerPlant_edi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828680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14324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Перспективными источниками перегретых вод обладают множественные </a:t>
            </a:r>
            <a:r>
              <a:rPr lang="ru-RU" u="sng" dirty="0" smtClean="0">
                <a:hlinkClick r:id="rId2" tooltip="Вулкан (геология)"/>
              </a:rPr>
              <a:t>вулканические зоны</a:t>
            </a:r>
            <a:r>
              <a:rPr lang="ru-RU" dirty="0" smtClean="0"/>
              <a:t> планеты в том числе </a:t>
            </a:r>
            <a:r>
              <a:rPr lang="ru-RU" u="sng" dirty="0" smtClean="0">
                <a:hlinkClick r:id="rId3" tooltip="Камчатка"/>
              </a:rPr>
              <a:t>Камчатка</a:t>
            </a:r>
            <a:r>
              <a:rPr lang="ru-RU" dirty="0" smtClean="0"/>
              <a:t>, </a:t>
            </a:r>
            <a:r>
              <a:rPr lang="ru-RU" u="sng" dirty="0" smtClean="0">
                <a:hlinkClick r:id="rId4" tooltip="Курильские острова"/>
              </a:rPr>
              <a:t>Курильские</a:t>
            </a:r>
            <a:r>
              <a:rPr lang="ru-RU" u="sng" dirty="0" smtClean="0"/>
              <a:t>  </a:t>
            </a:r>
            <a:r>
              <a:rPr lang="ru-RU" dirty="0" smtClean="0"/>
              <a:t>острова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Достоинства и недостатки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785794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достоинствами геотермальной энергии можно считать практическую неисчерпаемость ресурсов, независимость от внешних условий, времени суток и года, возможность комплексного использования термальных вод для нужд </a:t>
            </a:r>
            <a:r>
              <a:rPr lang="ru-RU" sz="2400" dirty="0" err="1" smtClean="0"/>
              <a:t>теплоэлектроэнергетики</a:t>
            </a:r>
            <a:r>
              <a:rPr lang="ru-RU" sz="2400" dirty="0" smtClean="0"/>
              <a:t> и медицины.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496"/>
            <a:ext cx="87154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Недостатками ее являются высокая </a:t>
            </a:r>
            <a:r>
              <a:rPr lang="ru-RU" sz="2800" u="sng" dirty="0" smtClean="0">
                <a:hlinkClick r:id="rId2" tooltip="Минерализация"/>
              </a:rPr>
              <a:t>минерализация</a:t>
            </a:r>
            <a:r>
              <a:rPr lang="ru-RU" sz="2800" dirty="0" smtClean="0"/>
              <a:t> термальных вод большинства месторождений и наличие токсичных соединений и металлов, что исключает в большинстве случаев сброс термальных вод в природные водоемы.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000504"/>
            <a:ext cx="8186766" cy="2095496"/>
          </a:xfrm>
        </p:spPr>
        <p:txBody>
          <a:bodyPr/>
          <a:lstStyle/>
          <a:p>
            <a:r>
              <a:rPr lang="ru-RU" dirty="0" smtClean="0"/>
              <a:t>Поиск новых источников энергии…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329642" cy="1428760"/>
          </a:xfrm>
        </p:spPr>
        <p:txBody>
          <a:bodyPr>
            <a:normAutofit/>
          </a:bodyPr>
          <a:lstStyle/>
          <a:p>
            <a:r>
              <a:rPr lang="ru-RU" dirty="0" smtClean="0"/>
              <a:t>Энергетический голод…</a:t>
            </a:r>
            <a:br>
              <a:rPr lang="ru-RU" dirty="0" smtClean="0"/>
            </a:br>
            <a:r>
              <a:rPr lang="ru-RU" dirty="0" smtClean="0"/>
              <a:t>Пути решения проблемы…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Атомная электростанция</a:t>
            </a:r>
            <a:endParaRPr lang="ru-RU" b="1" dirty="0"/>
          </a:p>
        </p:txBody>
      </p:sp>
      <p:pic>
        <p:nvPicPr>
          <p:cNvPr id="1026" name="Picture 2" descr="300px-Centrale-nucleaire-civaux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500174"/>
            <a:ext cx="789902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6733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А́томная</a:t>
            </a:r>
            <a:r>
              <a:rPr lang="ru-RU" b="1" dirty="0" smtClean="0"/>
              <a:t> </a:t>
            </a:r>
            <a:r>
              <a:rPr lang="ru-RU" b="1" dirty="0" err="1" smtClean="0"/>
              <a:t>электроста́нция</a:t>
            </a:r>
            <a:r>
              <a:rPr lang="ru-RU" dirty="0" smtClean="0"/>
              <a:t> (АЭС) — ядерная установка для производства </a:t>
            </a:r>
            <a:r>
              <a:rPr lang="ru-RU" u="sng" dirty="0" smtClean="0">
                <a:hlinkClick r:id="rId2" tooltip="Энергия"/>
              </a:rPr>
              <a:t>энергии</a:t>
            </a:r>
            <a:r>
              <a:rPr lang="ru-RU" dirty="0" smtClean="0"/>
              <a:t> в заданных режимах и условиях применения, располагающаяся в пределах определенной проектом территории, на которой для осуществления этой цели используются </a:t>
            </a:r>
            <a:r>
              <a:rPr lang="ru-RU" u="sng" dirty="0" smtClean="0">
                <a:hlinkClick r:id="rId3" tooltip="Ядерный реактор"/>
              </a:rPr>
              <a:t>ядерный реактор</a:t>
            </a:r>
            <a:r>
              <a:rPr lang="ru-RU" dirty="0" smtClean="0"/>
              <a:t> (реакторы) и комплекс необходимых систем, </a:t>
            </a:r>
            <a:r>
              <a:rPr lang="ru-RU" u="sng" dirty="0" smtClean="0">
                <a:hlinkClick r:id="rId4" tooltip="Устройство"/>
              </a:rPr>
              <a:t>устройств</a:t>
            </a:r>
            <a:r>
              <a:rPr lang="ru-RU" dirty="0" smtClean="0"/>
              <a:t>, </a:t>
            </a:r>
            <a:r>
              <a:rPr lang="ru-RU" u="sng" dirty="0" smtClean="0">
                <a:hlinkClick r:id="rId5" tooltip="Оборудование"/>
              </a:rPr>
              <a:t>оборудования</a:t>
            </a:r>
            <a:r>
              <a:rPr lang="ru-RU" dirty="0" smtClean="0"/>
              <a:t> и </a:t>
            </a:r>
            <a:r>
              <a:rPr lang="ru-RU" u="sng" dirty="0" smtClean="0">
                <a:hlinkClick r:id="rId6" tooltip="Сооружение"/>
              </a:rPr>
              <a:t>сооружений</a:t>
            </a:r>
            <a:r>
              <a:rPr lang="ru-RU" dirty="0" smtClean="0"/>
              <a:t> с необходимыми </a:t>
            </a:r>
            <a:r>
              <a:rPr lang="ru-RU" u="sng" dirty="0" smtClean="0">
                <a:hlinkClick r:id="rId7" tooltip="Работник"/>
              </a:rPr>
              <a:t>работниками</a:t>
            </a:r>
            <a:r>
              <a:rPr lang="ru-RU" dirty="0" smtClean="0"/>
              <a:t> (</a:t>
            </a:r>
            <a:r>
              <a:rPr lang="ru-RU" u="sng" dirty="0" smtClean="0">
                <a:hlinkClick r:id="rId8" tooltip="Персонал"/>
              </a:rPr>
              <a:t>персоналом</a:t>
            </a:r>
            <a:r>
              <a:rPr lang="ru-RU" dirty="0" smtClean="0"/>
              <a:t>). (</a:t>
            </a:r>
            <a:r>
              <a:rPr lang="ru-RU" u="sng" dirty="0" smtClean="0">
                <a:hlinkClick r:id="rId9" tooltip="Общие положения обеспечения безопасности атомных станций"/>
              </a:rPr>
              <a:t>ОПБ-88/97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Файл:Nuclear power station.sv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285860"/>
            <a:ext cx="871543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642918"/>
            <a:ext cx="8786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Страны с атомными </a:t>
            </a:r>
            <a:r>
              <a:rPr lang="ru-RU" sz="2400" b="1" dirty="0" smtClean="0"/>
              <a:t>электростанциями </a:t>
            </a:r>
            <a:r>
              <a:rPr lang="ru-RU" sz="2400" b="1" dirty="0"/>
              <a:t>(АЭС).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Autofit/>
          </a:bodyPr>
          <a:lstStyle/>
          <a:p>
            <a:r>
              <a:rPr lang="ru-RU" sz="1800" dirty="0" smtClean="0"/>
              <a:t>Во второй половине 40-х гг., ещё до окончания работ по созданию первой советской атомной бомбы (её испытание, как известно, состоялось 29 августа 1949 года), советские учёные приступили к разработке первых проектов мирного использования атомной энергии, генеральным направлением которого сразу же стала электроэнергетика.</a:t>
            </a:r>
          </a:p>
          <a:p>
            <a:r>
              <a:rPr lang="ru-RU" sz="1800" dirty="0" smtClean="0"/>
              <a:t>В 1948 г. по предложению И. В. Курчатова и в соответствии с заданием партии и правительства начались первые работы по практическому применению энергии атома для получения электроэнергии </a:t>
            </a:r>
            <a:r>
              <a:rPr lang="ru-RU" sz="1800" u="sng" baseline="30000" dirty="0" smtClean="0">
                <a:hlinkClick r:id="rId2"/>
              </a:rPr>
              <a:t>[1]</a:t>
            </a:r>
            <a:endParaRPr lang="ru-RU" sz="1800" dirty="0" smtClean="0"/>
          </a:p>
          <a:p>
            <a:r>
              <a:rPr lang="ru-RU" sz="1800" dirty="0" smtClean="0"/>
              <a:t>В мае 1950 года близ посёлка </a:t>
            </a:r>
            <a:r>
              <a:rPr lang="ru-RU" sz="1800" dirty="0" err="1" smtClean="0"/>
              <a:t>Обнинское</a:t>
            </a:r>
            <a:r>
              <a:rPr lang="ru-RU" sz="1800" dirty="0" smtClean="0"/>
              <a:t> Калужской области начались работы по строительству первой в мире АЭС.</a:t>
            </a:r>
          </a:p>
          <a:p>
            <a:r>
              <a:rPr lang="ru-RU" sz="1800" u="sng" dirty="0" smtClean="0">
                <a:hlinkClick r:id="rId3" tooltip="Обнинская АЭС"/>
              </a:rPr>
              <a:t>Первая в мире промышленная атомная электростанция</a:t>
            </a:r>
            <a:r>
              <a:rPr lang="ru-RU" sz="1800" dirty="0" smtClean="0"/>
              <a:t> мощностью 5 МВт была запущена </a:t>
            </a:r>
            <a:r>
              <a:rPr lang="ru-RU" sz="1800" u="sng" dirty="0" smtClean="0">
                <a:hlinkClick r:id="rId4" tooltip="27 июня"/>
              </a:rPr>
              <a:t>27 июня</a:t>
            </a:r>
            <a:r>
              <a:rPr lang="ru-RU" sz="1800" dirty="0" smtClean="0"/>
              <a:t> </a:t>
            </a:r>
            <a:r>
              <a:rPr lang="ru-RU" sz="1800" u="sng" dirty="0" smtClean="0">
                <a:hlinkClick r:id="rId5" tooltip="1954 год"/>
              </a:rPr>
              <a:t>1954 года</a:t>
            </a:r>
            <a:r>
              <a:rPr lang="ru-RU" sz="1800" dirty="0" smtClean="0"/>
              <a:t> в </a:t>
            </a:r>
            <a:r>
              <a:rPr lang="ru-RU" sz="1800" u="sng" dirty="0" smtClean="0">
                <a:hlinkClick r:id="rId6" tooltip="СССР"/>
              </a:rPr>
              <a:t>СССР</a:t>
            </a:r>
            <a:r>
              <a:rPr lang="ru-RU" sz="1800" dirty="0" smtClean="0"/>
              <a:t>, в городе </a:t>
            </a:r>
            <a:r>
              <a:rPr lang="ru-RU" sz="1800" u="sng" dirty="0" smtClean="0">
                <a:hlinkClick r:id="rId7" tooltip="Обнинск"/>
              </a:rPr>
              <a:t>Обнинск</a:t>
            </a:r>
            <a:r>
              <a:rPr lang="ru-RU" sz="1800" dirty="0" smtClean="0"/>
              <a:t>, расположенном в </a:t>
            </a:r>
            <a:r>
              <a:rPr lang="ru-RU" sz="1800" u="sng" dirty="0" smtClean="0">
                <a:hlinkClick r:id="rId8" tooltip="Калужская область"/>
              </a:rPr>
              <a:t>Калужской области</a:t>
            </a:r>
            <a:r>
              <a:rPr lang="ru-RU" sz="1800" dirty="0" smtClean="0"/>
              <a:t>. В </a:t>
            </a:r>
            <a:r>
              <a:rPr lang="ru-RU" sz="1800" u="sng" dirty="0" smtClean="0">
                <a:hlinkClick r:id="rId9" tooltip="1958"/>
              </a:rPr>
              <a:t>1958</a:t>
            </a:r>
            <a:r>
              <a:rPr lang="ru-RU" sz="1800" dirty="0" smtClean="0"/>
              <a:t> была введена в эксплуатацию 1-я очередь </a:t>
            </a:r>
            <a:r>
              <a:rPr lang="ru-RU" sz="1800" u="sng" dirty="0" smtClean="0">
                <a:hlinkClick r:id="rId10" tooltip="Сибирская АЭС"/>
              </a:rPr>
              <a:t>Сибирской АЭС</a:t>
            </a:r>
            <a:r>
              <a:rPr lang="ru-RU" sz="1800" dirty="0" smtClean="0"/>
              <a:t> мощностью 100 МВт (полная проектная мощность 600 МВт). В том же году развернулось строительство </a:t>
            </a:r>
            <a:r>
              <a:rPr lang="ru-RU" sz="1800" u="sng" dirty="0" smtClean="0">
                <a:hlinkClick r:id="rId11" tooltip="Белоярская АЭС"/>
              </a:rPr>
              <a:t>Белоярской промышленной АЭС</a:t>
            </a:r>
            <a:r>
              <a:rPr lang="ru-RU" sz="1800" dirty="0" smtClean="0"/>
              <a:t>, а </a:t>
            </a:r>
            <a:r>
              <a:rPr lang="ru-RU" sz="1800" u="sng" dirty="0" smtClean="0">
                <a:hlinkClick r:id="rId12" tooltip="26 апреля"/>
              </a:rPr>
              <a:t>26 апреля</a:t>
            </a:r>
            <a:r>
              <a:rPr lang="ru-RU" sz="1800" dirty="0" smtClean="0"/>
              <a:t> </a:t>
            </a:r>
            <a:r>
              <a:rPr lang="ru-RU" sz="1800" u="sng" dirty="0" smtClean="0">
                <a:hlinkClick r:id="rId13" tooltip="1964"/>
              </a:rPr>
              <a:t>1964</a:t>
            </a:r>
            <a:r>
              <a:rPr lang="ru-RU" sz="1800" dirty="0" smtClean="0"/>
              <a:t> генератор 1-й очереди дал ток потребителям. В сентябре </a:t>
            </a:r>
            <a:r>
              <a:rPr lang="ru-RU" sz="1800" u="sng" dirty="0" smtClean="0">
                <a:hlinkClick r:id="rId13" tooltip="1964"/>
              </a:rPr>
              <a:t>1964</a:t>
            </a:r>
            <a:r>
              <a:rPr lang="ru-RU" sz="1800" dirty="0" smtClean="0"/>
              <a:t> был пущен 1-й блок </a:t>
            </a:r>
            <a:r>
              <a:rPr lang="ru-RU" sz="1800" u="sng" dirty="0" err="1" smtClean="0">
                <a:hlinkClick r:id="rId14" tooltip="Нововоронежская АЭС"/>
              </a:rPr>
              <a:t>Нововоронежской</a:t>
            </a:r>
            <a:r>
              <a:rPr lang="ru-RU" sz="1800" u="sng" dirty="0" smtClean="0">
                <a:hlinkClick r:id="rId14" tooltip="Нововоронежская АЭС"/>
              </a:rPr>
              <a:t> АЭС</a:t>
            </a:r>
            <a:r>
              <a:rPr lang="ru-RU" sz="1800" dirty="0" smtClean="0"/>
              <a:t> мощностью 210 МВт. Второй блок мощностью 350 МВт запущен в декабре </a:t>
            </a:r>
            <a:r>
              <a:rPr lang="ru-RU" sz="1800" u="sng" dirty="0" smtClean="0">
                <a:hlinkClick r:id="rId15" tooltip="1969"/>
              </a:rPr>
              <a:t>1969</a:t>
            </a:r>
            <a:r>
              <a:rPr lang="ru-RU" sz="1800" dirty="0" smtClean="0"/>
              <a:t>. В 1973 г. запущена Ленинградская АЭС.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История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7165"/>
            <a:ext cx="82868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 </a:t>
            </a:r>
            <a:r>
              <a:rPr lang="ru-RU" dirty="0"/>
              <a:t>пределами СССР первая АЭС промышленного назначения мощностью 46 МВт была введена в эксплуатацию в </a:t>
            </a:r>
            <a:r>
              <a:rPr lang="ru-RU" u="sng" dirty="0">
                <a:hlinkClick r:id="rId2" tooltip="1956"/>
              </a:rPr>
              <a:t>1956</a:t>
            </a:r>
            <a:r>
              <a:rPr lang="ru-RU" dirty="0"/>
              <a:t> в </a:t>
            </a:r>
            <a:r>
              <a:rPr lang="ru-RU" u="sng" dirty="0" err="1">
                <a:hlinkClick r:id="rId3" tooltip="Колдер-Холл (страница отсутствует)"/>
              </a:rPr>
              <a:t>Колдер-Холле</a:t>
            </a:r>
            <a:r>
              <a:rPr lang="ru-RU" dirty="0"/>
              <a:t> (</a:t>
            </a:r>
            <a:r>
              <a:rPr lang="ru-RU" u="sng" dirty="0">
                <a:hlinkClick r:id="rId4" tooltip="Великобритания"/>
              </a:rPr>
              <a:t>Великобритания</a:t>
            </a:r>
            <a:r>
              <a:rPr lang="ru-RU" dirty="0"/>
              <a:t>).Через год вступила в строй АЭС мощностью 60 МВт в </a:t>
            </a:r>
            <a:r>
              <a:rPr lang="ru-RU" u="sng" dirty="0" err="1">
                <a:hlinkClick r:id="rId5" tooltip="Шиппингпорт (страница отсутствует)"/>
              </a:rPr>
              <a:t>Шиппингпорте</a:t>
            </a:r>
            <a:r>
              <a:rPr lang="ru-RU" dirty="0"/>
              <a:t> (</a:t>
            </a:r>
            <a:r>
              <a:rPr lang="ru-RU" u="sng" dirty="0">
                <a:hlinkClick r:id="rId6" tooltip="США"/>
              </a:rPr>
              <a:t>США</a:t>
            </a:r>
            <a:r>
              <a:rPr lang="ru-RU" dirty="0"/>
              <a:t>).</a:t>
            </a:r>
          </a:p>
          <a:p>
            <a:r>
              <a:rPr lang="ru-RU" dirty="0"/>
              <a:t>Мировыми лидерами в производстве ядерной электроэнергии являются: </a:t>
            </a:r>
            <a:r>
              <a:rPr lang="ru-RU" u="sng" dirty="0">
                <a:hlinkClick r:id="rId6" tooltip="США"/>
              </a:rPr>
              <a:t>США</a:t>
            </a:r>
            <a:r>
              <a:rPr lang="ru-RU" dirty="0"/>
              <a:t> (788,6 </a:t>
            </a:r>
            <a:r>
              <a:rPr lang="ru-RU" dirty="0" err="1"/>
              <a:t>млрд</a:t>
            </a:r>
            <a:r>
              <a:rPr lang="ru-RU" dirty="0"/>
              <a:t> кВт·ч/год), </a:t>
            </a:r>
            <a:r>
              <a:rPr lang="ru-RU" u="sng" dirty="0">
                <a:hlinkClick r:id="rId7" tooltip="Франция"/>
              </a:rPr>
              <a:t>Франция</a:t>
            </a:r>
            <a:r>
              <a:rPr lang="ru-RU" dirty="0"/>
              <a:t> (426,8 </a:t>
            </a:r>
            <a:r>
              <a:rPr lang="ru-RU" dirty="0" err="1"/>
              <a:t>млрд</a:t>
            </a:r>
            <a:r>
              <a:rPr lang="ru-RU" dirty="0"/>
              <a:t> кВт·ч/год), </a:t>
            </a:r>
            <a:r>
              <a:rPr lang="ru-RU" u="sng" dirty="0">
                <a:hlinkClick r:id="rId8" tooltip="Япония"/>
              </a:rPr>
              <a:t>Япония</a:t>
            </a:r>
            <a:r>
              <a:rPr lang="ru-RU" dirty="0"/>
              <a:t> (273,8 </a:t>
            </a:r>
            <a:r>
              <a:rPr lang="ru-RU" dirty="0" err="1"/>
              <a:t>млрд</a:t>
            </a:r>
            <a:r>
              <a:rPr lang="ru-RU" dirty="0"/>
              <a:t> кВт·ч/год), </a:t>
            </a:r>
            <a:r>
              <a:rPr lang="ru-RU" u="sng" dirty="0">
                <a:hlinkClick r:id="rId9" tooltip="Германия"/>
              </a:rPr>
              <a:t>Германия</a:t>
            </a:r>
            <a:r>
              <a:rPr lang="ru-RU" dirty="0"/>
              <a:t> (158,4 </a:t>
            </a:r>
            <a:r>
              <a:rPr lang="ru-RU" dirty="0" err="1"/>
              <a:t>млрд</a:t>
            </a:r>
            <a:r>
              <a:rPr lang="ru-RU" dirty="0"/>
              <a:t> кВт·ч/год) и </a:t>
            </a:r>
            <a:r>
              <a:rPr lang="ru-RU" u="sng" dirty="0">
                <a:hlinkClick r:id="rId10" tooltip="Россия"/>
              </a:rPr>
              <a:t>Россия</a:t>
            </a:r>
            <a:r>
              <a:rPr lang="ru-RU" dirty="0"/>
              <a:t> (154,7 </a:t>
            </a:r>
            <a:r>
              <a:rPr lang="ru-RU" dirty="0" err="1"/>
              <a:t>млрд</a:t>
            </a:r>
            <a:r>
              <a:rPr lang="ru-RU" dirty="0"/>
              <a:t> кВт·ч/год).</a:t>
            </a:r>
          </a:p>
          <a:p>
            <a:r>
              <a:rPr lang="ru-RU" dirty="0"/>
              <a:t>На начало 2004 года в мире действовал 441 энергетический ядерный реактор, российское </a:t>
            </a:r>
            <a:r>
              <a:rPr lang="ru-RU" u="sng" dirty="0">
                <a:hlinkClick r:id="rId11" tooltip="ТВЭЛ (компания)"/>
              </a:rPr>
              <a:t>ОАО «ТВЭЛ»</a:t>
            </a:r>
            <a:r>
              <a:rPr lang="ru-RU" dirty="0"/>
              <a:t> поставляет топливо для 75 из них.</a:t>
            </a:r>
          </a:p>
          <a:p>
            <a:r>
              <a:rPr lang="ru-RU" dirty="0"/>
              <a:t>Крупнейшая АЭС в Европе — </a:t>
            </a:r>
            <a:r>
              <a:rPr lang="ru-RU" b="1" u="sng" dirty="0">
                <a:hlinkClick r:id="rId12" tooltip="Запорожская АЭС"/>
              </a:rPr>
              <a:t>Запорожская АЭС</a:t>
            </a:r>
            <a:r>
              <a:rPr lang="ru-RU" u="sng" baseline="30000" dirty="0">
                <a:hlinkClick r:id="rId13"/>
              </a:rPr>
              <a:t>[2]</a:t>
            </a:r>
            <a:r>
              <a:rPr lang="ru-RU" dirty="0"/>
              <a:t> у г. </a:t>
            </a:r>
            <a:r>
              <a:rPr lang="ru-RU" u="sng" dirty="0">
                <a:hlinkClick r:id="rId14" tooltip="Энергодар"/>
              </a:rPr>
              <a:t>Энергодар</a:t>
            </a:r>
            <a:r>
              <a:rPr lang="ru-RU" dirty="0"/>
              <a:t> (</a:t>
            </a:r>
            <a:r>
              <a:rPr lang="ru-RU" u="sng" dirty="0">
                <a:hlinkClick r:id="rId15" tooltip="Запорожская область"/>
              </a:rPr>
              <a:t>Запорожская область</a:t>
            </a:r>
            <a:r>
              <a:rPr lang="ru-RU" dirty="0"/>
              <a:t>, </a:t>
            </a:r>
            <a:r>
              <a:rPr lang="ru-RU" u="sng" dirty="0">
                <a:hlinkClick r:id="rId16" tooltip="Украина"/>
              </a:rPr>
              <a:t>Украина</a:t>
            </a:r>
            <a:r>
              <a:rPr lang="ru-RU" dirty="0"/>
              <a:t>), строительство которой начато в </a:t>
            </a:r>
            <a:r>
              <a:rPr lang="ru-RU" u="sng" dirty="0">
                <a:hlinkClick r:id="rId17" tooltip="1980"/>
              </a:rPr>
              <a:t>1980</a:t>
            </a:r>
            <a:r>
              <a:rPr lang="ru-RU" dirty="0"/>
              <a:t> г. На середину </a:t>
            </a:r>
            <a:r>
              <a:rPr lang="ru-RU" u="sng" dirty="0">
                <a:hlinkClick r:id="rId18" tooltip="2008"/>
              </a:rPr>
              <a:t>2008</a:t>
            </a:r>
            <a:r>
              <a:rPr lang="ru-RU" dirty="0"/>
              <a:t> г. работают 6 атомных реакторов суммарной мощностью 6 ГВт.</a:t>
            </a:r>
          </a:p>
          <a:p>
            <a:r>
              <a:rPr lang="ru-RU" dirty="0"/>
              <a:t>Крупнейшая АЭС в мире </a:t>
            </a:r>
            <a:r>
              <a:rPr lang="ru-RU" b="1" dirty="0" err="1"/>
              <a:t>Касивадзаки-Карива</a:t>
            </a:r>
            <a:r>
              <a:rPr lang="ru-RU" dirty="0"/>
              <a:t> по установленной мощности (на </a:t>
            </a:r>
            <a:r>
              <a:rPr lang="ru-RU" u="sng" dirty="0">
                <a:hlinkClick r:id="rId19" tooltip="2008 год"/>
              </a:rPr>
              <a:t>2008 год</a:t>
            </a:r>
            <a:r>
              <a:rPr lang="ru-RU" dirty="0"/>
              <a:t>) находится в Японском городе </a:t>
            </a:r>
            <a:r>
              <a:rPr lang="ru-RU" u="sng" dirty="0" err="1">
                <a:hlinkClick r:id="rId20" tooltip="Касивадзаки"/>
              </a:rPr>
              <a:t>Касивадзаки</a:t>
            </a:r>
            <a:r>
              <a:rPr lang="ru-RU" dirty="0"/>
              <a:t> </a:t>
            </a:r>
            <a:r>
              <a:rPr lang="ru-RU" u="sng" dirty="0">
                <a:hlinkClick r:id="rId21" tooltip="Префектура Ниигата"/>
              </a:rPr>
              <a:t>префектуры </a:t>
            </a:r>
            <a:r>
              <a:rPr lang="ru-RU" u="sng" dirty="0" err="1">
                <a:hlinkClick r:id="rId21" tooltip="Префектура Ниигата"/>
              </a:rPr>
              <a:t>Ниигата</a:t>
            </a:r>
            <a:r>
              <a:rPr lang="ru-RU" dirty="0"/>
              <a:t> — в эксплуатации находятся пять </a:t>
            </a:r>
            <a:r>
              <a:rPr lang="ru-RU" u="sng" dirty="0">
                <a:hlinkClick r:id="rId22" tooltip="Кипящий ядерный реактор"/>
              </a:rPr>
              <a:t>кипящих ядерных реакторов</a:t>
            </a:r>
            <a:r>
              <a:rPr lang="ru-RU" dirty="0"/>
              <a:t> (BWR) и два </a:t>
            </a:r>
            <a:r>
              <a:rPr lang="ru-RU" u="sng" dirty="0">
                <a:hlinkClick r:id="rId23" tooltip="Продвинутый кипящий ядерный реактор (страница отсутствует)"/>
              </a:rPr>
              <a:t>продвинутых кипящих ядерных реакторов</a:t>
            </a:r>
            <a:r>
              <a:rPr lang="ru-RU" dirty="0"/>
              <a:t> (ABWR), суммарная мощность которых составляет 8,212 ГВт.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fontScale="62500" lnSpcReduction="20000"/>
          </a:bodyPr>
          <a:lstStyle/>
          <a:p>
            <a:r>
              <a:rPr lang="ru-RU" sz="2800" b="1" dirty="0" smtClean="0"/>
              <a:t>По типу реакторов</a:t>
            </a:r>
          </a:p>
          <a:p>
            <a:r>
              <a:rPr lang="ru-RU" sz="2800" dirty="0" smtClean="0"/>
              <a:t>Атомные электростанции классифицируются в соответствии с установленными на них </a:t>
            </a:r>
            <a:r>
              <a:rPr lang="ru-RU" sz="2800" u="sng" dirty="0" smtClean="0">
                <a:hlinkClick r:id="rId2" tooltip="Ядерный реактор"/>
              </a:rPr>
              <a:t>реакторами</a:t>
            </a:r>
            <a:r>
              <a:rPr lang="ru-RU" sz="2800" dirty="0" smtClean="0"/>
              <a:t>:</a:t>
            </a:r>
          </a:p>
          <a:p>
            <a:pPr lvl="0"/>
            <a:r>
              <a:rPr lang="ru-RU" sz="2800" u="sng" dirty="0" smtClean="0">
                <a:hlinkClick r:id="rId3" tooltip="Реакторы на тепловых нейтронах"/>
              </a:rPr>
              <a:t>Реакторы на тепловых нейтронах</a:t>
            </a:r>
            <a:r>
              <a:rPr lang="ru-RU" sz="2800" dirty="0" smtClean="0"/>
              <a:t>, использующие специальные замедлители для увеличения вероятности поглощения нейтрона ядрами атомов топлива </a:t>
            </a:r>
          </a:p>
          <a:p>
            <a:pPr lvl="1"/>
            <a:r>
              <a:rPr lang="ru-RU" u="sng" dirty="0" smtClean="0">
                <a:hlinkClick r:id="rId4" tooltip="Реакторы на лёгкой воде"/>
              </a:rPr>
              <a:t>Реакторы на лёгкой воде</a:t>
            </a:r>
            <a:r>
              <a:rPr lang="ru-RU" dirty="0" smtClean="0"/>
              <a:t> </a:t>
            </a:r>
          </a:p>
          <a:p>
            <a:pPr lvl="1"/>
            <a:r>
              <a:rPr lang="ru-RU" u="sng" dirty="0" smtClean="0">
                <a:hlinkClick r:id="rId5" tooltip="Реакторы на тяжёлой воде"/>
              </a:rPr>
              <a:t>Реакторы на тяжёлой воде</a:t>
            </a:r>
            <a:r>
              <a:rPr lang="ru-RU" dirty="0" smtClean="0"/>
              <a:t> </a:t>
            </a:r>
          </a:p>
          <a:p>
            <a:pPr lvl="0"/>
            <a:r>
              <a:rPr lang="ru-RU" sz="2800" u="sng" dirty="0" smtClean="0">
                <a:hlinkClick r:id="rId6" tooltip="Реакторы на быстрых нейтронах"/>
              </a:rPr>
              <a:t>Реакторы на быстрых нейтронах</a:t>
            </a:r>
            <a:r>
              <a:rPr lang="ru-RU" sz="2800" dirty="0" smtClean="0"/>
              <a:t> </a:t>
            </a:r>
          </a:p>
          <a:p>
            <a:pPr lvl="0"/>
            <a:r>
              <a:rPr lang="ru-RU" sz="2800" u="sng" dirty="0" err="1" smtClean="0">
                <a:hlinkClick r:id="rId7" tooltip="Субкритические реакторы (страница отсутствует)"/>
              </a:rPr>
              <a:t>Субкритические</a:t>
            </a:r>
            <a:r>
              <a:rPr lang="ru-RU" sz="2800" u="sng" dirty="0" smtClean="0">
                <a:hlinkClick r:id="rId7" tooltip="Субкритические реакторы (страница отсутствует)"/>
              </a:rPr>
              <a:t> реакторы</a:t>
            </a:r>
            <a:r>
              <a:rPr lang="ru-RU" sz="2800" dirty="0" smtClean="0"/>
              <a:t>, использующие внешние источники нейтронов </a:t>
            </a:r>
          </a:p>
          <a:p>
            <a:pPr lvl="0"/>
            <a:r>
              <a:rPr lang="ru-RU" sz="2800" u="sng" dirty="0" smtClean="0">
                <a:hlinkClick r:id="rId8" tooltip="Термоядерные реакторы"/>
              </a:rPr>
              <a:t>Термоядерные реакторы</a:t>
            </a:r>
            <a:r>
              <a:rPr lang="ru-RU" sz="2800" dirty="0" smtClean="0"/>
              <a:t> </a:t>
            </a:r>
          </a:p>
          <a:p>
            <a:r>
              <a:rPr lang="ru-RU" sz="2800" b="1" dirty="0" smtClean="0"/>
              <a:t>По виду отпускаемой энергии</a:t>
            </a:r>
          </a:p>
          <a:p>
            <a:r>
              <a:rPr lang="ru-RU" sz="2800" dirty="0" smtClean="0"/>
              <a:t>Атомные станции по виду отпускаемой энергии можно разделить на:</a:t>
            </a:r>
          </a:p>
          <a:p>
            <a:pPr lvl="0"/>
            <a:r>
              <a:rPr lang="ru-RU" sz="2800" dirty="0" smtClean="0"/>
              <a:t>Атомные электростанции (АЭС), предназначенные для выработки только электроэнергии </a:t>
            </a:r>
          </a:p>
          <a:p>
            <a:pPr lvl="0"/>
            <a:r>
              <a:rPr lang="ru-RU" sz="2800" u="sng" dirty="0" smtClean="0">
                <a:hlinkClick r:id="rId9" tooltip="Атомная теплоэлектроцентраль"/>
              </a:rPr>
              <a:t>Атомные теплоэлектроцентрали</a:t>
            </a:r>
            <a:r>
              <a:rPr lang="ru-RU" sz="2800" dirty="0" smtClean="0"/>
              <a:t> (АТЭЦ), вырабатывающие как электроэнергию, так и тепловую энергию </a:t>
            </a:r>
          </a:p>
          <a:p>
            <a:r>
              <a:rPr lang="ru-RU" sz="2800" dirty="0" smtClean="0"/>
              <a:t>Однако, на всех атомных станциях России есть теплофикационные установки, предназначенные для подогрева сетевой воды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430</TotalTime>
  <Words>1378</Words>
  <Application>Microsoft Office PowerPoint</Application>
  <PresentationFormat>Экран (4:3)</PresentationFormat>
  <Paragraphs>99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Бумажная</vt:lpstr>
      <vt:lpstr>Чудеса науки современной, далеко превосходят чудеса древней мифологии..   Р. Эмерсон…</vt:lpstr>
      <vt:lpstr>    Цель: Рассмотреть преимущество АЭС, а также проблемы современной энергетики и пути их решения.</vt:lpstr>
      <vt:lpstr>Энергетический голод… Пути решения проблемы…</vt:lpstr>
      <vt:lpstr>Атомная электростанция</vt:lpstr>
      <vt:lpstr> </vt:lpstr>
      <vt:lpstr>Слайд 6</vt:lpstr>
      <vt:lpstr>История</vt:lpstr>
      <vt:lpstr> </vt:lpstr>
      <vt:lpstr> </vt:lpstr>
      <vt:lpstr>Слайд 10</vt:lpstr>
      <vt:lpstr> </vt:lpstr>
      <vt:lpstr>Слайд 12</vt:lpstr>
      <vt:lpstr>Атомная станция энергоснабжения</vt:lpstr>
      <vt:lpstr> </vt:lpstr>
      <vt:lpstr>Достоинства атомных станций: </vt:lpstr>
      <vt:lpstr>Недостатки атомных станций: </vt:lpstr>
      <vt:lpstr>Альтернативный источник энергии </vt:lpstr>
      <vt:lpstr>использования энергии ветра</vt:lpstr>
      <vt:lpstr>Современные ветрогенераторы работают при скоростях ветра от 3—4 м/с до 25 м/с. Мощность ветрогенератора зависит от площади, заметаемой лопастями генератора. Например, турбины мощностью 3 МВт (V90) производства датской фирмы Vestas имеют общую высоту 115 метров, высоту башни 70 метров и диаметр лопастей 90 метров. </vt:lpstr>
      <vt:lpstr>Приливная электростанция</vt:lpstr>
      <vt:lpstr>Прили́вная электроста́нция (ПЭС) — особый вид гидроэлектростанции, использующий энергию приливов, а фактически кинетическую энергию вращения Земли. Приливные электростанции строят на берегах морей, где гравитационные силы Луны и Солнца дважды в сутки изменяют уровень воды. Колебания уровня воды у берега могут достигать 13 метров. </vt:lpstr>
      <vt:lpstr>В России c 1968 года действует экспериментальная ПЭС в Кислой губе на побережье Баренцева моря на 2009 год её мощность составляет 1,7 МВт. В советское время были разработаны проекты строительства ПЭС в Мезенской губе (мощность 11 000 МВт) на Белом море, Пенжинской губе и Тугурском заливе (мощностью 8000 МВт) на Охотском море, в настоящее время статус этих проектов неизвестен, за исключением Мезенской ПЭС, включённой в инвестпроект РАО «ЕЭС». Пенжинская ПЭС могла бы стать самой мощной электростанцией в мире — проектная мощность 87 ГВт.</vt:lpstr>
      <vt:lpstr>Преимуществами ПЭС является экологичность и низкая себестоимость производства энергии. Недостатками — высокая стоимость строительства </vt:lpstr>
      <vt:lpstr>Солнечная энергетика </vt:lpstr>
      <vt:lpstr>Солнечная энергетика использует возобновляемый источник энергии[1] и является экологически чистой, то есть не производящей вредных отходов[  Возможная выработка энергии уменьшается из-за глобального затемнения - уменьшения потока солнечного излучения, доходящего до поверхности Земли. </vt:lpstr>
      <vt:lpstr>Солнечные батареи[ на крыше здания Академии наук России </vt:lpstr>
      <vt:lpstr>Геотермальная энергетика </vt:lpstr>
      <vt:lpstr>Перспективными источниками перегретых вод обладают множественные вулканические зоны планеты в том числе Камчатка, Курильские  острова</vt:lpstr>
      <vt:lpstr>Достоинства и недостатки 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Чудеса науки современной,далеко превосходят чудеса древней мифологии..  Р.Эмерсон…</dc:title>
  <dc:creator>Александр</dc:creator>
  <cp:lastModifiedBy>Александр</cp:lastModifiedBy>
  <cp:revision>36</cp:revision>
  <dcterms:created xsi:type="dcterms:W3CDTF">2010-01-06T15:15:22Z</dcterms:created>
  <dcterms:modified xsi:type="dcterms:W3CDTF">2010-01-18T17:34:04Z</dcterms:modified>
</cp:coreProperties>
</file>