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6" r:id="rId15"/>
    <p:sldId id="277" r:id="rId16"/>
    <p:sldId id="278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53" d="100"/>
          <a:sy n="53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2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0EACC-C609-4A46-BCAB-BB448F1B85A9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D8C5B-FEBC-49D0-9534-4FC38113B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510F8-5AD0-4A11-B263-8A088C47479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24A15-1D24-49DF-9721-1DC25AAA1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4A15-1D24-49DF-9721-1DC25AAA1F8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557466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/>
              <a:t>Серебряный век</a:t>
            </a:r>
            <a:br>
              <a:rPr lang="ru-RU" sz="6000" i="1" dirty="0" smtClean="0"/>
            </a:br>
            <a:r>
              <a:rPr lang="ru-RU" sz="6000" i="1" dirty="0" smtClean="0"/>
              <a:t> в </a:t>
            </a:r>
            <a:br>
              <a:rPr lang="ru-RU" sz="6000" i="1" dirty="0" smtClean="0"/>
            </a:br>
            <a:r>
              <a:rPr lang="ru-RU" sz="6000" i="1" dirty="0" smtClean="0"/>
              <a:t>русской культуре</a:t>
            </a:r>
            <a:endParaRPr lang="ru-RU" sz="6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Символизм</a:t>
            </a:r>
            <a:endParaRPr lang="ru-RU" sz="32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70 гг.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XIX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века – 10 гг.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XX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века </a:t>
            </a:r>
          </a:p>
          <a:p>
            <a:pPr algn="ctr">
              <a:buNone/>
            </a:pP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Направление в европейской и русской культуре. Отражение посредством символа «вещей в себе» и идей, находящихся за пределами чувственного восприятия. </a:t>
            </a:r>
          </a:p>
          <a:p>
            <a:pPr algn="just"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		Символизм выражал тоску по духовной свободе, предчувствие и боязнь мировых социальных сдвигов.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Старшие символисты 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0" name="Picture 2" descr="C:\Users\светлана\Pictures\брюс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2284487" cy="2667136"/>
          </a:xfrm>
          <a:prstGeom prst="rect">
            <a:avLst/>
          </a:prstGeom>
          <a:noFill/>
        </p:spPr>
      </p:pic>
      <p:pic>
        <p:nvPicPr>
          <p:cNvPr id="7173" name="Picture 5" descr="C:\Users\светлана\Desktop\Documents\img0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143248"/>
            <a:ext cx="1714511" cy="2972067"/>
          </a:xfrm>
          <a:prstGeom prst="rect">
            <a:avLst/>
          </a:prstGeom>
          <a:noFill/>
        </p:spPr>
      </p:pic>
      <p:pic>
        <p:nvPicPr>
          <p:cNvPr id="7174" name="Picture 6" descr="C:\Users\светлана\Pictures\гиппиу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500174"/>
            <a:ext cx="1822058" cy="3000396"/>
          </a:xfrm>
          <a:prstGeom prst="rect">
            <a:avLst/>
          </a:prstGeom>
          <a:noFill/>
        </p:spPr>
      </p:pic>
      <p:pic>
        <p:nvPicPr>
          <p:cNvPr id="7175" name="Picture 7" descr="C:\Users\светлана\Pictures\мережковски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785926"/>
            <a:ext cx="1849078" cy="24288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2285992"/>
            <a:ext cx="1514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московские</a:t>
            </a:r>
            <a:endParaRPr lang="ru-RU" sz="2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72198" y="1000108"/>
            <a:ext cx="1891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петербургские</a:t>
            </a:r>
            <a:endParaRPr lang="ru-RU" sz="2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5643578"/>
            <a:ext cx="116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В.Брюсов</a:t>
            </a:r>
            <a:endParaRPr lang="ru-RU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57488" y="61436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К.Бальмонт</a:t>
            </a:r>
            <a:endParaRPr lang="ru-RU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57818" y="478632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З. Гиппиус</a:t>
            </a:r>
            <a:endParaRPr lang="ru-RU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72298" y="442913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Д.Мережковский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Младшие символисты</a:t>
            </a:r>
            <a:endParaRPr lang="ru-RU" sz="3200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8195" name="Picture 3" descr="C:\Users\светлана\Pictures\блок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143248"/>
            <a:ext cx="2268156" cy="30242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2285992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</a:rPr>
              <a:t>А.А.Блок,    Андрей Белый</a:t>
            </a:r>
            <a:endParaRPr lang="ru-RU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 descr="белы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286124"/>
            <a:ext cx="2619369" cy="302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Акмеизм</a:t>
            </a:r>
            <a:br>
              <a:rPr lang="ru-RU" sz="32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endParaRPr lang="ru-RU" sz="3200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</a:rPr>
              <a:t>Течение в русской поэзии 10 гг.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XX</a:t>
            </a:r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</a:rPr>
              <a:t> века, провозгласившее освобождение от символистских порывов к идеальному, от многозначности и текучести образов, возврат к материальному миру, предмету, стихии естества, точному значению слова.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</a:rPr>
              <a:t>		 Другое название – </a:t>
            </a:r>
            <a:r>
              <a:rPr lang="ru-RU" sz="2800" b="1" i="1" dirty="0" err="1" smtClean="0">
                <a:solidFill>
                  <a:schemeClr val="bg2">
                    <a:lumMod val="10000"/>
                  </a:schemeClr>
                </a:solidFill>
              </a:rPr>
              <a:t>адамизм</a:t>
            </a:r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</a:rPr>
              <a:t> (по имени Адама), что было связано с культом природного начала.</a:t>
            </a:r>
            <a:endParaRPr lang="ru-RU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Акмеисты </a:t>
            </a:r>
            <a:endParaRPr lang="ru-RU" sz="32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42" name="Picture 2" descr="C:\Users\светлана\Pictures\кузми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1915228" cy="2857520"/>
          </a:xfrm>
          <a:prstGeom prst="rect">
            <a:avLst/>
          </a:prstGeom>
          <a:noFill/>
        </p:spPr>
      </p:pic>
      <p:pic>
        <p:nvPicPr>
          <p:cNvPr id="10243" name="Picture 3" descr="C:\Users\светлана\Documents\img0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426839" y="3431550"/>
            <a:ext cx="2071701" cy="2638106"/>
          </a:xfrm>
          <a:prstGeom prst="rect">
            <a:avLst/>
          </a:prstGeom>
          <a:noFill/>
        </p:spPr>
      </p:pic>
      <p:pic>
        <p:nvPicPr>
          <p:cNvPr id="10244" name="Picture 4" descr="C:\Users\светлана\Pictures\анненски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00042"/>
            <a:ext cx="2053258" cy="2286016"/>
          </a:xfrm>
          <a:prstGeom prst="rect">
            <a:avLst/>
          </a:prstGeom>
          <a:noFill/>
        </p:spPr>
      </p:pic>
      <p:pic>
        <p:nvPicPr>
          <p:cNvPr id="10246" name="Picture 6" descr="C:\Users\светлана\Desktop\Documents\img0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428736"/>
            <a:ext cx="2182700" cy="30796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86578" y="6000768"/>
            <a:ext cx="150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Н.Гумилев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4714884"/>
            <a:ext cx="197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О.Мандельштам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3714752"/>
            <a:ext cx="124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М.Кузмин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6578" y="2928934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И.Анненский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Футуризм</a:t>
            </a:r>
            <a:endParaRPr lang="ru-RU" sz="36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10-20 гг.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XX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века</a:t>
            </a:r>
          </a:p>
          <a:p>
            <a:pPr algn="ctr">
              <a:buNone/>
            </a:pPr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		Авангардистское направление. Провозглашало урбанизм (эстетику машинной индустрии и большого города).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		 Характерно переплетение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документалистики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и фантастики, разрушение естественного языка, создание «искусства будущего»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Эгофутуризм </a:t>
            </a:r>
            <a:endParaRPr lang="ru-RU" sz="32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северяни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2801" y="2143116"/>
            <a:ext cx="2826996" cy="4246561"/>
          </a:xfrm>
        </p:spPr>
      </p:pic>
      <p:sp>
        <p:nvSpPr>
          <p:cNvPr id="5" name="TextBox 4"/>
          <p:cNvSpPr txBox="1"/>
          <p:nvPr/>
        </p:nvSpPr>
        <p:spPr>
          <a:xfrm>
            <a:off x="1285852" y="3214686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Игорь Северянин – «президент среди поэтов»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14352"/>
            <a:ext cx="6143668" cy="842946"/>
          </a:xfrm>
        </p:spPr>
        <p:txBody>
          <a:bodyPr/>
          <a:lstStyle/>
          <a:p>
            <a:pPr algn="ctr"/>
            <a:r>
              <a:rPr lang="ru-RU" sz="3600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Кубофутуризм</a:t>
            </a:r>
            <a:endParaRPr lang="ru-RU" sz="36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243390" cy="45720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Характерно звукоподражание, </a:t>
            </a:r>
          </a:p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«свободный синтаксис», словотворчество (слово-новшество, «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</a:rPr>
              <a:t>самовитое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» слово, приемы плаката, графический стих (знаменитая лесенка  В.Маяковского )</a:t>
            </a:r>
          </a:p>
          <a:p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светлана\Documents\img0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91340" y="1438910"/>
            <a:ext cx="2109683" cy="39189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57950" y="5715016"/>
            <a:ext cx="152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В.Хлебников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14352"/>
            <a:ext cx="5500726" cy="700070"/>
          </a:xfrm>
        </p:spPr>
        <p:txBody>
          <a:bodyPr/>
          <a:lstStyle/>
          <a:p>
            <a:pPr algn="ctr"/>
            <a:r>
              <a:rPr lang="ru-RU" sz="3200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Новокрестьянская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поэзия</a:t>
            </a:r>
            <a:endParaRPr lang="ru-RU" sz="32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529010" cy="4572000"/>
          </a:xfrm>
        </p:spPr>
        <p:txBody>
          <a:bodyPr>
            <a:normAutofit fontScale="92500"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	Поэтический мир Клюева и Есенина – это крестьянский мир, который за многовековую историю пропитался мифами, обрядами, религиозными сказаниями, предрассудками, приметами, сказками, объединив в себе христианство и язычество, религиозное и бытовое начала.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4" name="Picture 2" descr="C:\Users\светлана\Pictures\есенин-клюе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2571768" cy="42186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72132" y="5929330"/>
            <a:ext cx="2329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С.Есенин и Н.Клюев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14352"/>
            <a:ext cx="5429288" cy="842946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Имажинизм </a:t>
            </a:r>
            <a:endParaRPr lang="ru-RU" sz="36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500174"/>
            <a:ext cx="3814762" cy="474822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	20 гг.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XX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века провозглашал победу самоценного образа над смыслом и идеей. Стихотворение могло не иметь содержания, но должно быть насыщенно словесными образами. </a:t>
            </a:r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светлана\Pictures\есенин-мариенгоф-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14488"/>
            <a:ext cx="2790368" cy="3857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5572140"/>
            <a:ext cx="2813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С.Есенин, </a:t>
            </a:r>
            <a:r>
              <a:rPr lang="ru-RU" i="1" dirty="0" err="1" smtClean="0"/>
              <a:t>А.Мариенгоф</a:t>
            </a:r>
            <a:r>
              <a:rPr lang="ru-RU" i="1" dirty="0" smtClean="0"/>
              <a:t>, </a:t>
            </a:r>
          </a:p>
          <a:p>
            <a:r>
              <a:rPr lang="ru-RU" i="1" dirty="0" smtClean="0"/>
              <a:t>В.Хлебников (футурист)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Основные события истории России</a:t>
            </a:r>
            <a:br>
              <a:rPr lang="ru-RU" smtClean="0"/>
            </a:br>
            <a:r>
              <a:rPr lang="ru-RU" smtClean="0"/>
              <a:t>  конца </a:t>
            </a:r>
            <a:r>
              <a:rPr lang="en-US" smtClean="0"/>
              <a:t>XIX</a:t>
            </a:r>
            <a:r>
              <a:rPr lang="ru-RU" smtClean="0"/>
              <a:t> – </a:t>
            </a:r>
            <a:r>
              <a:rPr lang="en-US" smtClean="0"/>
              <a:t>XX</a:t>
            </a:r>
            <a:r>
              <a:rPr lang="ru-RU" smtClean="0"/>
              <a:t> веков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mtClean="0"/>
              <a:t>1890 год – начало эпохи экономического развития, реформы </a:t>
            </a:r>
          </a:p>
          <a:p>
            <a:r>
              <a:rPr lang="ru-RU" smtClean="0"/>
              <a:t>	С.Ю. Витте</a:t>
            </a:r>
          </a:p>
          <a:p>
            <a:r>
              <a:rPr lang="ru-RU" smtClean="0"/>
              <a:t>1894 год – начало царствования Николая </a:t>
            </a:r>
            <a:r>
              <a:rPr lang="en-US" smtClean="0"/>
              <a:t>II</a:t>
            </a:r>
            <a:endParaRPr lang="ru-RU" smtClean="0"/>
          </a:p>
          <a:p>
            <a:r>
              <a:rPr lang="ru-RU" smtClean="0"/>
              <a:t>1904-1905 годы – русско-японская война</a:t>
            </a:r>
          </a:p>
          <a:p>
            <a:r>
              <a:rPr lang="ru-RU" smtClean="0"/>
              <a:t>1905-1907 годы – первая русская революция</a:t>
            </a:r>
          </a:p>
          <a:p>
            <a:r>
              <a:rPr lang="ru-RU" smtClean="0"/>
              <a:t>1906 год – создание </a:t>
            </a:r>
            <a:r>
              <a:rPr lang="en-US" smtClean="0"/>
              <a:t>I</a:t>
            </a:r>
            <a:r>
              <a:rPr lang="ru-RU" smtClean="0"/>
              <a:t> государственной думы и аграрная реформа А.П. Столыпина</a:t>
            </a:r>
          </a:p>
          <a:p>
            <a:r>
              <a:rPr lang="ru-RU" smtClean="0"/>
              <a:t>1914 год – начало Первой мировой войны</a:t>
            </a:r>
          </a:p>
          <a:p>
            <a:r>
              <a:rPr lang="ru-RU" smtClean="0"/>
              <a:t>1917 год – Февральская революция; свержение самодержавия. Октябрьская революция</a:t>
            </a:r>
          </a:p>
          <a:p>
            <a:r>
              <a:rPr lang="ru-RU" smtClean="0"/>
              <a:t>1918 год – начало гражданской войны и интервенции</a:t>
            </a:r>
          </a:p>
          <a:p>
            <a:endParaRPr lang="ru-RU" smtClean="0"/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Сатирическая литература</a:t>
            </a:r>
            <a:endParaRPr lang="ru-RU" sz="36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364" name="Picture 4" descr="C:\Users\светлана\Pictures\тэффи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3116"/>
            <a:ext cx="2047734" cy="3143272"/>
          </a:xfrm>
          <a:prstGeom prst="rect">
            <a:avLst/>
          </a:prstGeom>
          <a:noFill/>
        </p:spPr>
      </p:pic>
      <p:pic>
        <p:nvPicPr>
          <p:cNvPr id="15365" name="Picture 5" descr="C:\Users\светлана\Pictures\аверч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5166" y="2214554"/>
            <a:ext cx="2604878" cy="31432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48" y="5500702"/>
            <a:ext cx="322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Надежда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Лохвицкая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(Тэффи)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5643578"/>
            <a:ext cx="219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Аркадий Аверченко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Вне литературных школ</a:t>
            </a:r>
            <a:endParaRPr lang="ru-RU" sz="36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386" name="Picture 2" descr="C:\Users\светлана\Pictures\пастернак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2261350" cy="3538542"/>
          </a:xfrm>
          <a:prstGeom prst="rect">
            <a:avLst/>
          </a:prstGeom>
          <a:noFill/>
        </p:spPr>
      </p:pic>
      <p:pic>
        <p:nvPicPr>
          <p:cNvPr id="16387" name="Picture 3" descr="C:\Users\светлана\Pictures\цветае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643182"/>
            <a:ext cx="2285024" cy="3357586"/>
          </a:xfrm>
          <a:prstGeom prst="rect">
            <a:avLst/>
          </a:prstGeom>
          <a:noFill/>
        </p:spPr>
      </p:pic>
      <p:pic>
        <p:nvPicPr>
          <p:cNvPr id="16388" name="Picture 4" descr="C:\Users\светлана\Pictures\буни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785926"/>
            <a:ext cx="2480615" cy="38321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4857760"/>
            <a:ext cx="1554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Б.Пастернак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5857892"/>
            <a:ext cx="108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И.Бунин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2" y="6143644"/>
            <a:ext cx="147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М.Цветаева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Музыка серебряного века</a:t>
            </a:r>
            <a:endParaRPr lang="ru-RU" sz="36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Музыкальное искусство было представлено творчеством А.Скрябина, И.Стравинского, С.Рахманинова, А.Глазунова, Н.Римского-Корсакова.</a:t>
            </a:r>
          </a:p>
          <a:p>
            <a:r>
              <a:rPr lang="ru-RU" dirty="0" smtClean="0"/>
              <a:t>Певческий талант Ф.Шаляпина, А.Неждановой, Л.Собинова признал весь мир.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+mn-lt"/>
              </a:rPr>
              <a:t>Революция в естествознании</a:t>
            </a:r>
            <a:endParaRPr lang="ru-RU" sz="3200" i="1" dirty="0">
              <a:latin typeface="+mn-lt"/>
            </a:endParaRPr>
          </a:p>
        </p:txBody>
      </p:sp>
      <p:pic>
        <p:nvPicPr>
          <p:cNvPr id="1026" name="Picture 2" descr="C:\Users\светлана\Pictures\Лебедев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1810" y="1643050"/>
            <a:ext cx="3147248" cy="350393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2910" y="5357826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П.Н.Лебедев – </a:t>
            </a:r>
          </a:p>
          <a:p>
            <a:pPr algn="ctr"/>
            <a:r>
              <a:rPr lang="ru-RU" sz="1600" i="1" dirty="0" smtClean="0"/>
              <a:t>создатель первой</a:t>
            </a:r>
          </a:p>
          <a:p>
            <a:pPr algn="ctr"/>
            <a:r>
              <a:rPr lang="ru-RU" sz="1600" i="1" dirty="0" smtClean="0"/>
              <a:t> в России научной </a:t>
            </a:r>
          </a:p>
          <a:p>
            <a:pPr algn="ctr"/>
            <a:r>
              <a:rPr lang="ru-RU" sz="1600" i="1" dirty="0" smtClean="0"/>
              <a:t>физической школы</a:t>
            </a:r>
            <a:endParaRPr lang="ru-RU" sz="1600" i="1" dirty="0"/>
          </a:p>
        </p:txBody>
      </p:sp>
      <p:pic>
        <p:nvPicPr>
          <p:cNvPr id="1028" name="Picture 4" descr="C:\Users\светлана\Pictures\Вернадски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644149"/>
            <a:ext cx="2857520" cy="35814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500694" y="157161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П.И. Вернадский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светлана\Pictures\павл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28" y="1034274"/>
            <a:ext cx="3150416" cy="41092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5357826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И.П.Павлов – </a:t>
            </a:r>
          </a:p>
          <a:p>
            <a:pPr algn="ctr"/>
            <a:r>
              <a:rPr lang="ru-RU" sz="1600" i="1" dirty="0" smtClean="0"/>
              <a:t>обладатель Нобелевской</a:t>
            </a:r>
          </a:p>
          <a:p>
            <a:pPr algn="ctr"/>
            <a:r>
              <a:rPr lang="ru-RU" sz="1600" i="1" dirty="0" smtClean="0"/>
              <a:t> премии 1904 года, создатель учения о ВНД</a:t>
            </a:r>
            <a:endParaRPr lang="ru-RU" sz="1600" i="1" dirty="0"/>
          </a:p>
        </p:txBody>
      </p:sp>
      <p:pic>
        <p:nvPicPr>
          <p:cNvPr id="2051" name="Picture 3" descr="C:\Users\светлана\Pictures\мечник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35246" y="2214553"/>
            <a:ext cx="2822968" cy="380536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29256" y="1214422"/>
            <a:ext cx="2992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/>
              <a:t>И.И.Мечников – </a:t>
            </a:r>
          </a:p>
          <a:p>
            <a:pPr algn="ctr"/>
            <a:r>
              <a:rPr lang="ru-RU" sz="1600" i="1" dirty="0" smtClean="0"/>
              <a:t>обладатель </a:t>
            </a:r>
          </a:p>
          <a:p>
            <a:pPr algn="ctr"/>
            <a:r>
              <a:rPr lang="ru-RU" sz="1600" i="1" dirty="0" smtClean="0"/>
              <a:t>Нобелевской премии 1908 года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+mn-lt"/>
              </a:rPr>
              <a:t>Развитие технической мысли </a:t>
            </a:r>
            <a:endParaRPr lang="ru-RU" sz="3200" i="1" dirty="0">
              <a:latin typeface="+mn-lt"/>
            </a:endParaRPr>
          </a:p>
        </p:txBody>
      </p:sp>
      <p:pic>
        <p:nvPicPr>
          <p:cNvPr id="3074" name="Picture 2" descr="C:\Users\светлана\Pictures\жуковски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51" y="2428868"/>
            <a:ext cx="3019370" cy="39258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9" y="1285861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Н.Е.Жуковский – </a:t>
            </a:r>
          </a:p>
          <a:p>
            <a:pPr algn="ctr"/>
            <a:r>
              <a:rPr lang="ru-RU" i="1" dirty="0" smtClean="0"/>
              <a:t>первооткрыватель </a:t>
            </a:r>
          </a:p>
          <a:p>
            <a:pPr algn="ctr"/>
            <a:r>
              <a:rPr lang="ru-RU" i="1" dirty="0" smtClean="0"/>
              <a:t>теории самолетостроения</a:t>
            </a:r>
            <a:endParaRPr lang="ru-RU" i="1" dirty="0"/>
          </a:p>
        </p:txBody>
      </p:sp>
      <p:pic>
        <p:nvPicPr>
          <p:cNvPr id="3075" name="Picture 3" descr="C:\Users\светлана\Pictures\циолковски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419293"/>
            <a:ext cx="2714644" cy="36556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57818" y="5143512"/>
            <a:ext cx="3429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К.Э.Циолковский – </a:t>
            </a:r>
          </a:p>
          <a:p>
            <a:pPr algn="ctr"/>
            <a:r>
              <a:rPr lang="ru-RU" sz="1600" i="1" dirty="0" smtClean="0"/>
              <a:t>впервые обосновал</a:t>
            </a:r>
          </a:p>
          <a:p>
            <a:pPr algn="ctr"/>
            <a:r>
              <a:rPr lang="ru-RU" sz="1600" i="1" dirty="0" smtClean="0"/>
              <a:t> возможность использования ракет для межпланетных сообщений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latin typeface="+mn-lt"/>
              </a:rPr>
              <a:t>Философские направления</a:t>
            </a:r>
            <a:endParaRPr lang="ru-RU" sz="2800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Марксизм</a:t>
            </a:r>
          </a:p>
          <a:p>
            <a:pPr>
              <a:buNone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Религиозная философия</a:t>
            </a:r>
            <a:r>
              <a:rPr lang="ru-RU" dirty="0" smtClean="0"/>
              <a:t> </a:t>
            </a:r>
            <a:r>
              <a:rPr lang="ru-RU" sz="2400" i="1" dirty="0" smtClean="0"/>
              <a:t>(Владимир Соловьев, Николай Бердяев, Сергей Булгаков, Николай </a:t>
            </a:r>
            <a:r>
              <a:rPr lang="ru-RU" sz="2400" i="1" dirty="0" err="1" smtClean="0"/>
              <a:t>Лосский</a:t>
            </a:r>
            <a:r>
              <a:rPr lang="ru-RU" sz="2400" i="1" dirty="0" smtClean="0"/>
              <a:t>, Семен Франк, Павел Флоренский)</a:t>
            </a:r>
          </a:p>
          <a:p>
            <a:pPr algn="ctr">
              <a:buNone/>
            </a:pP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Проблемы философии:</a:t>
            </a:r>
          </a:p>
          <a:p>
            <a:pPr lvl="2">
              <a:buFont typeface="Wingdings" pitchFamily="2" charset="2"/>
              <a:buChar char="§"/>
            </a:pPr>
            <a:r>
              <a:rPr lang="ru-RU" i="1" dirty="0" smtClean="0"/>
              <a:t>Природа человека, его свобода, смерть и бессмертие</a:t>
            </a:r>
          </a:p>
          <a:p>
            <a:pPr lvl="2">
              <a:buFont typeface="Wingdings" pitchFamily="2" charset="2"/>
              <a:buChar char="§"/>
            </a:pPr>
            <a:r>
              <a:rPr lang="ru-RU" i="1" dirty="0" smtClean="0"/>
              <a:t>Гуманизм и кризис</a:t>
            </a:r>
          </a:p>
          <a:p>
            <a:pPr lvl="2">
              <a:buFont typeface="Wingdings" pitchFamily="2" charset="2"/>
              <a:buChar char="§"/>
            </a:pPr>
            <a:r>
              <a:rPr lang="ru-RU" i="1" dirty="0" smtClean="0"/>
              <a:t>Смысл человеческой истории</a:t>
            </a:r>
          </a:p>
          <a:p>
            <a:pPr lvl="2">
              <a:buFont typeface="Wingdings" pitchFamily="2" charset="2"/>
              <a:buChar char="§"/>
            </a:pPr>
            <a:r>
              <a:rPr lang="ru-RU" i="1" dirty="0" smtClean="0"/>
              <a:t>Социальные вопросы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428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071546"/>
            <a:ext cx="3171820" cy="517685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В.С.Соловьев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	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Во главу угла своей философской концепции ставил религию и стремился подчинить ей философию, науку, этику, будущее государственное устройство.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	Возможность познания человеком окружающего мира связывал с верой в Бога – познание через веру.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светлана\Pictures\соловье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35487" y="1132352"/>
            <a:ext cx="3965603" cy="4735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2000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85794"/>
            <a:ext cx="3600448" cy="546260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Н.А.Бердяев</a:t>
            </a:r>
          </a:p>
          <a:p>
            <a:endParaRPr lang="ru-RU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	Философию считал чистым творчеством в отличие от науки, которая всегда должна приспосабливаться к необходимости бытия.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	 Исходя из творческой природы философии предлагал свою концепцию 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миростроения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, ориентированную на человека. 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	Личность у Бердяева представляет собой сосредоточение индивидуальных духовных сил и сферы свободы.</a:t>
            </a:r>
            <a:endParaRPr lang="ru-RU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светлана\Pictures\бердяе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1332" y="1200368"/>
            <a:ext cx="3518320" cy="4890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2000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28736"/>
            <a:ext cx="3529010" cy="4500594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С.Н.Булгаков</a:t>
            </a:r>
          </a:p>
          <a:p>
            <a:endParaRPr lang="ru-RU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	Своей центральной задачей считал обоснование целостности христианского мировоззрения.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	Утверждал, что все социальные отношения и культура должны быть оценены и перестроены на религиозных началах.</a:t>
            </a:r>
          </a:p>
          <a:p>
            <a:endParaRPr lang="ru-RU" sz="2000" i="1" dirty="0"/>
          </a:p>
        </p:txBody>
      </p:sp>
      <p:pic>
        <p:nvPicPr>
          <p:cNvPr id="6146" name="Picture 2" descr="C:\Users\светлана\Pictures\сергей булгак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3916811" cy="5105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248</Words>
  <PresentationFormat>Экран (4:3)</PresentationFormat>
  <Paragraphs>127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Серебряный век  в  русской культуре</vt:lpstr>
      <vt:lpstr>Основные события истории России   конца XIX – XX веков</vt:lpstr>
      <vt:lpstr>Революция в естествознании</vt:lpstr>
      <vt:lpstr>Слайд 4</vt:lpstr>
      <vt:lpstr>Развитие технической мысли </vt:lpstr>
      <vt:lpstr>Философские направления</vt:lpstr>
      <vt:lpstr>Слайд 7</vt:lpstr>
      <vt:lpstr>Слайд 8</vt:lpstr>
      <vt:lpstr>Слайд 9</vt:lpstr>
      <vt:lpstr>Символизм</vt:lpstr>
      <vt:lpstr>Старшие символисты </vt:lpstr>
      <vt:lpstr>Младшие символисты</vt:lpstr>
      <vt:lpstr>Акмеизм </vt:lpstr>
      <vt:lpstr>Акмеисты </vt:lpstr>
      <vt:lpstr>Футуризм</vt:lpstr>
      <vt:lpstr>Эгофутуризм </vt:lpstr>
      <vt:lpstr>Кубофутуризм</vt:lpstr>
      <vt:lpstr>Новокрестьянская поэзия</vt:lpstr>
      <vt:lpstr>Имажинизм </vt:lpstr>
      <vt:lpstr>Сатирическая литература</vt:lpstr>
      <vt:lpstr>Вне литературных школ</vt:lpstr>
      <vt:lpstr>Музыка серебряного века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Серебряный век  в  русской культуре</dc:title>
  <dc:creator>светлана</dc:creator>
  <cp:lastModifiedBy>Пользователь Windows</cp:lastModifiedBy>
  <cp:revision>24</cp:revision>
  <dcterms:created xsi:type="dcterms:W3CDTF">2009-12-17T07:12:13Z</dcterms:created>
  <dcterms:modified xsi:type="dcterms:W3CDTF">2010-01-21T05:47:04Z</dcterms:modified>
</cp:coreProperties>
</file>