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1" r:id="rId4"/>
    <p:sldId id="262" r:id="rId5"/>
    <p:sldId id="282" r:id="rId6"/>
    <p:sldId id="263" r:id="rId7"/>
    <p:sldId id="281" r:id="rId8"/>
    <p:sldId id="284" r:id="rId9"/>
    <p:sldId id="268" r:id="rId10"/>
    <p:sldId id="269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54" autoAdjust="0"/>
  </p:normalViewPr>
  <p:slideViewPr>
    <p:cSldViewPr>
      <p:cViewPr varScale="1">
        <p:scale>
          <a:sx n="106" d="100"/>
          <a:sy n="106" d="100"/>
        </p:scale>
        <p:origin x="-9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8D4D-B1EE-4602-8855-75EE21BF132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10322-F787-4686-AC31-7A54DFEB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725E-685E-447A-A125-0EEBFF3D2B06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1D9F-7E98-4849-9D14-C1300D48E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Рената\Рабочий стол\Новая папка\ФОТО\Новая папка1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14338"/>
            <a:ext cx="9753600" cy="7315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5786" y="1357299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Интегрированный урок биологии и химии</a:t>
            </a:r>
          </a:p>
          <a:p>
            <a:pPr algn="ctr"/>
            <a:r>
              <a:rPr lang="ru-RU" sz="6000" b="1" dirty="0" smtClean="0"/>
              <a:t>Элементы , </a:t>
            </a:r>
            <a:r>
              <a:rPr lang="ru-RU" sz="6000" b="1" dirty="0" err="1" smtClean="0"/>
              <a:t>элементы</a:t>
            </a:r>
            <a:r>
              <a:rPr lang="ru-RU" sz="6000" b="1" dirty="0" smtClean="0"/>
              <a:t> . </a:t>
            </a:r>
            <a:endParaRPr lang="ru-RU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914650" y="382588"/>
            <a:ext cx="5676900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Кальций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3350" y="1962150"/>
            <a:ext cx="41529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66"/>
                </a:solidFill>
                <a:latin typeface="Times New Roman" pitchFamily="18" charset="0"/>
              </a:rPr>
              <a:t>Биологическая роль: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200" b="1">
                <a:solidFill>
                  <a:schemeClr val="hlink"/>
                </a:solidFill>
                <a:latin typeface="Times New Roman" pitchFamily="18" charset="0"/>
              </a:rPr>
              <a:t>необходим  для  процессов кроветворения, обмена ве-ществ;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200" b="1">
                <a:solidFill>
                  <a:schemeClr val="hlink"/>
                </a:solidFill>
                <a:latin typeface="Times New Roman" pitchFamily="18" charset="0"/>
              </a:rPr>
              <a:t> способствует уменьшению проницаемости сосудов;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200" b="1">
                <a:solidFill>
                  <a:schemeClr val="hlink"/>
                </a:solidFill>
                <a:latin typeface="Times New Roman" pitchFamily="18" charset="0"/>
              </a:rPr>
              <a:t> участвует в формировании  костей скелета;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200" b="1">
                <a:solidFill>
                  <a:schemeClr val="hlink"/>
                </a:solidFill>
                <a:latin typeface="Times New Roman" pitchFamily="18" charset="0"/>
              </a:rPr>
              <a:t> оказывает противовоспали-тельное действие.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491038" y="1744663"/>
            <a:ext cx="44958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Токсическое действие: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ru-RU" sz="2000" b="1" u="sng">
                <a:solidFill>
                  <a:srgbClr val="CC0066"/>
                </a:solidFill>
                <a:latin typeface="Times New Roman" pitchFamily="18" charset="0"/>
              </a:rPr>
              <a:t>при избытке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200" b="1">
                <a:latin typeface="Times New Roman" pitchFamily="18" charset="0"/>
              </a:rPr>
              <a:t>возникает цистит;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200" b="1">
                <a:latin typeface="Times New Roman" pitchFamily="18" charset="0"/>
              </a:rPr>
              <a:t> страдают органы дыхания;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200" b="1">
                <a:latin typeface="Times New Roman" pitchFamily="18" charset="0"/>
              </a:rPr>
              <a:t> снижается возбудимость ЦНС и  обонятельного анализатора;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ru-RU" sz="2000" b="1" u="sng">
                <a:solidFill>
                  <a:srgbClr val="CC0066"/>
                </a:solidFill>
                <a:latin typeface="Times New Roman" pitchFamily="18" charset="0"/>
              </a:rPr>
              <a:t>при недостатке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200" b="1">
                <a:latin typeface="Times New Roman" pitchFamily="18" charset="0"/>
              </a:rPr>
              <a:t>развивается у де-тей рахит, происходит наруше-ние роста костей скелета;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200" b="1">
                <a:latin typeface="Times New Roman" pitchFamily="18" charset="0"/>
              </a:rPr>
              <a:t> возникают различные заболе-вания зубов</a:t>
            </a:r>
            <a:r>
              <a:rPr lang="ru-RU" sz="2200">
                <a:latin typeface="Times New Roman" pitchFamily="18" charset="0"/>
              </a:rPr>
              <a:t>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62400" y="23622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Times New Roman" pitchFamily="18" charset="0"/>
            </a:endParaRPr>
          </a:p>
        </p:txBody>
      </p:sp>
      <p:pic>
        <p:nvPicPr>
          <p:cNvPr id="21513" name="Picture 9" descr="hm0034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423863"/>
            <a:ext cx="1528762" cy="15287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utoUpdateAnimBg="0"/>
      <p:bldP spid="2150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84200" y="393700"/>
            <a:ext cx="855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>
                <a:solidFill>
                  <a:srgbClr val="008000"/>
                </a:solidFill>
                <a:latin typeface="Times New Roman" pitchFamily="18" charset="0"/>
                <a:hlinkClick r:id="" action="ppaction://noaction"/>
              </a:rPr>
              <a:t>Восполнение необходимых макро – и микроэле –ментов осуществляется при условии рациональ–ного использования продуктов питания.</a:t>
            </a:r>
            <a:r>
              <a:rPr lang="ru-RU" sz="2800" b="1">
                <a:solidFill>
                  <a:srgbClr val="9F2BDF"/>
                </a:solidFill>
                <a:latin typeface="Times New Roman" pitchFamily="18" charset="0"/>
                <a:hlinkClick r:id="" action="ppaction://noaction"/>
              </a:rPr>
              <a:t>  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362200" y="35052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Times New Roman" pitchFamily="18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/>
          <a:srcRect l="3586" t="4173" r="3442" b="5009"/>
          <a:stretch>
            <a:fillRect/>
          </a:stretch>
        </p:blipFill>
        <p:spPr bwMode="auto">
          <a:xfrm>
            <a:off x="1509713" y="1916113"/>
            <a:ext cx="6173787" cy="41449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265113" y="1250950"/>
            <a:ext cx="17002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10600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endParaRPr lang="ru-RU" sz="10600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521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5463" y="260350"/>
            <a:ext cx="81534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miter lim="800000"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Продукты содержащие: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228850" y="927100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5867400" y="2514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Times New Roman" pitchFamily="18" charset="0"/>
            </a:endParaRPr>
          </a:p>
        </p:txBody>
      </p:sp>
      <p:pic>
        <p:nvPicPr>
          <p:cNvPr id="265335" name="Picture 119"/>
          <p:cNvPicPr>
            <a:picLocks noChangeAspect="1" noChangeArrowheads="1"/>
          </p:cNvPicPr>
          <p:nvPr/>
        </p:nvPicPr>
        <p:blipFill>
          <a:blip r:embed="rId3"/>
          <a:srcRect l="39017" t="30869" r="31473" b="16086"/>
          <a:stretch>
            <a:fillRect/>
          </a:stretch>
        </p:blipFill>
        <p:spPr bwMode="auto">
          <a:xfrm>
            <a:off x="1968500" y="1406525"/>
            <a:ext cx="319563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336" name="Picture 120" descr="Авокад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1301750"/>
            <a:ext cx="1677988" cy="1376363"/>
          </a:xfrm>
          <a:prstGeom prst="rect">
            <a:avLst/>
          </a:prstGeom>
          <a:noFill/>
        </p:spPr>
      </p:pic>
      <p:pic>
        <p:nvPicPr>
          <p:cNvPr id="265338" name="Picture 122" descr="грецкий ор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3288" y="1925638"/>
            <a:ext cx="1698625" cy="1511300"/>
          </a:xfrm>
          <a:prstGeom prst="rect">
            <a:avLst/>
          </a:prstGeom>
          <a:noFill/>
        </p:spPr>
      </p:pic>
      <p:pic>
        <p:nvPicPr>
          <p:cNvPr id="265339" name="Picture 123" descr="банан1"/>
          <p:cNvPicPr>
            <a:picLocks noChangeAspect="1" noChangeArrowheads="1"/>
          </p:cNvPicPr>
          <p:nvPr/>
        </p:nvPicPr>
        <p:blipFill>
          <a:blip r:embed="rId6"/>
          <a:srcRect r="9856"/>
          <a:stretch>
            <a:fillRect/>
          </a:stretch>
        </p:blipFill>
        <p:spPr bwMode="auto">
          <a:xfrm>
            <a:off x="5434013" y="3205163"/>
            <a:ext cx="1698625" cy="1757362"/>
          </a:xfrm>
          <a:prstGeom prst="rect">
            <a:avLst/>
          </a:prstGeom>
          <a:noFill/>
        </p:spPr>
      </p:pic>
      <p:pic>
        <p:nvPicPr>
          <p:cNvPr id="265340" name="Picture 124" descr="iкартофель"/>
          <p:cNvPicPr>
            <a:picLocks noChangeAspect="1" noChangeArrowheads="1"/>
          </p:cNvPicPr>
          <p:nvPr/>
        </p:nvPicPr>
        <p:blipFill>
          <a:blip r:embed="rId7"/>
          <a:srcRect b="15005"/>
          <a:stretch>
            <a:fillRect/>
          </a:stretch>
        </p:blipFill>
        <p:spPr bwMode="auto">
          <a:xfrm>
            <a:off x="227013" y="3122613"/>
            <a:ext cx="1584325" cy="1327150"/>
          </a:xfrm>
          <a:prstGeom prst="rect">
            <a:avLst/>
          </a:prstGeom>
          <a:noFill/>
        </p:spPr>
      </p:pic>
      <p:pic>
        <p:nvPicPr>
          <p:cNvPr id="265341" name="Picture 125" descr="чеснок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3613" y="4537075"/>
            <a:ext cx="1616075" cy="1454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4" grpId="0"/>
      <p:bldP spid="2652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222250" y="1598613"/>
            <a:ext cx="1700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</a:t>
            </a:r>
            <a:r>
              <a:rPr lang="ru-RU" sz="6000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6000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endParaRPr lang="ru-RU" sz="6000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243" name="WordArt 3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4038" y="288925"/>
            <a:ext cx="8153400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miter lim="800000"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Продукты содержащие: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2228850" y="927100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b="1"/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5867400" y="2514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Times New Roman" pitchFamily="18" charset="0"/>
            </a:endParaRPr>
          </a:p>
        </p:txBody>
      </p:sp>
      <p:pic>
        <p:nvPicPr>
          <p:cNvPr id="266252" name="Picture 12"/>
          <p:cNvPicPr>
            <a:picLocks noChangeAspect="1" noChangeArrowheads="1"/>
          </p:cNvPicPr>
          <p:nvPr/>
        </p:nvPicPr>
        <p:blipFill>
          <a:blip r:embed="rId3"/>
          <a:srcRect l="9373" t="23050" r="55330" b="19513"/>
          <a:stretch>
            <a:fillRect/>
          </a:stretch>
        </p:blipFill>
        <p:spPr bwMode="auto">
          <a:xfrm>
            <a:off x="1878013" y="1122363"/>
            <a:ext cx="3398837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50" y="3959225"/>
            <a:ext cx="1355725" cy="1343025"/>
          </a:xfrm>
          <a:prstGeom prst="rect">
            <a:avLst/>
          </a:prstGeom>
          <a:noFill/>
        </p:spPr>
      </p:pic>
      <p:pic>
        <p:nvPicPr>
          <p:cNvPr id="26625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9888" y="1479550"/>
            <a:ext cx="1900237" cy="1417638"/>
          </a:xfrm>
          <a:prstGeom prst="rect">
            <a:avLst/>
          </a:prstGeom>
          <a:noFill/>
        </p:spPr>
      </p:pic>
      <p:pic>
        <p:nvPicPr>
          <p:cNvPr id="26625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475038"/>
            <a:ext cx="1941513" cy="1284287"/>
          </a:xfrm>
          <a:prstGeom prst="rect">
            <a:avLst/>
          </a:prstGeom>
          <a:noFill/>
        </p:spPr>
      </p:pic>
      <p:pic>
        <p:nvPicPr>
          <p:cNvPr id="266256" name="Picture 16"/>
          <p:cNvPicPr>
            <a:picLocks noChangeAspect="1" noChangeArrowheads="1"/>
          </p:cNvPicPr>
          <p:nvPr/>
        </p:nvPicPr>
        <p:blipFill>
          <a:blip r:embed="rId7"/>
          <a:srcRect l="16222" t="18222"/>
          <a:stretch>
            <a:fillRect/>
          </a:stretch>
        </p:blipFill>
        <p:spPr bwMode="auto">
          <a:xfrm>
            <a:off x="7467600" y="4622800"/>
            <a:ext cx="1435100" cy="1400175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  <p:pic>
        <p:nvPicPr>
          <p:cNvPr id="26625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1425" y="2066925"/>
            <a:ext cx="1323975" cy="13477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Рената\Рабочий стол\Новая папка\ФОТО\Новая папка1\tropic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Показать единство живой и неживой природы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Обобщить, углубить и расширить знания по химии и биологии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Проверить усвоение учащимися изученного материала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Поддержать интерес к изучению химии и биологии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Рената\Рабочий стол\Новая папка\ФОТО\ИЗОБРАЖЕНИЯ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8112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путь твой к познанию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Мира ведет,-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бы ни был он долог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труден-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Вперед !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Фирдауси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Рената\Рабочий стол\exploding_planet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Водяные лил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571500" y="3668713"/>
            <a:ext cx="81407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spc="-400" dirty="0">
                <a:ln w="12700">
                  <a:solidFill>
                    <a:srgbClr val="000099"/>
                  </a:solidFill>
                  <a:prstDash val="sysDot"/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Rockwell Condensed"/>
              </a:rPr>
              <a:t>K  Na  Mg  Ca</a:t>
            </a:r>
            <a:endParaRPr lang="ru-RU" sz="4000" b="1" kern="10" spc="-400" dirty="0">
              <a:ln w="12700">
                <a:solidFill>
                  <a:srgbClr val="000099"/>
                </a:solidFill>
                <a:prstDash val="sysDot"/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pic>
        <p:nvPicPr>
          <p:cNvPr id="3" name="Picture 7" descr="Gif HOMEWOR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2667000" cy="2605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15888"/>
            <a:ext cx="8605838" cy="6511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dirty="0" smtClean="0"/>
              <a:t>СИНКВЕЙН ( с </a:t>
            </a:r>
            <a:r>
              <a:rPr lang="ru-RU" dirty="0" err="1" smtClean="0"/>
              <a:t>французкого-пять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строка – 1 слово существительное, название темы одним словом.</a:t>
            </a:r>
          </a:p>
          <a:p>
            <a:r>
              <a:rPr lang="ru-RU" dirty="0" smtClean="0"/>
              <a:t>2 строка – описание темы в 2-х словах(2 прилагательных)</a:t>
            </a:r>
          </a:p>
          <a:p>
            <a:r>
              <a:rPr lang="ru-RU" dirty="0" smtClean="0"/>
              <a:t>3 строка- описание действия в рамках этой темы тремя словами.</a:t>
            </a:r>
          </a:p>
          <a:p>
            <a:r>
              <a:rPr lang="ru-RU" dirty="0" smtClean="0"/>
              <a:t>4 строка- это фраза 4-х слов показывающих отношение к теме</a:t>
            </a:r>
          </a:p>
          <a:p>
            <a:r>
              <a:rPr lang="ru-RU" dirty="0" smtClean="0"/>
              <a:t>5 строка это синоним одного слова который	повторяет суть темы.</a:t>
            </a: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71600" y="14478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Times New Roman" pitchFamily="18" charset="0"/>
            </a:endParaRPr>
          </a:p>
        </p:txBody>
      </p:sp>
      <p:sp>
        <p:nvSpPr>
          <p:cNvPr id="20484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57175"/>
            <a:ext cx="5686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miter lim="800000"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Натрий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5900" y="1892300"/>
            <a:ext cx="3657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66"/>
                </a:solidFill>
                <a:latin typeface="Times New Roman" pitchFamily="18" charset="0"/>
              </a:rPr>
              <a:t>Биологическая роль:</a:t>
            </a:r>
            <a:endParaRPr lang="ru-RU" sz="2800">
              <a:solidFill>
                <a:srgbClr val="CC0066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3366FF"/>
                </a:solidFill>
                <a:latin typeface="Times New Roman" pitchFamily="18" charset="0"/>
              </a:rPr>
              <a:t> поддерживает нор-мальную возбудимость мышечных клеток;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3366FF"/>
                </a:solidFill>
                <a:latin typeface="Times New Roman" pitchFamily="18" charset="0"/>
              </a:rPr>
              <a:t> участвует в сохранении кислотно–основного  ба-ланса в организме;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3366FF"/>
                </a:solidFill>
                <a:latin typeface="Times New Roman" pitchFamily="18" charset="0"/>
              </a:rPr>
              <a:t> удерживает  воду  в  ор-ганизме.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75200" y="1343025"/>
            <a:ext cx="4191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Токсическое действие: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ru-RU" sz="2000" b="1" u="sng">
                <a:solidFill>
                  <a:srgbClr val="CC0066"/>
                </a:solidFill>
                <a:latin typeface="Times New Roman" pitchFamily="18" charset="0"/>
              </a:rPr>
              <a:t>избыток</a:t>
            </a:r>
            <a:r>
              <a:rPr lang="ru-RU" sz="2000" b="1">
                <a:solidFill>
                  <a:srgbClr val="CC0066"/>
                </a:solidFill>
                <a:latin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</a:rPr>
              <a:t>ионов натрия при-водит  к  нарушению водно-го баланса;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происходит сгущение кро-ви;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наблюдается  дисфункция почек;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200" b="1" u="sng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ru-RU" sz="2000" b="1" u="sng">
                <a:solidFill>
                  <a:srgbClr val="D60093"/>
                </a:solidFill>
                <a:latin typeface="Times New Roman" pitchFamily="18" charset="0"/>
              </a:rPr>
              <a:t>недостаток</a:t>
            </a:r>
            <a:r>
              <a:rPr lang="ru-RU" sz="2200" b="1">
                <a:latin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</a:rPr>
              <a:t>приводит  к  об-щему нарушению обмена веществ.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8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utoUpdateAnimBg="0"/>
      <p:bldP spid="20486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273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СИНКВЕЙН ( с французкого-пять)</vt:lpstr>
      <vt:lpstr>Слайд 9</vt:lpstr>
      <vt:lpstr>Слайд 10</vt:lpstr>
      <vt:lpstr>Слайд 11</vt:lpstr>
      <vt:lpstr>Слайд 12</vt:lpstr>
      <vt:lpstr>Слайд 13</vt:lpstr>
    </vt:vector>
  </TitlesOfParts>
  <Company>Microsoft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биологии и химии</dc:title>
  <dc:creator>Bill Gates</dc:creator>
  <cp:lastModifiedBy>Химия</cp:lastModifiedBy>
  <cp:revision>50</cp:revision>
  <dcterms:created xsi:type="dcterms:W3CDTF">2009-11-29T11:17:37Z</dcterms:created>
  <dcterms:modified xsi:type="dcterms:W3CDTF">2010-01-29T10:20:04Z</dcterms:modified>
</cp:coreProperties>
</file>