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6" r:id="rId5"/>
    <p:sldId id="264" r:id="rId6"/>
    <p:sldId id="257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osm1.ru/tea/museum/image/179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osm1.ru/tea/museum/image/355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6.jpeg"/><Relationship Id="rId7" Type="http://schemas.openxmlformats.org/officeDocument/2006/relationships/hyperlink" Target="file:///C:\Documents%20and%20Settings\Owner\&#1056;&#1072;&#1073;&#1086;&#1095;&#1080;&#1081;%20&#1089;&#1090;&#1086;&#1083;\&#1063;&#1072;&#1081;&#1085;&#1072;&#1103;%20&#1075;&#1086;&#1089;&#1090;&#1080;&#1085;&#1072;&#1103;\&#1063;&#1072;&#1081;&#1085;&#1072;&#1103;%20&#1075;&#1086;&#1089;&#1090;&#1080;&#1085;&#1072;&#1103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5.gif"/><Relationship Id="rId4" Type="http://schemas.openxmlformats.org/officeDocument/2006/relationships/image" Target="../media/image4.wmf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6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wmf"/><Relationship Id="rId10" Type="http://schemas.openxmlformats.org/officeDocument/2006/relationships/image" Target="../media/image7.gif"/><Relationship Id="rId4" Type="http://schemas.openxmlformats.org/officeDocument/2006/relationships/image" Target="../media/image18.wmf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43" y="-1250145"/>
            <a:ext cx="664371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Picture 11" descr="FIREWRK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2241550" cy="2230438"/>
          </a:xfrm>
          <a:prstGeom prst="rect">
            <a:avLst/>
          </a:prstGeom>
          <a:noFill/>
        </p:spPr>
      </p:pic>
      <p:pic>
        <p:nvPicPr>
          <p:cNvPr id="7" name="Picture 12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429000"/>
            <a:ext cx="1925638" cy="2081213"/>
          </a:xfrm>
          <a:prstGeom prst="rect">
            <a:avLst/>
          </a:prstGeom>
          <a:noFill/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0"/>
            <a:ext cx="2087562" cy="2041525"/>
          </a:xfrm>
          <a:prstGeom prst="rect">
            <a:avLst/>
          </a:prstGeom>
          <a:noFill/>
        </p:spPr>
      </p:pic>
      <p:pic>
        <p:nvPicPr>
          <p:cNvPr id="2049" name="Picture 1" descr="F:\Новая папка 1\6c219a6e213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643182"/>
            <a:ext cx="2867028" cy="382270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1500174"/>
            <a:ext cx="6215138" cy="106507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Долгий путь чая в Россию.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1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2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3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2050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285728"/>
            <a:ext cx="4929222" cy="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50408" y="-3250410"/>
            <a:ext cx="264318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5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7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5072074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Первые самовары появились около 250 лет назад. Самые знаменитые на Руси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Тульские самовары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сделанные на фабрике в городе Туле. Немцы называли самовар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русской чайной машиной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F:\о чае\Музей Чая - Самовары.files\thn_179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00174"/>
            <a:ext cx="2812746" cy="250033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4348" y="42862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продажа самоваров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F:\Новая папка 1\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000108"/>
            <a:ext cx="4762500" cy="357187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43406" y="4714884"/>
            <a:ext cx="378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хозяйка в ожидании гостей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285728"/>
            <a:ext cx="42862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50408" y="-3250410"/>
            <a:ext cx="264318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5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7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1785918" y="642918"/>
            <a:ext cx="5211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устроен самовар?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F:\о чае\Музей Чая - Самовары.files\thn_355.jpg">
            <a:hlinkClick r:id="rId4"/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707"/>
          <a:stretch>
            <a:fillRect/>
          </a:stretch>
        </p:blipFill>
        <p:spPr bwMode="auto">
          <a:xfrm>
            <a:off x="5429256" y="1785926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72396" y="17859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конфорка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86710" y="285749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труба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786710" y="357187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кран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43834" y="221455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крышка</a:t>
            </a:r>
            <a:endParaRPr lang="ru-RU" dirty="0"/>
          </a:p>
        </p:txBody>
      </p:sp>
      <p:pic>
        <p:nvPicPr>
          <p:cNvPr id="3073" name="Picture 1" descr="F:\Новая папка 1\19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214422"/>
            <a:ext cx="2857520" cy="3643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471488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трубу, которая находится внутри самовара, засыпали </a:t>
            </a:r>
            <a:r>
              <a:rPr lang="ru-RU" sz="2400" b="1" dirty="0" smtClean="0">
                <a:solidFill>
                  <a:srgbClr val="FF0000"/>
                </a:solidFill>
              </a:rPr>
              <a:t>сосновые шишки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поджигали их, раздували огонь </a:t>
            </a:r>
            <a:r>
              <a:rPr lang="ru-RU" sz="2400" b="1" dirty="0" smtClean="0">
                <a:solidFill>
                  <a:srgbClr val="FF0000"/>
                </a:solidFill>
              </a:rPr>
              <a:t>сапогом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и вода закипала.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Сверху у самовара имеется приспособление для </a:t>
            </a:r>
            <a:r>
              <a:rPr lang="ru-RU" sz="2400" b="1" dirty="0" smtClean="0">
                <a:solidFill>
                  <a:srgbClr val="FF0000"/>
                </a:solidFill>
              </a:rPr>
              <a:t>заварочного чайника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214290"/>
            <a:ext cx="464344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50408" y="-3250410"/>
            <a:ext cx="264318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64723" y="-2750367"/>
            <a:ext cx="221455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4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7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357290" y="785794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 появлением самовара родился </a:t>
            </a:r>
            <a:r>
              <a:rPr lang="ru-RU" sz="2400" b="1" dirty="0" smtClean="0">
                <a:solidFill>
                  <a:srgbClr val="FF0000"/>
                </a:solidFill>
              </a:rPr>
              <a:t>добрый обычай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собираться за столом с кипящим самоваром </a:t>
            </a:r>
            <a:r>
              <a:rPr lang="ru-RU" sz="2400" b="1" dirty="0" smtClean="0">
                <a:solidFill>
                  <a:srgbClr val="FF0000"/>
                </a:solidFill>
              </a:rPr>
              <a:t>всей семьей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F:\Новая папка 1\24326079_w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143116"/>
            <a:ext cx="6858048" cy="423865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214290"/>
            <a:ext cx="42862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250408" y="-3250410"/>
            <a:ext cx="264318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5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7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528638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Самовар был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недешев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(стоил примерно как корова). Но он все равно стал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непременным атрибутом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каждого русского дома.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богатых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домах заводили аж по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самовара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один на каждый день, другой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праздников и гостей.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F:\Новая папка 1\sam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428736"/>
            <a:ext cx="1981200" cy="244792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F:\Новая папка 1\2577113f79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14422"/>
            <a:ext cx="1714512" cy="2643206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F:\Новая папка 1\post-4590-1240597660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857364"/>
            <a:ext cx="3047998" cy="32004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Управляющая кнопка: домой 11">
            <a:hlinkClick r:id="rId7" action="ppaction://hlinkpres?slideindex=6&amp;slidetitle=Слайд 6" highlightClick="1"/>
          </p:cNvPr>
          <p:cNvSpPr/>
          <p:nvPr/>
        </p:nvSpPr>
        <p:spPr>
          <a:xfrm>
            <a:off x="8429652" y="6286520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285728"/>
            <a:ext cx="42862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43" y="-1250145"/>
            <a:ext cx="664371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6385" name="Picture 1" descr="F:\о чае\slkteabus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429000" cy="257175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71934" y="2285992"/>
            <a:ext cx="435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Родиной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чайного растения считают </a:t>
            </a:r>
            <a:r>
              <a:rPr lang="ru-RU" sz="2400" b="1" dirty="0" smtClean="0">
                <a:solidFill>
                  <a:srgbClr val="FF0000"/>
                </a:solidFill>
              </a:rPr>
              <a:t>Китай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Существует </a:t>
            </a:r>
            <a:r>
              <a:rPr lang="ru-RU" sz="2400" b="1" dirty="0" smtClean="0">
                <a:solidFill>
                  <a:srgbClr val="FF0000"/>
                </a:solidFill>
              </a:rPr>
              <a:t>много легенд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об открытии чайного напитка. Вот одна их них. Однажды пастух присел отдохнуть под кустом. В его чашку с горячей водой упал листок. Пастуху очень понравился получившийся настой. Он был приятен на вкус и к тому же бодрил.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11" descr="FIREWRK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41550" cy="223043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1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2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3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3074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85728"/>
            <a:ext cx="4929222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43" y="-1250145"/>
            <a:ext cx="664371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2" descr="F:\Новая папка 1\te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2381250" cy="238125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14678" y="2928934"/>
            <a:ext cx="307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Китайцы подарили  миру не только чайный напиток, но и само название. 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Ча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»  в переводе на русский язык обозначает </a:t>
            </a:r>
            <a:r>
              <a:rPr lang="ru-RU" sz="2400" b="1" dirty="0" smtClean="0">
                <a:solidFill>
                  <a:srgbClr val="FF0000"/>
                </a:solidFill>
              </a:rPr>
              <a:t>«молодой листочек».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714356"/>
            <a:ext cx="1925638" cy="2081213"/>
          </a:xfrm>
          <a:prstGeom prst="rect">
            <a:avLst/>
          </a:prstGeom>
          <a:noFill/>
        </p:spPr>
      </p:pic>
      <p:pic>
        <p:nvPicPr>
          <p:cNvPr id="8" name="Picture 12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5638" cy="2081213"/>
          </a:xfrm>
          <a:prstGeom prst="rect">
            <a:avLst/>
          </a:prstGeom>
          <a:noFill/>
        </p:spPr>
      </p:pic>
      <p:pic>
        <p:nvPicPr>
          <p:cNvPr id="21506" name="Picture 2" descr="F:\Новая папка 1\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462331" cy="200026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E:\Mmedia\Фон\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1" name="Picture 2" descr="E:\Mmedia\Фон\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2" name="Picture 2" descr="E:\Mmedia\Фон\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3" name="Picture 2" descr="E:\Mmedia\Фон\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85728"/>
            <a:ext cx="5143536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8" y="-1143000"/>
            <a:ext cx="685800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7" name="Picture 11" descr="FIREWRK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2450" y="2714620"/>
            <a:ext cx="2241550" cy="2230438"/>
          </a:xfrm>
          <a:prstGeom prst="rect">
            <a:avLst/>
          </a:prstGeom>
          <a:noFill/>
        </p:spPr>
      </p:pic>
      <p:pic>
        <p:nvPicPr>
          <p:cNvPr id="8" name="Picture 11" descr="FIREWRK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41550" cy="2230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285860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Позже китайцы стали выращивать чайные кусты на чайных плантациях. </a:t>
            </a:r>
            <a:r>
              <a:rPr lang="ru-RU" sz="2400" b="1" dirty="0" smtClean="0">
                <a:solidFill>
                  <a:srgbClr val="FF0000"/>
                </a:solidFill>
              </a:rPr>
              <a:t>Чайное растение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может расти на каменистых почвах;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выносит жару и мороз -20°;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живет более100 лет (но хороший чай с него можно получать 60-80 лет;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любит влагу и тень ( рядом садят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деревья-затемнители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2" descr="E:\Mmedia\Фон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1" name="Picture 2" descr="E:\Mmedia\Фон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2" name="Picture 2" descr="E:\Mmedia\Фон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3" name="Picture 2" descr="E:\Mmedia\Фон\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1026" name="Picture 2" descr="F:\о чае\Музей Чая - Чай в фотографии С_М_ Прокудина-Горского.files\thn_1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214818"/>
            <a:ext cx="3571900" cy="236206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14290"/>
            <a:ext cx="4857784" cy="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Новая папка 1\00033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72008"/>
            <a:ext cx="2122010" cy="197167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50144" y="-1250145"/>
            <a:ext cx="6643709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2" descr="C:\Documents and Settings\Owner\Мои документы\Мои рисунки\car_mf_b.jpg"/>
          <p:cNvPicPr>
            <a:picLocks noChangeAspect="1" noChangeArrowheads="1"/>
          </p:cNvPicPr>
          <p:nvPr/>
        </p:nvPicPr>
        <p:blipFill>
          <a:blip r:embed="rId4"/>
          <a:srcRect b="8536"/>
          <a:stretch>
            <a:fillRect/>
          </a:stretch>
        </p:blipFill>
        <p:spPr bwMode="auto">
          <a:xfrm>
            <a:off x="285720" y="357166"/>
            <a:ext cx="2357454" cy="3000396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2285992"/>
            <a:ext cx="4429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Чай появился на Руси во времена царствования </a:t>
            </a:r>
            <a:r>
              <a:rPr lang="ru-RU" sz="2400" b="1" dirty="0" smtClean="0">
                <a:solidFill>
                  <a:srgbClr val="FF0000"/>
                </a:solidFill>
              </a:rPr>
              <a:t>царя Алексея Михайловича.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Придворный лекарь вылечил государя настоем чая от болезни желудка. С этого момента русские поверили в целебные свойства чая и начали регулярно закупать его в Китае.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0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1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2" name="Picture 2" descr="E:\Mmedia\Фон\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7" name="Picture 11" descr="FIREWRK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1005">
            <a:off x="646381" y="4191404"/>
            <a:ext cx="2241550" cy="2230438"/>
          </a:xfrm>
          <a:prstGeom prst="rect">
            <a:avLst/>
          </a:prstGeom>
          <a:noFill/>
        </p:spPr>
      </p:pic>
      <p:pic>
        <p:nvPicPr>
          <p:cNvPr id="13" name="Picture 12" descr="FIREWRK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785926"/>
            <a:ext cx="1925638" cy="2081213"/>
          </a:xfrm>
          <a:prstGeom prst="rect">
            <a:avLst/>
          </a:prstGeom>
          <a:noFill/>
        </p:spPr>
      </p:pic>
      <p:pic>
        <p:nvPicPr>
          <p:cNvPr id="5122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85728"/>
            <a:ext cx="42862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9" y="-1142999"/>
            <a:ext cx="6858001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6" name="Picture 2" descr="F:\о чае\Чай в России  ЧАЙ.files\krvn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14818"/>
            <a:ext cx="5000660" cy="200026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2071678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Чай из Китая в Россию доставлялся </a:t>
            </a:r>
            <a:r>
              <a:rPr lang="ru-RU" sz="2400" b="1" dirty="0" smtClean="0">
                <a:solidFill>
                  <a:srgbClr val="FF0000"/>
                </a:solidFill>
              </a:rPr>
              <a:t>караванами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на верблюдах, арбах, телегах, его переплавляли на паромах. Путь чая занимал </a:t>
            </a:r>
            <a:r>
              <a:rPr lang="ru-RU" sz="2400" b="1" dirty="0" smtClean="0">
                <a:solidFill>
                  <a:srgbClr val="FF0000"/>
                </a:solidFill>
              </a:rPr>
              <a:t>около года.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087562" cy="2041525"/>
          </a:xfrm>
          <a:prstGeom prst="rect">
            <a:avLst/>
          </a:prstGeom>
          <a:noFill/>
        </p:spPr>
      </p:pic>
      <p:pic>
        <p:nvPicPr>
          <p:cNvPr id="9" name="Picture 2" descr="E:\Документы\Мои рисунки\21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1552567" cy="2262180"/>
          </a:xfrm>
          <a:prstGeom prst="rect">
            <a:avLst/>
          </a:prstGeom>
          <a:noFill/>
        </p:spPr>
      </p:pic>
      <p:pic>
        <p:nvPicPr>
          <p:cNvPr id="7" name="Picture 12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714356"/>
            <a:ext cx="1925638" cy="2081213"/>
          </a:xfrm>
          <a:prstGeom prst="rect">
            <a:avLst/>
          </a:prstGeom>
          <a:noFill/>
        </p:spPr>
      </p:pic>
      <p:pic>
        <p:nvPicPr>
          <p:cNvPr id="10" name="Picture 11" descr="FIREWRK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2450" y="4627562"/>
            <a:ext cx="2241550" cy="2230438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2" descr="E:\Mmedia\Фон\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3" name="Picture 2" descr="E:\Mmedia\Фон\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4" name="Picture 2" descr="E:\Mmedia\Фон\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5" name="Picture 2" descr="E:\Mmedia\Фон\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6146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285728"/>
            <a:ext cx="4643470" cy="64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43" y="-1250145"/>
            <a:ext cx="664371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8434" name="Picture 2" descr="F:\Новая папка 1\da1f8afdf4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429156" cy="5021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496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Чай </a:t>
            </a:r>
            <a:r>
              <a:rPr lang="ru-RU" sz="2400" b="1" dirty="0" smtClean="0">
                <a:solidFill>
                  <a:srgbClr val="FF0000"/>
                </a:solidFill>
              </a:rPr>
              <a:t>был очень дорогим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Поэтому его пили только бояре да дворяне при царском дворе.</a:t>
            </a: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2087562" cy="2041525"/>
          </a:xfrm>
          <a:prstGeom prst="rect">
            <a:avLst/>
          </a:prstGeom>
          <a:noFill/>
        </p:spPr>
      </p:pic>
      <p:pic>
        <p:nvPicPr>
          <p:cNvPr id="8" name="Picture 11" descr="FIREWRK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0"/>
            <a:ext cx="1169980" cy="1164180"/>
          </a:xfrm>
          <a:prstGeom prst="rect">
            <a:avLst/>
          </a:prstGeom>
          <a:noFill/>
        </p:spPr>
      </p:pic>
      <p:pic>
        <p:nvPicPr>
          <p:cNvPr id="9" name="Picture 12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2285984" cy="2470672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2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3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4" name="Picture 2" descr="E:\Mmedia\Фон\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7170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285728"/>
            <a:ext cx="4714908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8" y="-1143000"/>
            <a:ext cx="6858003" cy="9144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9458" name="Picture 2" descr="F:\Новая папка 1\0a0560ff42e7daa181dd44f027b02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359716" cy="289082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071678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Бедные крестьяне пили </a:t>
            </a:r>
            <a:r>
              <a:rPr lang="ru-RU" sz="2400" b="1" dirty="0" smtClean="0">
                <a:solidFill>
                  <a:srgbClr val="FF0000"/>
                </a:solidFill>
              </a:rPr>
              <a:t>настои из трав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: мяты, душицы, ягод земляники, цветков липы.</a:t>
            </a:r>
            <a:endParaRPr lang="ru-RU" sz="2400" dirty="0"/>
          </a:p>
        </p:txBody>
      </p:sp>
      <p:pic>
        <p:nvPicPr>
          <p:cNvPr id="7" name="Picture 13" descr="FIREWK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85950" cy="2016125"/>
          </a:xfrm>
          <a:prstGeom prst="rect">
            <a:avLst/>
          </a:prstGeom>
          <a:noFill/>
        </p:spPr>
      </p:pic>
      <p:pic>
        <p:nvPicPr>
          <p:cNvPr id="8" name="Picture 11" descr="FIREWRK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2450" y="0"/>
            <a:ext cx="2241550" cy="2230438"/>
          </a:xfrm>
          <a:prstGeom prst="rect">
            <a:avLst/>
          </a:prstGeom>
          <a:noFill/>
        </p:spPr>
      </p:pic>
      <p:pic>
        <p:nvPicPr>
          <p:cNvPr id="9" name="Picture 3" descr="F:\Новая папка 1\cm_2bdc7cde9d9db456c2022efab4b798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643446"/>
            <a:ext cx="1766885" cy="176688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3" descr="корзин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571612"/>
            <a:ext cx="2513013" cy="3429000"/>
          </a:xfrm>
          <a:prstGeom prst="rect">
            <a:avLst/>
          </a:prstGeom>
          <a:noFill/>
        </p:spPr>
      </p:pic>
      <p:pic>
        <p:nvPicPr>
          <p:cNvPr id="11" name="Picture 2" descr="E:\Документы\Мои рисунки\транспотр\е0.png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 flipH="1">
            <a:off x="6572264" y="2571744"/>
            <a:ext cx="1446613" cy="128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Picture 2" descr="E:\Mmedia\Фон\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4" name="Picture 2" descr="E:\Mmedia\Фон\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15" name="Picture 2" descr="E:\Mmedia\Фон\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16" name="Picture 2" descr="E:\Mmedia\Фон\2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pic>
        <p:nvPicPr>
          <p:cNvPr id="8194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14546" y="285728"/>
            <a:ext cx="4429126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7" y="-1143003"/>
            <a:ext cx="6858003" cy="914400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64371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5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214290"/>
            </a:xfrm>
            <a:prstGeom prst="rect">
              <a:avLst/>
            </a:prstGeom>
            <a:noFill/>
          </p:spPr>
        </p:pic>
        <p:pic>
          <p:nvPicPr>
            <p:cNvPr id="6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V="1">
              <a:off x="-3348641" y="3348641"/>
              <a:ext cx="6858000" cy="160718"/>
            </a:xfrm>
            <a:prstGeom prst="rect">
              <a:avLst/>
            </a:prstGeom>
            <a:noFill/>
          </p:spPr>
        </p:pic>
        <p:pic>
          <p:nvPicPr>
            <p:cNvPr id="7" name="Picture 2" descr="E:\Mmedia\Фон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5634641" y="3348641"/>
              <a:ext cx="6858000" cy="160718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928662" y="928670"/>
            <a:ext cx="7236404" cy="10551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русского самовара.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235743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Смеркалось: на столе </a:t>
            </a:r>
            <a:r>
              <a:rPr lang="ru-RU" sz="2400" b="1" dirty="0" smtClean="0">
                <a:solidFill>
                  <a:srgbClr val="FF0000"/>
                </a:solidFill>
              </a:rPr>
              <a:t>блистая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Шипел вечерний самовар,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Китайский чайник нагревая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Над ним клубился легкий пар,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Разлитый Ольгиной рукою,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 чашкам темною струею 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Уже </a:t>
            </a:r>
            <a:r>
              <a:rPr lang="ru-RU" sz="2400" b="1" dirty="0" smtClean="0">
                <a:solidFill>
                  <a:srgbClr val="FF0000"/>
                </a:solidFill>
              </a:rPr>
              <a:t>душистый чай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бежал.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А.С. Пушкин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http://newtimes.ru/stuff/099_062_0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357430"/>
            <a:ext cx="1857388" cy="314327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C:\Documents and Settings\Owner\Рабочий стол\фоны\7dbd4578d2204116a368b3a3656fb4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85728"/>
            <a:ext cx="428625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375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Owner</cp:lastModifiedBy>
  <cp:revision>38</cp:revision>
  <dcterms:modified xsi:type="dcterms:W3CDTF">2010-04-14T17:24:39Z</dcterms:modified>
</cp:coreProperties>
</file>