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84" r:id="rId8"/>
    <p:sldId id="285" r:id="rId9"/>
    <p:sldId id="289" r:id="rId10"/>
    <p:sldId id="288" r:id="rId11"/>
    <p:sldId id="286" r:id="rId12"/>
    <p:sldId id="263" r:id="rId13"/>
    <p:sldId id="271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3" r:id="rId23"/>
    <p:sldId id="274" r:id="rId24"/>
    <p:sldId id="275" r:id="rId25"/>
    <p:sldId id="276" r:id="rId26"/>
    <p:sldId id="283" r:id="rId27"/>
    <p:sldId id="287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780" autoAdjust="0"/>
    <p:restoredTop sz="94660"/>
  </p:normalViewPr>
  <p:slideViewPr>
    <p:cSldViewPr>
      <p:cViewPr varScale="1">
        <p:scale>
          <a:sx n="69" d="100"/>
          <a:sy n="69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wner\&#1056;&#1072;&#1073;&#1086;&#1095;&#1080;&#1081;%20&#1089;&#1090;&#1086;&#1083;\&#1063;&#1072;&#1081;&#1085;&#1072;&#1103;%20&#1075;&#1086;&#1089;&#1090;&#1080;&#1085;&#1072;&#1103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wner\&#1056;&#1072;&#1073;&#1086;&#1095;&#1080;&#1081;%20&#1089;&#1090;&#1086;&#1083;\&#1063;&#1072;&#1081;&#1085;&#1072;&#1103;%20&#1075;&#1086;&#1089;&#1090;&#1080;&#1085;&#1072;&#1103;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wner\&#1056;&#1072;&#1073;&#1086;&#1095;&#1080;&#1081;%20&#1089;&#1090;&#1086;&#1083;\&#1063;&#1072;&#1081;&#1085;&#1072;&#1103;%20&#1075;&#1086;&#1089;&#1090;&#1080;&#1085;&#1072;&#1103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Опрошенные</a:t>
            </a:r>
            <a:r>
              <a:rPr lang="ru-RU" sz="2400" baseline="0"/>
              <a:t> в возрасте до 30 лет</a:t>
            </a:r>
            <a:endParaRPr lang="ru-RU" sz="240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CatName val="1"/>
            <c:showPercent val="1"/>
          </c:dLbls>
          <c:cat>
            <c:strRef>
              <c:f>Лист1!$A$1:$A$4</c:f>
              <c:strCache>
                <c:ptCount val="4"/>
                <c:pt idx="0">
                  <c:v>чай</c:v>
                </c:pt>
                <c:pt idx="1">
                  <c:v>мин. Вода</c:v>
                </c:pt>
                <c:pt idx="2">
                  <c:v>сок</c:v>
                </c:pt>
                <c:pt idx="3">
                  <c:v>сладк.газ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35</c:v>
                </c:pt>
                <c:pt idx="1">
                  <c:v>10</c:v>
                </c:pt>
                <c:pt idx="2">
                  <c:v>25</c:v>
                </c:pt>
                <c:pt idx="3">
                  <c:v>30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Опрошенные в возрасте от 30 до 50 лет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2.8339437787273176E-2"/>
          <c:y val="5.7585266755619896E-2"/>
          <c:w val="0.97166056221272679"/>
          <c:h val="0.92716418807826306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Лист1!$A$6:$A$9</c:f>
              <c:strCache>
                <c:ptCount val="4"/>
                <c:pt idx="0">
                  <c:v>чай</c:v>
                </c:pt>
                <c:pt idx="1">
                  <c:v>мин.вода</c:v>
                </c:pt>
                <c:pt idx="2">
                  <c:v>сок</c:v>
                </c:pt>
                <c:pt idx="3">
                  <c:v>сладк.газ</c:v>
                </c:pt>
              </c:strCache>
            </c:strRef>
          </c:cat>
          <c:val>
            <c:numRef>
              <c:f>Лист1!$B$6:$B$9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Опрошенные</a:t>
            </a:r>
            <a:r>
              <a:rPr lang="ru-RU" sz="2400" baseline="0"/>
              <a:t> в возрасте старше 50 лет</a:t>
            </a:r>
            <a:endParaRPr lang="ru-RU" sz="240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5506373787221659E-2"/>
          <c:y val="0.20133189391337136"/>
          <c:w val="0.91055552389951999"/>
          <c:h val="0.7758185194463747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CatName val="1"/>
            <c:showPercent val="1"/>
          </c:dLbls>
          <c:cat>
            <c:strRef>
              <c:f>Лист1!$A$11:$A$14</c:f>
              <c:strCache>
                <c:ptCount val="4"/>
                <c:pt idx="0">
                  <c:v>чай</c:v>
                </c:pt>
                <c:pt idx="1">
                  <c:v>мин.вода</c:v>
                </c:pt>
                <c:pt idx="2">
                  <c:v>сок</c:v>
                </c:pt>
                <c:pt idx="3">
                  <c:v>сладк.газ</c:v>
                </c:pt>
              </c:strCache>
            </c:strRef>
          </c:cat>
          <c:val>
            <c:numRef>
              <c:f>Лист1!$B$11:$B$14</c:f>
              <c:numCache>
                <c:formatCode>General</c:formatCode>
                <c:ptCount val="4"/>
                <c:pt idx="0">
                  <c:v>55</c:v>
                </c:pt>
                <c:pt idx="1">
                  <c:v>15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.jpeg"/><Relationship Id="rId7" Type="http://schemas.openxmlformats.org/officeDocument/2006/relationships/slide" Target="slide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.jpeg"/><Relationship Id="rId10" Type="http://schemas.openxmlformats.org/officeDocument/2006/relationships/image" Target="../media/image5.jpeg"/><Relationship Id="rId4" Type="http://schemas.openxmlformats.org/officeDocument/2006/relationships/slide" Target="slide6.xml"/><Relationship Id="rId9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Documents%20and%20Settings\Owner\&#1056;&#1072;&#1073;&#1086;&#1095;&#1080;&#1081;%20&#1089;&#1090;&#1086;&#1083;\&#1063;&#1072;&#1081;&#1085;&#1072;&#1103;%20&#1075;&#1086;&#1089;&#1090;&#1080;&#1085;&#1072;&#1103;\&#1063;&#1072;&#1081;&#1085;&#1072;&#1103;%20&#1075;&#1086;&#1089;&#1090;&#1080;&#1085;&#1072;&#1103;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2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500166" y="928670"/>
            <a:ext cx="6000791" cy="2428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Традиции чаепития 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разных народов мира.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E:\Mmedia\Картинки\Обычные\Чай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417675"/>
            <a:ext cx="4643470" cy="297268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7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8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9" name="Рисунок 8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1" y="285727"/>
              <a:ext cx="5072098" cy="3804074"/>
            </a:xfrm>
            <a:prstGeom prst="rect">
              <a:avLst/>
            </a:prstGeom>
          </p:spPr>
        </p:pic>
      </p:grpSp>
      <p:graphicFrame>
        <p:nvGraphicFramePr>
          <p:cNvPr id="11" name="Диаграмма 10"/>
          <p:cNvGraphicFramePr/>
          <p:nvPr/>
        </p:nvGraphicFramePr>
        <p:xfrm>
          <a:off x="2357422" y="1928802"/>
          <a:ext cx="607223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357290" y="571480"/>
            <a:ext cx="6500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Можно сделать вывод, что люди разных возрастов предпочитают чай другим напиткам. Здоровью это только на пользу. Недаром в русском языке есть пословица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«Чай пьешь – здоровье бережешь!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" name="Picture 3" descr="F:\Новая папка 1\cm_2bdc7cde9d9db456c2022efab4b798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572008"/>
            <a:ext cx="1766885" cy="1766885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F:\Новая папка 1\08185e9c725ffd2630c0d3382abcc0c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714620"/>
            <a:ext cx="4569734" cy="369093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572000" y="357166"/>
            <a:ext cx="3857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Существуют чайные традиции, появившиеся у нас в России: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Пить чай с лимоном;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Разбавлять чайную заварку кипятком;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Пить чай из самовара;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Особый стиль общения – дружеские беседы, шутки, песни.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 descr="F:\Новая папка 1\6229-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500438"/>
            <a:ext cx="2857500" cy="28575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F:\Новая папка 1\visitor22.jpg"/>
          <p:cNvPicPr>
            <a:picLocks noChangeAspect="1" noChangeArrowheads="1"/>
          </p:cNvPicPr>
          <p:nvPr/>
        </p:nvPicPr>
        <p:blipFill>
          <a:blip r:embed="rId5"/>
          <a:srcRect t="12652"/>
          <a:stretch>
            <a:fillRect/>
          </a:stretch>
        </p:blipFill>
        <p:spPr bwMode="auto">
          <a:xfrm>
            <a:off x="500034" y="428604"/>
            <a:ext cx="3784169" cy="443865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F:\Новая папка 1\bliniobs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429132"/>
            <a:ext cx="2071702" cy="157163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928662" y="4500570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Посидеть в кругу семьи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Как без чая можем мы?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Как гостей встречать мы будем,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Если чая вдруг не будет?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5" name="Picture 1" descr="F:\Новая папка 1\d061213ba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357430"/>
            <a:ext cx="4200525" cy="279082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E:\Mmedia\Картинки\Анимашки\Кофе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857232"/>
            <a:ext cx="1500190" cy="120015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F:\Новая папка 1\2102200510737_P22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285728"/>
            <a:ext cx="1358823" cy="193806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357290" y="357166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 появлением самовара родился </a:t>
            </a:r>
            <a:r>
              <a:rPr lang="ru-RU" sz="2000" b="1" dirty="0" smtClean="0">
                <a:solidFill>
                  <a:srgbClr val="FF0000"/>
                </a:solidFill>
              </a:rPr>
              <a:t>добрый обычай</a:t>
            </a:r>
            <a:r>
              <a:rPr lang="ru-RU" sz="2000" b="1" dirty="0" smtClean="0">
                <a:solidFill>
                  <a:srgbClr val="002060"/>
                </a:solidFill>
              </a:rPr>
              <a:t>: всей семьей собираться за столом с кипящим самоваром, обсуждать новости, решать семейные дела.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F:\Новая папка 1\img_12668212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500174"/>
            <a:ext cx="6477019" cy="485776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8286776" y="6215082"/>
            <a:ext cx="571504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2000232" y="642918"/>
            <a:ext cx="67038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Китайская церемония чаепития.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357422" y="4929198"/>
            <a:ext cx="592935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Чай в Китае – это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"огонь жизни" и "самое мудрое из всех растений".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китайца предложить гостю чай - это первый знак дружеского отношения. С чашки чая начинаются не только приятельские беседы, но и деловые переговоры.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075" name="Picture 3" descr="E:\Новая папка 1\1_tea_5m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E9E1"/>
              </a:clrFrom>
              <a:clrTo>
                <a:srgbClr val="FAE9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2633691" cy="3000396"/>
          </a:xfrm>
          <a:prstGeom prst="rect">
            <a:avLst/>
          </a:prstGeom>
          <a:noFill/>
        </p:spPr>
      </p:pic>
      <p:pic>
        <p:nvPicPr>
          <p:cNvPr id="1026" name="Picture 2" descr="F:\о чае\e46926e01b1c223e1c3ca9c2b0273b9c_82cde6185281f524ee86a8b8a0a555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714488"/>
            <a:ext cx="3162300" cy="305752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9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10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11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12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13" name="Рисунок 12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20" name="Прямоугольник 19"/>
          <p:cNvSpPr/>
          <p:nvPr/>
        </p:nvSpPr>
        <p:spPr>
          <a:xfrm>
            <a:off x="714348" y="5429264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И, разумеется, напиток должен быть только что приготовленным. На этот счет есть пословица: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"Свежезаваренный чай - бальзам,</a:t>
            </a: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чай, оставленный на ночь, - змея". 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2049" name="Picture 1" descr="E:\Новая папка 1\IMG_32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571612"/>
            <a:ext cx="5080000" cy="381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928662" y="5357826"/>
            <a:ext cx="7715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Китае существует чайная церемония, которая проводится в специальном </a:t>
            </a:r>
            <a:r>
              <a:rPr lang="ru-RU" sz="2000" b="1" dirty="0" smtClean="0">
                <a:solidFill>
                  <a:srgbClr val="C00000"/>
                </a:solidFill>
              </a:rPr>
              <a:t>чайном домике</a:t>
            </a:r>
            <a:r>
              <a:rPr lang="ru-RU" sz="2000" b="1" dirty="0" smtClean="0">
                <a:solidFill>
                  <a:srgbClr val="002060"/>
                </a:solidFill>
              </a:rPr>
              <a:t>. Существует множество различных чайных приборов, каждый из которых имеет свое значение.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5" name="Picture 1" descr="E:\Новая папка 1\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714488"/>
            <a:ext cx="4857784" cy="364333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1" name="Picture 1" descr="F:\Новая папка 1\1265665819_1belyjj-chajj.jpg"/>
          <p:cNvPicPr>
            <a:picLocks noChangeAspect="1" noChangeArrowheads="1"/>
          </p:cNvPicPr>
          <p:nvPr/>
        </p:nvPicPr>
        <p:blipFill>
          <a:blip r:embed="rId5"/>
          <a:srcRect l="17487" r="19562" b="11475"/>
          <a:stretch>
            <a:fillRect/>
          </a:stretch>
        </p:blipFill>
        <p:spPr bwMode="auto">
          <a:xfrm>
            <a:off x="714348" y="2500306"/>
            <a:ext cx="2357454" cy="235745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pic>
        <p:nvPicPr>
          <p:cNvPr id="5124" name="Рисунок 2" descr="http://www.gastromag.ru/enciclopediya/img/sm/enc95_1_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285992"/>
            <a:ext cx="1506457" cy="195839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3" name="Рисунок 3" descr="http://www.gastromag.ru/enciclopediya/img/sm/enc95_2_s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000240"/>
            <a:ext cx="1500198" cy="195025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2" name="Рисунок 4" descr="http://www.gastromag.ru/enciclopediya/img/sm/enc95_3_s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2285992"/>
            <a:ext cx="1500198" cy="195025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1" name="Рисунок 5" descr="http://www.gastromag.ru/enciclopediya/img/sm/enc95_4_s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1857364"/>
            <a:ext cx="1421166" cy="184751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928794" y="500042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Правила китайской чайной церемонии.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928662" y="4500570"/>
            <a:ext cx="7715304" cy="1665099"/>
            <a:chOff x="928662" y="4500570"/>
            <a:chExt cx="7715304" cy="166509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928662" y="5857892"/>
              <a:ext cx="771530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4.Подогреваем заварочный чайник, наполняем его сухим чаем, заливаем кипятком. </a:t>
              </a:r>
              <a:endParaRPr lang="ru-RU" sz="1000" b="1" dirty="0" smtClean="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928662" y="4500570"/>
              <a:ext cx="18583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</a:pPr>
              <a:r>
                <a:rPr lang="ru-RU" sz="1400" b="1" dirty="0" smtClean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Чайные предметы. </a:t>
              </a:r>
              <a:endParaRPr lang="ru-RU" sz="12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8662" y="4857760"/>
              <a:ext cx="74295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2.Кипятим воду. Она должна быть мягкой, в идеале - родниковой. Снять с огня воду нужно, когда на поверхности появляются и лопаются большие пузыри. </a:t>
              </a:r>
              <a:endParaRPr lang="ru-RU" sz="12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28662" y="5286388"/>
              <a:ext cx="75009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002060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3.Знакомимся с чаем. Предназначенный для заварки чай насыпается в чайную коробочку. Делаем вдох, наслаждаемся ароматом... </a:t>
              </a:r>
              <a:endParaRPr lang="ru-RU" sz="12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00166" y="178592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00430" y="142873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715008" y="171448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715272" y="135729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pic>
        <p:nvPicPr>
          <p:cNvPr id="4100" name="Рисунок 6" descr="http://www.gastromag.ru/enciclopediya/img/sm/enc95_5_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533" y="2928935"/>
            <a:ext cx="1377649" cy="179094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99" name="Рисунок 7" descr="http://www.gastromag.ru/enciclopediya/img/sm/enc95_6_s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3496" y="2285992"/>
            <a:ext cx="1474958" cy="176085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98" name="Рисунок 8" descr="http://www.gastromag.ru/enciclopediya/img/sm/enc95_7_s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8390" y="2643182"/>
            <a:ext cx="1557539" cy="20248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97" name="Рисунок 9" descr="http://www.gastromag.ru/enciclopediya/img/sm/enc95_8_s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2143115"/>
            <a:ext cx="1500198" cy="195025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71472" y="4919008"/>
            <a:ext cx="77470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5.Укутываем чайник полотенцем, взбалтываем.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lang="ru-RU" sz="1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Первый настой чая не пьют - его используют для омовения чайного листа и подогрева чайной пары - высокой чашечки и низкой, питьевой.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</a:t>
            </a:r>
            <a:r>
              <a:rPr lang="ru-RU" sz="1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Заварившийся чай разливают по питьевым чашечкам на три четверти объема. Затем накрывают высокой чашкой.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8.Когда чай выпит, процесс повторяют вновь. Чай заваривают три-четыре раза, пока он не потеряет свой вкус и аромат.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endParaRPr lang="ru-RU" sz="1400" b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8794" y="500042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Правила китайской чайной церемонии.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728" y="221455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57554" y="157161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57818" y="20716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58082" y="164305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0" name="Управляющая кнопка: домой 19">
            <a:hlinkClick r:id="rId8" action="ppaction://hlinksldjump" highlightClick="1"/>
          </p:cNvPr>
          <p:cNvSpPr/>
          <p:nvPr/>
        </p:nvSpPr>
        <p:spPr>
          <a:xfrm>
            <a:off x="8501090" y="6286520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3428992" y="1643050"/>
            <a:ext cx="34204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Содержание.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3357554" y="3071810"/>
            <a:ext cx="3000396" cy="42862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8992" y="3071810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hlinkClick r:id="rId4" action="ppaction://hlinksldjump"/>
              </a:rPr>
              <a:t>Чаепитие в России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7" name="Скругленный прямоугольник 16">
            <a:hlinkClick r:id="rId6" action="ppaction://hlinksldjump"/>
          </p:cNvPr>
          <p:cNvSpPr/>
          <p:nvPr/>
        </p:nvSpPr>
        <p:spPr>
          <a:xfrm>
            <a:off x="3428992" y="3714752"/>
            <a:ext cx="3000396" cy="42862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868" y="3714752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hlinkClick r:id="rId6" action="ppaction://hlinksldjump"/>
              </a:rPr>
              <a:t>Чаепитие в Англии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28992" y="4357694"/>
            <a:ext cx="3000396" cy="42862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28992" y="5000636"/>
            <a:ext cx="3000396" cy="42862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428992" y="4357694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hlinkClick r:id="rId7" action="ppaction://hlinksldjump"/>
              </a:rPr>
              <a:t>Чаепитие в Японии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0430" y="5000636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hlinkClick r:id="rId8" action="ppaction://hlinksldjump"/>
              </a:rPr>
              <a:t>Чаепитие в Китае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28992" y="5643578"/>
            <a:ext cx="3000396" cy="42862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571868" y="5643578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hlinkClick r:id="rId9" action="ppaction://hlinksldjump"/>
              </a:rPr>
              <a:t>Чаепитие на Тибете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23" name="Picture 3" descr="E:\Mmedia\Картинки\Обычные\Чай2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071942"/>
            <a:ext cx="3275997" cy="230907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2071670" y="571480"/>
            <a:ext cx="54633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Чайная церемония в Японии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43042" y="5072074"/>
            <a:ext cx="621507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Японии наиболее часто пьют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зеленый чай.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некоторых семей есть специальные домики для проведения таких церемоний. Обстановка в них очень скромная: на стене картина, букет из сухих цветов, на полу – циновки.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 descr="F:\Новая папка 1\230035.jpg"/>
          <p:cNvPicPr>
            <a:picLocks noChangeAspect="1" noChangeArrowheads="1"/>
          </p:cNvPicPr>
          <p:nvPr/>
        </p:nvPicPr>
        <p:blipFill>
          <a:blip r:embed="rId4"/>
          <a:srcRect b="50000"/>
          <a:stretch>
            <a:fillRect/>
          </a:stretch>
        </p:blipFill>
        <p:spPr bwMode="auto">
          <a:xfrm>
            <a:off x="714348" y="2357430"/>
            <a:ext cx="3797542" cy="257176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F:\Новая папка 1\46020475_1246902326_0_2c9b0_81527b00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142984"/>
            <a:ext cx="3114675" cy="3810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928794" y="5143512"/>
            <a:ext cx="5143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Для приготовления чая женщины </a:t>
            </a:r>
            <a:r>
              <a:rPr lang="ru-RU" b="1" dirty="0" smtClean="0">
                <a:solidFill>
                  <a:srgbClr val="C00000"/>
                </a:solidFill>
              </a:rPr>
              <a:t>растирают листовой чай в порошок</a:t>
            </a:r>
            <a:r>
              <a:rPr lang="ru-RU" b="1" dirty="0" smtClean="0">
                <a:solidFill>
                  <a:srgbClr val="002060"/>
                </a:solidFill>
              </a:rPr>
              <a:t>. Это сопровождается плавными танцевальными движениями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F:\о чае\8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857364"/>
            <a:ext cx="3786214" cy="297958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214414" y="5286388"/>
            <a:ext cx="65008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Затем в эту чайную пудру по каплям добавляют кипящую воду, взбивая все особой метелочкой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кремовидную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массу. Этот чай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очень крепок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но имеет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бесподобный аромат.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31746" name="Picture 2" descr="F:\Новая папка 1\293050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928802"/>
            <a:ext cx="2282835" cy="304519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 descr="F:\Новая папка 1\img9_805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142984"/>
            <a:ext cx="2714624" cy="385765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2643174" y="5500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 такой чай обычно приглашают близких людей и друзей. Каждому приглашенному дается пиала с тремя глотками чая.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22" name="Picture 2" descr="F:\Новая папка 1\IMG_32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643182"/>
            <a:ext cx="3333773" cy="250033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3" name="Picture 3" descr="F:\Новая папка 1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571612"/>
            <a:ext cx="2504882" cy="353188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5072074"/>
            <a:ext cx="80010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вы думаете, что друзья обмениваются новостями и обсуждают что-то интересное, то вы ошибаетесь. Вся чайная церемония проходит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тишине и молчании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Наслаждаясь вкусом и ароматом чая, каждый думает о своих проблемах, пытается найти их решение.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29698" name="Picture 2" descr="F:\Новая папка 1\c58828ee67e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571612"/>
            <a:ext cx="4572000" cy="334645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8286776" y="6143644"/>
            <a:ext cx="500066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2071670" y="571480"/>
            <a:ext cx="55261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Чайная церемония на Тибете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5072074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 Тибете чай появился около 1500 лет назад. В китайских книгах говорится: «</a:t>
            </a:r>
            <a:r>
              <a:rPr lang="ru-RU" b="1" dirty="0" smtClean="0">
                <a:solidFill>
                  <a:srgbClr val="C00000"/>
                </a:solidFill>
              </a:rPr>
              <a:t>Тибетцы живут чаем</a:t>
            </a:r>
            <a:r>
              <a:rPr lang="ru-RU" b="1" dirty="0" smtClean="0">
                <a:solidFill>
                  <a:srgbClr val="002060"/>
                </a:solidFill>
              </a:rPr>
              <a:t>. Не имея его, они страдают до такой степени, что могут заболеть».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8673" name="Picture 1" descr="F:\Новая папка 1\4842-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7913" y="1860272"/>
            <a:ext cx="4724417" cy="296414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071538" y="4572009"/>
            <a:ext cx="72866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На Тибете употребляют чай как в жидком, так и в сухом виде. Чайный напиток называется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часуйма</a:t>
            </a:r>
            <a:r>
              <a:rPr lang="ru-RU" b="1" dirty="0" smtClean="0">
                <a:solidFill>
                  <a:srgbClr val="C00000"/>
                </a:solidFill>
              </a:rPr>
              <a:t>».</a:t>
            </a:r>
            <a:r>
              <a:rPr lang="ru-RU" b="1" dirty="0" smtClean="0">
                <a:solidFill>
                  <a:srgbClr val="002060"/>
                </a:solidFill>
              </a:rPr>
              <a:t>  Готовится он так: </a:t>
            </a:r>
            <a:r>
              <a:rPr lang="ru-RU" b="1" dirty="0" smtClean="0">
                <a:solidFill>
                  <a:srgbClr val="C00000"/>
                </a:solidFill>
              </a:rPr>
              <a:t>взбивается горячий крепкий чай со сливочным маслом и солью.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Этот напиток способен почти мгновенно придать силы уставшему человеку. Представляете себе чай, состоящий из такой смеси? Наверное, нет. А тибетцы его обожают.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3796" name="Picture 4" descr="E:\Mmedia\Картинки\Анимашки\Wate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643578"/>
            <a:ext cx="1214446" cy="809631"/>
          </a:xfrm>
          <a:prstGeom prst="rect">
            <a:avLst/>
          </a:prstGeom>
          <a:noFill/>
        </p:spPr>
      </p:pic>
      <p:pic>
        <p:nvPicPr>
          <p:cNvPr id="12" name="Рисунок 11" descr="http://www.tea-art.com.ua/data/Image/Tibet_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571480"/>
            <a:ext cx="1714512" cy="171451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http://www.tea-art.com.ua/data/Image/Tibet_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2571744"/>
            <a:ext cx="2500330" cy="179546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4643446"/>
            <a:ext cx="78581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хозяин наливает вам чашку чая, наполненную до краев (чтобы избежать несчастий), считается невежливым выпить ее целиком. Вместо этого вы должны отпить половину и оставить остальное, давая понять, что чай вам понравился, и вы хотите выпить еще. Если после нескольких чашек вы решили, что с вас достаточно, следует вылить остатки чая на пол.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3" descr="E:\Mmedia\Картинки\Обычные\Чай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863112"/>
            <a:ext cx="3571900" cy="251763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000232" y="3357562"/>
            <a:ext cx="5643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Мы познакомились с обрядами чаепития  в России, Англии, Китае, Японии,  на Тибете и заметили, что в каждой стране любят чай, но у каждого народа есть свои традиции чаепития.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1785926"/>
            <a:ext cx="2357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pres?slideindex=6&amp;slidetitle=Слайд 6" highlightClick="1"/>
          </p:cNvPr>
          <p:cNvSpPr/>
          <p:nvPr/>
        </p:nvSpPr>
        <p:spPr>
          <a:xfrm>
            <a:off x="8429652" y="6215082"/>
            <a:ext cx="428628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619500" y="3332607"/>
          <a:ext cx="1905000" cy="192786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5984" y="4857760"/>
            <a:ext cx="578644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Чай в Англии – больше, чем чай. Традиции его пития соблюдают и королева, и простые британцы.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642918"/>
            <a:ext cx="60157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Англия – чай по расписанию.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2" descr="F:\Новая папка 1\eng-tr-two26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43050"/>
            <a:ext cx="2762250" cy="2486025"/>
          </a:xfrm>
          <a:prstGeom prst="rect">
            <a:avLst/>
          </a:prstGeom>
          <a:noFill/>
        </p:spPr>
      </p:pic>
      <p:pic>
        <p:nvPicPr>
          <p:cNvPr id="14" name="Picture 3" descr="F:\о чае\Беседа_files\pic_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572008"/>
            <a:ext cx="1885953" cy="162709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 descr="E:\Mmedia\Картинки\Обычные\Коф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2786058"/>
            <a:ext cx="1679576" cy="192943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4143372" y="1357298"/>
            <a:ext cx="45005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Англичане пьют чай не меньше 6–7 раз в день.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Чай с молоком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уже давно стал национальным напитком британцев. Они добавляют чай в горячее молоко, а не наоборот. 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49" name="Picture 1" descr="F:\Новая папка 1\by-lmontezemol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857628"/>
            <a:ext cx="4476748" cy="25907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142976" y="4572008"/>
            <a:ext cx="7000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Широко известна английская чайная церемония </a:t>
            </a: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en-US" sz="2400" b="1" dirty="0" smtClean="0">
                <a:solidFill>
                  <a:srgbClr val="FF0000"/>
                </a:solidFill>
              </a:rPr>
              <a:t>five o’clock</a:t>
            </a:r>
            <a:r>
              <a:rPr lang="ru-RU" sz="2400" b="1" dirty="0" smtClean="0">
                <a:solidFill>
                  <a:srgbClr val="FF0000"/>
                </a:solidFill>
              </a:rPr>
              <a:t>».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Англии принято пить чай в 17 часов. На чаепитие приглашают друзей и родственников. К столу подают кексы, сухое печенье, мармелад.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Рисунок 12" descr="Англия: Чай по расписанию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71480"/>
            <a:ext cx="3500462" cy="35719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http://www.gastromag.ru/newsgastro/pix/251_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000240"/>
            <a:ext cx="2643206" cy="257175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8501090" y="6215082"/>
            <a:ext cx="357190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3500430" y="500042"/>
            <a:ext cx="34040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Чаепитие на Руси.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3929066"/>
            <a:ext cx="5715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Чай любят все на свете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И взрослые, и дети.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 древних лет доныне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Напиток всем знаком,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Богатый витаминами,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вкус приятен он.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2" descr="F:\Новая папка 1\0_c740_30ad5e9d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736"/>
            <a:ext cx="4000528" cy="497684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5" descr="F:\о чае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833552"/>
            <a:ext cx="1714512" cy="200026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4643438" y="1000108"/>
            <a:ext cx="4214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Чай любят все на свете,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И взрослые, и дети.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2643182"/>
            <a:ext cx="30347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 так ли это?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4143380"/>
            <a:ext cx="5143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Мы провели социологический опрос людей разного возраста: до 30 лет, от 30 до 50 лет и старше 50 лет. Из каждой группы опросили по 20 человек.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1" cy="6858000"/>
            <a:chOff x="-1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0" y="285727"/>
              <a:ext cx="5072098" cy="380407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000364" y="714356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Получили следующие результаты. Они представлены в виде диаграмм.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143108" y="2000240"/>
          <a:ext cx="642942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3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4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8281" y="0"/>
              <a:ext cx="285720" cy="6858000"/>
            </a:xfrm>
            <a:prstGeom prst="rect">
              <a:avLst/>
            </a:prstGeom>
            <a:noFill/>
          </p:spPr>
        </p:pic>
        <p:pic>
          <p:nvPicPr>
            <p:cNvPr id="5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0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6" name="Picture 6" descr="E:\Mmedia\Фон\8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6572272"/>
              <a:ext cx="9144000" cy="285728"/>
            </a:xfrm>
            <a:prstGeom prst="rect">
              <a:avLst/>
            </a:prstGeom>
            <a:noFill/>
          </p:spPr>
        </p:pic>
        <p:pic>
          <p:nvPicPr>
            <p:cNvPr id="7" name="Рисунок 6" descr="vb28 (13).jpg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 rot="10800000">
              <a:off x="285721" y="285727"/>
              <a:ext cx="5072098" cy="3804074"/>
            </a:xfrm>
            <a:prstGeom prst="rect">
              <a:avLst/>
            </a:prstGeom>
          </p:spPr>
        </p:pic>
      </p:grpSp>
      <p:graphicFrame>
        <p:nvGraphicFramePr>
          <p:cNvPr id="9" name="Диаграмма 8"/>
          <p:cNvGraphicFramePr/>
          <p:nvPr/>
        </p:nvGraphicFramePr>
        <p:xfrm>
          <a:off x="2338387" y="1890712"/>
          <a:ext cx="5948389" cy="4324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946</Words>
  <PresentationFormat>Экран (4:3)</PresentationFormat>
  <Paragraphs>76</Paragraphs>
  <Slides>28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Owner</cp:lastModifiedBy>
  <cp:revision>63</cp:revision>
  <dcterms:modified xsi:type="dcterms:W3CDTF">2010-04-22T18:44:45Z</dcterms:modified>
</cp:coreProperties>
</file>