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7"/>
  </p:notesMasterIdLst>
  <p:sldIdLst>
    <p:sldId id="256" r:id="rId2"/>
    <p:sldId id="257" r:id="rId3"/>
    <p:sldId id="258" r:id="rId4"/>
    <p:sldId id="259" r:id="rId5"/>
    <p:sldId id="260" r:id="rId6"/>
    <p:sldId id="262" r:id="rId7"/>
    <p:sldId id="261" r:id="rId8"/>
    <p:sldId id="263" r:id="rId9"/>
    <p:sldId id="265" r:id="rId10"/>
    <p:sldId id="264" r:id="rId11"/>
    <p:sldId id="266" r:id="rId12"/>
    <p:sldId id="267" r:id="rId13"/>
    <p:sldId id="268" r:id="rId14"/>
    <p:sldId id="269" r:id="rId15"/>
    <p:sldId id="27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1799" autoAdjust="0"/>
  </p:normalViewPr>
  <p:slideViewPr>
    <p:cSldViewPr>
      <p:cViewPr varScale="1">
        <p:scale>
          <a:sx n="76" d="100"/>
          <a:sy n="76" d="100"/>
        </p:scale>
        <p:origin x="-8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98C579-820D-49BC-B00A-0A2ABB93401F}" type="datetimeFigureOut">
              <a:rPr lang="ru-RU" smtClean="0"/>
              <a:pPr/>
              <a:t>12.12.2010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EC9EEA-4F9E-4F8B-8D93-F5D5160C49B7}"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4EC9EEA-4F9E-4F8B-8D93-F5D5160C49B7}" type="slidenum">
              <a:rPr lang="ru-RU" smtClean="0"/>
              <a:pPr/>
              <a:t>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44A48589-D997-42EC-AC4E-A354DA069CD5}" type="datetimeFigureOut">
              <a:rPr lang="ru-RU" smtClean="0"/>
              <a:pPr/>
              <a:t>12.12.2010</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CBD6720B-C74B-40BC-A48C-75ED67DA31A7}"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4A48589-D997-42EC-AC4E-A354DA069CD5}" type="datetimeFigureOut">
              <a:rPr lang="ru-RU" smtClean="0"/>
              <a:pPr/>
              <a:t>12.12.2010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CBD6720B-C74B-40BC-A48C-75ED67DA31A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4A48589-D997-42EC-AC4E-A354DA069CD5}" type="datetimeFigureOut">
              <a:rPr lang="ru-RU" smtClean="0"/>
              <a:pPr/>
              <a:t>12.12.2010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CBD6720B-C74B-40BC-A48C-75ED67DA31A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4A48589-D997-42EC-AC4E-A354DA069CD5}" type="datetimeFigureOut">
              <a:rPr lang="ru-RU" smtClean="0"/>
              <a:pPr/>
              <a:t>12.12.2010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CBD6720B-C74B-40BC-A48C-75ED67DA31A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44A48589-D997-42EC-AC4E-A354DA069CD5}" type="datetimeFigureOut">
              <a:rPr lang="ru-RU" smtClean="0"/>
              <a:pPr/>
              <a:t>12.12.2010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CBD6720B-C74B-40BC-A48C-75ED67DA31A7}"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44A48589-D997-42EC-AC4E-A354DA069CD5}" type="datetimeFigureOut">
              <a:rPr lang="ru-RU" smtClean="0"/>
              <a:pPr/>
              <a:t>12.12.2010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CBD6720B-C74B-40BC-A48C-75ED67DA31A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44A48589-D997-42EC-AC4E-A354DA069CD5}" type="datetimeFigureOut">
              <a:rPr lang="ru-RU" smtClean="0"/>
              <a:pPr/>
              <a:t>12.12.2010</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CBD6720B-C74B-40BC-A48C-75ED67DA31A7}"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44A48589-D997-42EC-AC4E-A354DA069CD5}" type="datetimeFigureOut">
              <a:rPr lang="ru-RU" smtClean="0"/>
              <a:pPr/>
              <a:t>12.12.2010</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CBD6720B-C74B-40BC-A48C-75ED67DA31A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44A48589-D997-42EC-AC4E-A354DA069CD5}" type="datetimeFigureOut">
              <a:rPr lang="ru-RU" smtClean="0"/>
              <a:pPr/>
              <a:t>12.12.2010</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CBD6720B-C74B-40BC-A48C-75ED67DA31A7}"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44A48589-D997-42EC-AC4E-A354DA069CD5}" type="datetimeFigureOut">
              <a:rPr lang="ru-RU" smtClean="0"/>
              <a:pPr/>
              <a:t>12.12.2010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CBD6720B-C74B-40BC-A48C-75ED67DA31A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44A48589-D997-42EC-AC4E-A354DA069CD5}" type="datetimeFigureOut">
              <a:rPr lang="ru-RU" smtClean="0"/>
              <a:pPr/>
              <a:t>12.12.2010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CBD6720B-C74B-40BC-A48C-75ED67DA31A7}"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44A48589-D997-42EC-AC4E-A354DA069CD5}" type="datetimeFigureOut">
              <a:rPr lang="ru-RU" smtClean="0"/>
              <a:pPr/>
              <a:t>12.12.2010</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CBD6720B-C74B-40BC-A48C-75ED67DA31A7}"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smtClean="0">
                <a:latin typeface="Times New Roman" pitchFamily="18" charset="0"/>
                <a:cs typeface="Times New Roman" pitchFamily="18" charset="0"/>
              </a:rPr>
              <a:t>Fashion in all ages</a:t>
            </a:r>
            <a:endParaRPr lang="ru-RU" dirty="0">
              <a:latin typeface="Times New Roman" pitchFamily="18" charset="0"/>
              <a:cs typeface="Times New Roman" pitchFamily="18" charset="0"/>
            </a:endParaRPr>
          </a:p>
        </p:txBody>
      </p:sp>
      <p:sp>
        <p:nvSpPr>
          <p:cNvPr id="3" name="Подзаголовок 2"/>
          <p:cNvSpPr>
            <a:spLocks noGrp="1"/>
          </p:cNvSpPr>
          <p:nvPr>
            <p:ph type="subTitle" idx="1"/>
          </p:nvPr>
        </p:nvSpPr>
        <p:spPr/>
        <p:txBody>
          <a:bodyPr/>
          <a:lstStyle/>
          <a:p>
            <a:r>
              <a:rPr lang="en-US" dirty="0" smtClean="0">
                <a:latin typeface="Times New Roman" pitchFamily="18" charset="0"/>
                <a:cs typeface="Times New Roman" pitchFamily="18" charset="0"/>
              </a:rPr>
              <a:t>History of women’s fashion</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latin typeface="Times New Roman" pitchFamily="18" charset="0"/>
                <a:cs typeface="Times New Roman" pitchFamily="18" charset="0"/>
              </a:rPr>
              <a:t>XVIII and XIX centuries </a:t>
            </a:r>
            <a:endParaRPr lang="ru-RU" dirty="0">
              <a:latin typeface="Times New Roman" pitchFamily="18" charset="0"/>
              <a:cs typeface="Times New Roman" pitchFamily="18" charset="0"/>
            </a:endParaRPr>
          </a:p>
        </p:txBody>
      </p:sp>
      <p:pic>
        <p:nvPicPr>
          <p:cNvPr id="4" name="Содержимое 3" descr="000467.jpg"/>
          <p:cNvPicPr>
            <a:picLocks noGrp="1" noChangeAspect="1"/>
          </p:cNvPicPr>
          <p:nvPr>
            <p:ph idx="1"/>
          </p:nvPr>
        </p:nvPicPr>
        <p:blipFill>
          <a:blip r:embed="rId2"/>
          <a:stretch>
            <a:fillRect/>
          </a:stretch>
        </p:blipFill>
        <p:spPr>
          <a:xfrm>
            <a:off x="5572132" y="1357298"/>
            <a:ext cx="3127555" cy="39290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46" name="Picture 2" descr="C:\Documents and Settings\1\Мои документы\Мои рисунки\000462.jpg"/>
          <p:cNvPicPr>
            <a:picLocks noChangeAspect="1" noChangeArrowheads="1"/>
          </p:cNvPicPr>
          <p:nvPr/>
        </p:nvPicPr>
        <p:blipFill>
          <a:blip r:embed="rId3"/>
          <a:srcRect/>
          <a:stretch>
            <a:fillRect/>
          </a:stretch>
        </p:blipFill>
        <p:spPr bwMode="auto">
          <a:xfrm>
            <a:off x="1428728" y="1357298"/>
            <a:ext cx="3867150" cy="4762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latin typeface="Times New Roman" pitchFamily="18" charset="0"/>
                <a:cs typeface="Times New Roman" pitchFamily="18" charset="0"/>
              </a:rPr>
              <a:t>XX century: something new</a:t>
            </a:r>
            <a:endParaRPr lang="ru-RU" dirty="0">
              <a:latin typeface="Times New Roman" pitchFamily="18" charset="0"/>
              <a:cs typeface="Times New Roman" pitchFamily="18" charset="0"/>
            </a:endParaRPr>
          </a:p>
        </p:txBody>
      </p:sp>
      <p:pic>
        <p:nvPicPr>
          <p:cNvPr id="4" name="Содержимое 3" descr="20s_1.jpg"/>
          <p:cNvPicPr>
            <a:picLocks noGrp="1" noChangeAspect="1"/>
          </p:cNvPicPr>
          <p:nvPr>
            <p:ph idx="1"/>
          </p:nvPr>
        </p:nvPicPr>
        <p:blipFill>
          <a:blip r:embed="rId2"/>
          <a:stretch>
            <a:fillRect/>
          </a:stretch>
        </p:blipFill>
        <p:spPr>
          <a:xfrm>
            <a:off x="5286380" y="1357296"/>
            <a:ext cx="3648472" cy="52237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1357290" y="1357298"/>
            <a:ext cx="3857652" cy="1477328"/>
          </a:xfrm>
          <a:prstGeom prst="rect">
            <a:avLst/>
          </a:prstGeom>
          <a:noFill/>
        </p:spPr>
        <p:txBody>
          <a:bodyPr wrap="square" rtlCol="0">
            <a:spAutoFit/>
          </a:bodyPr>
          <a:lstStyle/>
          <a:p>
            <a:pPr algn="just"/>
            <a:r>
              <a:rPr lang="en-US" dirty="0" smtClean="0">
                <a:latin typeface="Times New Roman" pitchFamily="18" charset="0"/>
                <a:cs typeface="Times New Roman" pitchFamily="18" charset="0"/>
              </a:rPr>
              <a:t>In the XX century fashion crazes change each other extremely fast. There were many ideals of a woman: </a:t>
            </a:r>
            <a:r>
              <a:rPr lang="en-US" dirty="0">
                <a:latin typeface="Times New Roman" pitchFamily="18" charset="0"/>
                <a:cs typeface="Times New Roman" pitchFamily="18" charset="0"/>
              </a:rPr>
              <a:t>M</a:t>
            </a:r>
            <a:r>
              <a:rPr lang="en-US" dirty="0" smtClean="0">
                <a:latin typeface="Times New Roman" pitchFamily="18" charset="0"/>
                <a:cs typeface="Times New Roman" pitchFamily="18" charset="0"/>
              </a:rPr>
              <a:t>erilin </a:t>
            </a:r>
            <a:r>
              <a:rPr lang="en-US" dirty="0">
                <a:latin typeface="Times New Roman" pitchFamily="18" charset="0"/>
                <a:cs typeface="Times New Roman" pitchFamily="18" charset="0"/>
              </a:rPr>
              <a:t>M</a:t>
            </a:r>
            <a:r>
              <a:rPr lang="en-US" dirty="0" smtClean="0">
                <a:latin typeface="Times New Roman" pitchFamily="18" charset="0"/>
                <a:cs typeface="Times New Roman" pitchFamily="18" charset="0"/>
              </a:rPr>
              <a:t>onroe, </a:t>
            </a:r>
            <a:r>
              <a:rPr lang="en-US" dirty="0">
                <a:latin typeface="Times New Roman" pitchFamily="18" charset="0"/>
                <a:cs typeface="Times New Roman" pitchFamily="18" charset="0"/>
              </a:rPr>
              <a:t>M</a:t>
            </a:r>
            <a:r>
              <a:rPr lang="en-US" dirty="0" smtClean="0">
                <a:latin typeface="Times New Roman" pitchFamily="18" charset="0"/>
                <a:cs typeface="Times New Roman" pitchFamily="18" charset="0"/>
              </a:rPr>
              <a:t>arlene </a:t>
            </a:r>
            <a:r>
              <a:rPr lang="en-US" dirty="0">
                <a:latin typeface="Times New Roman" pitchFamily="18" charset="0"/>
                <a:cs typeface="Times New Roman" pitchFamily="18" charset="0"/>
              </a:rPr>
              <a:t>D</a:t>
            </a:r>
            <a:r>
              <a:rPr lang="en-US" dirty="0" smtClean="0">
                <a:latin typeface="Times New Roman" pitchFamily="18" charset="0"/>
                <a:cs typeface="Times New Roman" pitchFamily="18" charset="0"/>
              </a:rPr>
              <a:t>ietrich, Twiggy and some others.</a:t>
            </a:r>
            <a:endParaRPr lang="ru-RU" dirty="0">
              <a:latin typeface="Times New Roman" pitchFamily="18" charset="0"/>
              <a:cs typeface="Times New Roman" pitchFamily="18" charset="0"/>
            </a:endParaRPr>
          </a:p>
        </p:txBody>
      </p:sp>
      <p:pic>
        <p:nvPicPr>
          <p:cNvPr id="7171" name="Picture 3" descr="C:\Documents and Settings\1\Мои документы\Мои рисунки\1953.jpg"/>
          <p:cNvPicPr>
            <a:picLocks noChangeAspect="1" noChangeArrowheads="1"/>
          </p:cNvPicPr>
          <p:nvPr/>
        </p:nvPicPr>
        <p:blipFill>
          <a:blip r:embed="rId3"/>
          <a:srcRect/>
          <a:stretch>
            <a:fillRect/>
          </a:stretch>
        </p:blipFill>
        <p:spPr bwMode="auto">
          <a:xfrm>
            <a:off x="1785918" y="2928934"/>
            <a:ext cx="2749150" cy="36238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blind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4414" y="285728"/>
            <a:ext cx="7498080" cy="1143000"/>
          </a:xfrm>
        </p:spPr>
        <p:txBody>
          <a:bodyPr/>
          <a:lstStyle/>
          <a:p>
            <a:pPr algn="ctr"/>
            <a:r>
              <a:rPr lang="en-US" dirty="0" smtClean="0">
                <a:latin typeface="Times New Roman" pitchFamily="18" charset="0"/>
                <a:cs typeface="Times New Roman" pitchFamily="18" charset="0"/>
              </a:rPr>
              <a:t>XX century</a:t>
            </a:r>
            <a:endParaRPr lang="ru-RU" dirty="0">
              <a:latin typeface="Times New Roman" pitchFamily="18" charset="0"/>
              <a:cs typeface="Times New Roman" pitchFamily="18" charset="0"/>
            </a:endParaRPr>
          </a:p>
        </p:txBody>
      </p:sp>
      <p:pic>
        <p:nvPicPr>
          <p:cNvPr id="4" name="Picture 2" descr="C:\Documents and Settings\1\Мои документы\Мои рисунки\000502.jpg"/>
          <p:cNvPicPr>
            <a:picLocks noGrp="1" noChangeAspect="1" noChangeArrowheads="1"/>
          </p:cNvPicPr>
          <p:nvPr>
            <p:ph idx="1"/>
          </p:nvPr>
        </p:nvPicPr>
        <p:blipFill>
          <a:blip r:embed="rId2"/>
          <a:srcRect/>
          <a:stretch>
            <a:fillRect/>
          </a:stretch>
        </p:blipFill>
        <p:spPr bwMode="auto">
          <a:xfrm>
            <a:off x="1500166" y="1500174"/>
            <a:ext cx="3143272" cy="49840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194" name="Picture 2" descr="C:\Documents and Settings\1\Мои документы\Мои рисунки\000505.jpg"/>
          <p:cNvPicPr>
            <a:picLocks noChangeAspect="1" noChangeArrowheads="1"/>
          </p:cNvPicPr>
          <p:nvPr/>
        </p:nvPicPr>
        <p:blipFill>
          <a:blip r:embed="rId3"/>
          <a:srcRect/>
          <a:stretch>
            <a:fillRect/>
          </a:stretch>
        </p:blipFill>
        <p:spPr bwMode="auto">
          <a:xfrm>
            <a:off x="5072066" y="1571612"/>
            <a:ext cx="3676650" cy="4762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38974" y="285728"/>
            <a:ext cx="8005026" cy="1143000"/>
          </a:xfrm>
        </p:spPr>
        <p:txBody>
          <a:bodyPr>
            <a:normAutofit fontScale="90000"/>
          </a:bodyPr>
          <a:lstStyle/>
          <a:p>
            <a:pPr algn="ctr"/>
            <a:r>
              <a:rPr lang="en-US" dirty="0" smtClean="0">
                <a:latin typeface="Times New Roman" pitchFamily="18" charset="0"/>
                <a:cs typeface="Times New Roman" pitchFamily="18" charset="0"/>
              </a:rPr>
              <a:t>Something forgotten but really stylish!</a:t>
            </a:r>
            <a:endParaRPr lang="ru-RU" dirty="0">
              <a:latin typeface="Times New Roman" pitchFamily="18" charset="0"/>
              <a:cs typeface="Times New Roman" pitchFamily="18" charset="0"/>
            </a:endParaRPr>
          </a:p>
        </p:txBody>
      </p:sp>
      <p:pic>
        <p:nvPicPr>
          <p:cNvPr id="4" name="Содержимое 3" descr="3.jpg"/>
          <p:cNvPicPr>
            <a:picLocks noGrp="1" noChangeAspect="1"/>
          </p:cNvPicPr>
          <p:nvPr>
            <p:ph idx="1"/>
          </p:nvPr>
        </p:nvPicPr>
        <p:blipFill>
          <a:blip r:embed="rId2"/>
          <a:stretch>
            <a:fillRect/>
          </a:stretch>
        </p:blipFill>
        <p:spPr>
          <a:xfrm>
            <a:off x="1285852" y="1714488"/>
            <a:ext cx="4071966" cy="3357585"/>
          </a:xfrm>
        </p:spPr>
      </p:pic>
      <p:pic>
        <p:nvPicPr>
          <p:cNvPr id="9218" name="Picture 2" descr="C:\Documents and Settings\1\Мои документы\Мои рисунки\09_DSC9509.jpg"/>
          <p:cNvPicPr>
            <a:picLocks noChangeAspect="1" noChangeArrowheads="1"/>
          </p:cNvPicPr>
          <p:nvPr/>
        </p:nvPicPr>
        <p:blipFill>
          <a:blip r:embed="rId3"/>
          <a:srcRect/>
          <a:stretch>
            <a:fillRect/>
          </a:stretch>
        </p:blipFill>
        <p:spPr bwMode="auto">
          <a:xfrm>
            <a:off x="5715008" y="1714488"/>
            <a:ext cx="3084591" cy="4643470"/>
          </a:xfrm>
          <a:prstGeom prst="rect">
            <a:avLst/>
          </a:prstGeom>
          <a:noFill/>
        </p:spPr>
      </p:pic>
    </p:spTree>
  </p:cSld>
  <p:clrMapOvr>
    <a:masterClrMapping/>
  </p:clrMapOvr>
  <p:transition>
    <p:wheel spokes="8"/>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4414" y="285728"/>
            <a:ext cx="7929586" cy="1143000"/>
          </a:xfrm>
        </p:spPr>
        <p:txBody>
          <a:bodyPr>
            <a:normAutofit fontScale="90000"/>
          </a:bodyPr>
          <a:lstStyle/>
          <a:p>
            <a:pPr algn="ctr"/>
            <a:r>
              <a:rPr lang="en-US" dirty="0" smtClean="0">
                <a:latin typeface="Times New Roman" pitchFamily="18" charset="0"/>
                <a:cs typeface="Times New Roman" pitchFamily="18" charset="0"/>
              </a:rPr>
              <a:t>Something forgotten but really stylish!</a:t>
            </a:r>
            <a:endParaRPr lang="ru-RU" dirty="0">
              <a:latin typeface="Times New Roman" pitchFamily="18" charset="0"/>
              <a:cs typeface="Times New Roman" pitchFamily="18" charset="0"/>
            </a:endParaRPr>
          </a:p>
        </p:txBody>
      </p:sp>
      <p:pic>
        <p:nvPicPr>
          <p:cNvPr id="4" name="Содержимое 3" descr="k_5.jpg"/>
          <p:cNvPicPr>
            <a:picLocks noGrp="1" noChangeAspect="1"/>
          </p:cNvPicPr>
          <p:nvPr>
            <p:ph idx="1"/>
          </p:nvPr>
        </p:nvPicPr>
        <p:blipFill>
          <a:blip r:embed="rId2"/>
          <a:stretch>
            <a:fillRect/>
          </a:stretch>
        </p:blipFill>
        <p:spPr>
          <a:xfrm>
            <a:off x="1571604" y="1571612"/>
            <a:ext cx="3233565" cy="4800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42" name="Picture 2" descr="C:\Documents and Settings\1\Мои документы\Мои рисунки\1238531083_1.jpg"/>
          <p:cNvPicPr>
            <a:picLocks noChangeAspect="1" noChangeArrowheads="1"/>
          </p:cNvPicPr>
          <p:nvPr/>
        </p:nvPicPr>
        <p:blipFill>
          <a:blip r:embed="rId3"/>
          <a:srcRect/>
          <a:stretch>
            <a:fillRect/>
          </a:stretch>
        </p:blipFill>
        <p:spPr bwMode="auto">
          <a:xfrm>
            <a:off x="5429256" y="1571612"/>
            <a:ext cx="3000378" cy="47783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wheel spokes="8"/>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3076" y="3786190"/>
            <a:ext cx="7000924" cy="1143000"/>
          </a:xfrm>
        </p:spPr>
        <p:txBody>
          <a:bodyPr/>
          <a:lstStyle/>
          <a:p>
            <a:r>
              <a:rPr lang="en-US" dirty="0" smtClean="0">
                <a:latin typeface="Times New Roman" pitchFamily="18" charset="0"/>
                <a:cs typeface="Times New Roman" pitchFamily="18" charset="0"/>
              </a:rPr>
              <a:t>Thank you for your attention!</a:t>
            </a:r>
            <a:endParaRPr lang="ru-RU" dirty="0">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latin typeface="Times New Roman" pitchFamily="18" charset="0"/>
                <a:cs typeface="Times New Roman" pitchFamily="18" charset="0"/>
              </a:rPr>
              <a:t>Something eternal…</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1435608" y="1571612"/>
            <a:ext cx="7498080" cy="4676788"/>
          </a:xfrm>
        </p:spPr>
        <p:txBody>
          <a:bodyPr>
            <a:normAutofit/>
          </a:bodyPr>
          <a:lstStyle/>
          <a:p>
            <a:pPr algn="just"/>
            <a:r>
              <a:rPr lang="en-US" sz="2400" dirty="0" smtClean="0">
                <a:latin typeface="Times New Roman" pitchFamily="18" charset="0"/>
                <a:cs typeface="Times New Roman" pitchFamily="18" charset="0"/>
              </a:rPr>
              <a:t>In all ages people wanted  to look attractive. In different centuries different styles were popular, so the history of fashion is an interesting theme to discuss.  </a:t>
            </a:r>
            <a:endParaRPr lang="ru-RU" sz="2400" dirty="0">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latin typeface="Times New Roman" pitchFamily="18" charset="0"/>
                <a:cs typeface="Times New Roman" pitchFamily="18" charset="0"/>
              </a:rPr>
              <a:t>At the very beginning</a:t>
            </a:r>
            <a:endParaRPr lang="ru-RU" dirty="0">
              <a:latin typeface="Times New Roman" pitchFamily="18" charset="0"/>
              <a:cs typeface="Times New Roman" pitchFamily="18" charset="0"/>
            </a:endParaRPr>
          </a:p>
        </p:txBody>
      </p:sp>
      <p:pic>
        <p:nvPicPr>
          <p:cNvPr id="4" name="Содержимое 3" descr="000038.jpg"/>
          <p:cNvPicPr>
            <a:picLocks noGrp="1" noChangeAspect="1"/>
          </p:cNvPicPr>
          <p:nvPr>
            <p:ph idx="1"/>
          </p:nvPr>
        </p:nvPicPr>
        <p:blipFill>
          <a:blip r:embed="rId2"/>
          <a:stretch>
            <a:fillRect/>
          </a:stretch>
        </p:blipFill>
        <p:spPr>
          <a:xfrm>
            <a:off x="5643570" y="1785926"/>
            <a:ext cx="3188970" cy="4800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1142976" y="1285860"/>
            <a:ext cx="4286280" cy="1477328"/>
          </a:xfrm>
          <a:prstGeom prst="rect">
            <a:avLst/>
          </a:prstGeom>
          <a:noFill/>
        </p:spPr>
        <p:txBody>
          <a:bodyPr wrap="square" rtlCol="0">
            <a:spAutoFit/>
          </a:bodyPr>
          <a:lstStyle/>
          <a:p>
            <a:pPr algn="just"/>
            <a:r>
              <a:rPr lang="en-US" dirty="0" smtClean="0">
                <a:latin typeface="Times New Roman" pitchFamily="18" charset="0"/>
                <a:cs typeface="Times New Roman" pitchFamily="18" charset="0"/>
              </a:rPr>
              <a:t>In the Ancient Egypt women used to wear long skirts and waistcoats with wide sleeves. It was also popular to pencil eyes and eyebrows. The perfect type of a woman was Nefertiti the Queen of Egypt.</a:t>
            </a:r>
            <a:endParaRPr lang="ru-RU" dirty="0">
              <a:latin typeface="Times New Roman" pitchFamily="18" charset="0"/>
              <a:cs typeface="Times New Roman" pitchFamily="18" charset="0"/>
            </a:endParaRPr>
          </a:p>
        </p:txBody>
      </p:sp>
      <p:pic>
        <p:nvPicPr>
          <p:cNvPr id="1026" name="Picture 2" descr="C:\Documents and Settings\1\Мои документы\Мои рисунки\1229341815_Nefertity.jpg"/>
          <p:cNvPicPr>
            <a:picLocks noChangeAspect="1" noChangeArrowheads="1"/>
          </p:cNvPicPr>
          <p:nvPr/>
        </p:nvPicPr>
        <p:blipFill>
          <a:blip r:embed="rId3"/>
          <a:srcRect/>
          <a:stretch>
            <a:fillRect/>
          </a:stretch>
        </p:blipFill>
        <p:spPr bwMode="auto">
          <a:xfrm>
            <a:off x="1428728" y="3000372"/>
            <a:ext cx="2857520" cy="36258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blinds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latin typeface="Times New Roman" pitchFamily="18" charset="0"/>
                <a:cs typeface="Times New Roman" pitchFamily="18" charset="0"/>
              </a:rPr>
              <a:t>In the age of antiquity</a:t>
            </a:r>
            <a:endParaRPr lang="ru-RU" dirty="0">
              <a:latin typeface="Times New Roman" pitchFamily="18" charset="0"/>
              <a:cs typeface="Times New Roman" pitchFamily="18" charset="0"/>
            </a:endParaRPr>
          </a:p>
        </p:txBody>
      </p:sp>
      <p:pic>
        <p:nvPicPr>
          <p:cNvPr id="4" name="Содержимое 3" descr="000063.jpg"/>
          <p:cNvPicPr>
            <a:picLocks noGrp="1" noChangeAspect="1"/>
          </p:cNvPicPr>
          <p:nvPr>
            <p:ph idx="1"/>
          </p:nvPr>
        </p:nvPicPr>
        <p:blipFill>
          <a:blip r:embed="rId3"/>
          <a:stretch>
            <a:fillRect/>
          </a:stretch>
        </p:blipFill>
        <p:spPr>
          <a:xfrm>
            <a:off x="5715008" y="1285860"/>
            <a:ext cx="3257550" cy="4800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0" name="Picture 2" descr="C:\Documents and Settings\1\Мои документы\Мои рисунки\istoriy.jpg"/>
          <p:cNvPicPr>
            <a:picLocks noChangeAspect="1" noChangeArrowheads="1"/>
          </p:cNvPicPr>
          <p:nvPr/>
        </p:nvPicPr>
        <p:blipFill>
          <a:blip r:embed="rId4"/>
          <a:srcRect/>
          <a:stretch>
            <a:fillRect/>
          </a:stretch>
        </p:blipFill>
        <p:spPr bwMode="auto">
          <a:xfrm>
            <a:off x="1285852" y="1285860"/>
            <a:ext cx="3922499" cy="29289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1214414" y="4572008"/>
            <a:ext cx="4214842" cy="1754326"/>
          </a:xfrm>
          <a:prstGeom prst="rect">
            <a:avLst/>
          </a:prstGeom>
          <a:noFill/>
        </p:spPr>
        <p:txBody>
          <a:bodyPr wrap="square" rtlCol="0">
            <a:spAutoFit/>
          </a:bodyPr>
          <a:lstStyle/>
          <a:p>
            <a:pPr algn="just"/>
            <a:r>
              <a:rPr lang="en-US" dirty="0" smtClean="0">
                <a:latin typeface="Times New Roman" pitchFamily="18" charset="0"/>
                <a:cs typeface="Times New Roman" pitchFamily="18" charset="0"/>
              </a:rPr>
              <a:t>Greek women used to wear a tunic or a himation. Different colours meant different. White colour was the colour of aristocracy; black, dark-green and ruby colours meant grief. And peasants wore brown and grey clothes.</a:t>
            </a:r>
            <a:endParaRPr lang="ru-RU" dirty="0">
              <a:latin typeface="Times New Roman" pitchFamily="18" charset="0"/>
              <a:cs typeface="Times New Roman" pitchFamily="18" charset="0"/>
            </a:endParaRPr>
          </a:p>
        </p:txBody>
      </p:sp>
    </p:spTree>
  </p:cSld>
  <p:clrMapOvr>
    <a:masterClrMapping/>
  </p:clrMapOvr>
  <p:transition>
    <p:blind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dirty="0" smtClean="0">
                <a:latin typeface="Times New Roman" pitchFamily="18" charset="0"/>
                <a:cs typeface="Times New Roman" pitchFamily="18" charset="0"/>
              </a:rPr>
              <a:t>The Middle Ages – Gothic style</a:t>
            </a:r>
            <a:endParaRPr lang="ru-RU" dirty="0">
              <a:latin typeface="Times New Roman" pitchFamily="18" charset="0"/>
              <a:cs typeface="Times New Roman" pitchFamily="18" charset="0"/>
            </a:endParaRPr>
          </a:p>
        </p:txBody>
      </p:sp>
      <p:pic>
        <p:nvPicPr>
          <p:cNvPr id="7" name="Содержимое 6" descr="000153.jpg"/>
          <p:cNvPicPr>
            <a:picLocks noGrp="1" noChangeAspect="1"/>
          </p:cNvPicPr>
          <p:nvPr>
            <p:ph idx="1"/>
          </p:nvPr>
        </p:nvPicPr>
        <p:blipFill>
          <a:blip r:embed="rId2"/>
          <a:stretch>
            <a:fillRect/>
          </a:stretch>
        </p:blipFill>
        <p:spPr>
          <a:xfrm>
            <a:off x="5857884" y="1714488"/>
            <a:ext cx="1547612" cy="24961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4" name="Picture 2" descr="C:\Documents and Settings\1\Мои документы\Мои рисунки\000159.jpg"/>
          <p:cNvPicPr>
            <a:picLocks noChangeAspect="1" noChangeArrowheads="1"/>
          </p:cNvPicPr>
          <p:nvPr/>
        </p:nvPicPr>
        <p:blipFill>
          <a:blip r:embed="rId3"/>
          <a:srcRect/>
          <a:stretch>
            <a:fillRect/>
          </a:stretch>
        </p:blipFill>
        <p:spPr bwMode="auto">
          <a:xfrm>
            <a:off x="2000232" y="1643050"/>
            <a:ext cx="3234801" cy="45005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Box 13"/>
          <p:cNvSpPr txBox="1"/>
          <p:nvPr/>
        </p:nvSpPr>
        <p:spPr>
          <a:xfrm>
            <a:off x="5572132" y="4429132"/>
            <a:ext cx="2928958" cy="1754326"/>
          </a:xfrm>
          <a:prstGeom prst="rect">
            <a:avLst/>
          </a:prstGeom>
          <a:noFill/>
        </p:spPr>
        <p:txBody>
          <a:bodyPr wrap="square" rtlCol="0">
            <a:spAutoFit/>
          </a:bodyPr>
          <a:lstStyle/>
          <a:p>
            <a:pPr algn="just"/>
            <a:r>
              <a:rPr lang="en-US" dirty="0" smtClean="0">
                <a:latin typeface="Times New Roman" pitchFamily="18" charset="0"/>
                <a:cs typeface="Times New Roman" pitchFamily="18" charset="0"/>
              </a:rPr>
              <a:t>In the Middle Ages women’s dresses resembled  monastic clothes. But in the </a:t>
            </a:r>
            <a:r>
              <a:rPr lang="ru-RU" dirty="0" smtClean="0">
                <a:latin typeface="Times New Roman" pitchFamily="18" charset="0"/>
                <a:cs typeface="Times New Roman" pitchFamily="18" charset="0"/>
              </a:rPr>
              <a:t>XIII</a:t>
            </a:r>
            <a:r>
              <a:rPr lang="en-US" dirty="0" smtClean="0">
                <a:latin typeface="Times New Roman" pitchFamily="18" charset="0"/>
                <a:cs typeface="Times New Roman" pitchFamily="18" charset="0"/>
              </a:rPr>
              <a:t> century a new type of dress appears. It consisted of a bodice and a skirt. </a:t>
            </a:r>
            <a:endParaRPr lang="ru-RU" dirty="0">
              <a:latin typeface="Times New Roman" pitchFamily="18" charset="0"/>
              <a:cs typeface="Times New Roman" pitchFamily="18" charset="0"/>
            </a:endParaRPr>
          </a:p>
        </p:txBody>
      </p:sp>
    </p:spTree>
  </p:cSld>
  <p:clrMapOvr>
    <a:masterClrMapping/>
  </p:clrMapOvr>
  <p:transition>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latin typeface="Times New Roman" pitchFamily="18" charset="0"/>
                <a:cs typeface="Times New Roman" pitchFamily="18" charset="0"/>
              </a:rPr>
              <a:t>Renaissance and baroque</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algn="just"/>
            <a:r>
              <a:rPr lang="en-US" sz="2400" dirty="0" smtClean="0">
                <a:latin typeface="Times New Roman" pitchFamily="18" charset="0"/>
                <a:cs typeface="Times New Roman" pitchFamily="18" charset="0"/>
              </a:rPr>
              <a:t>The time of Renaissance brought new views, new art and definitely new fashion. Elegant, bright dresses with a lot of pleats were very trendy. The ideal of Renaissance fashion was the antique style.</a:t>
            </a:r>
          </a:p>
          <a:p>
            <a:pPr algn="just"/>
            <a:r>
              <a:rPr lang="en-US" sz="2400" dirty="0" smtClean="0">
                <a:latin typeface="Times New Roman" pitchFamily="18" charset="0"/>
                <a:cs typeface="Times New Roman" pitchFamily="18" charset="0"/>
              </a:rPr>
              <a:t>In the time of Elizabeth </a:t>
            </a:r>
            <a:r>
              <a:rPr lang="ru-RU" sz="2400" dirty="0" smtClean="0">
                <a:latin typeface="Times New Roman" pitchFamily="18" charset="0"/>
                <a:cs typeface="Times New Roman" pitchFamily="18" charset="0"/>
              </a:rPr>
              <a:t>I</a:t>
            </a:r>
            <a:r>
              <a:rPr lang="en-US" sz="2400" dirty="0" smtClean="0">
                <a:latin typeface="Times New Roman" pitchFamily="18" charset="0"/>
                <a:cs typeface="Times New Roman" pitchFamily="18" charset="0"/>
              </a:rPr>
              <a:t> the style of baroque (stand-up collars, luxurious dresses, long gloves) was very popular.</a:t>
            </a:r>
            <a:endParaRPr lang="ru-RU" sz="2400" dirty="0">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latin typeface="Times New Roman" pitchFamily="18" charset="0"/>
                <a:cs typeface="Times New Roman" pitchFamily="18" charset="0"/>
              </a:rPr>
              <a:t>Renaissance </a:t>
            </a:r>
            <a:endParaRPr lang="ru-RU" dirty="0">
              <a:latin typeface="Times New Roman" pitchFamily="18" charset="0"/>
              <a:cs typeface="Times New Roman" pitchFamily="18" charset="0"/>
            </a:endParaRPr>
          </a:p>
        </p:txBody>
      </p:sp>
      <p:pic>
        <p:nvPicPr>
          <p:cNvPr id="4" name="Содержимое 3" descr="0_55e8_11532b33_XL.jpg"/>
          <p:cNvPicPr>
            <a:picLocks noGrp="1" noChangeAspect="1"/>
          </p:cNvPicPr>
          <p:nvPr>
            <p:ph idx="1"/>
          </p:nvPr>
        </p:nvPicPr>
        <p:blipFill>
          <a:blip r:embed="rId2"/>
          <a:stretch>
            <a:fillRect/>
          </a:stretch>
        </p:blipFill>
        <p:spPr>
          <a:xfrm>
            <a:off x="5143504" y="1428736"/>
            <a:ext cx="3650783" cy="47618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098" name="Picture 2" descr="C:\Documents and Settings\1\Мои документы\Мои рисунки\000190.jpg"/>
          <p:cNvPicPr>
            <a:picLocks noChangeAspect="1" noChangeArrowheads="1"/>
          </p:cNvPicPr>
          <p:nvPr/>
        </p:nvPicPr>
        <p:blipFill>
          <a:blip r:embed="rId3"/>
          <a:srcRect/>
          <a:stretch>
            <a:fillRect/>
          </a:stretch>
        </p:blipFill>
        <p:spPr bwMode="auto">
          <a:xfrm>
            <a:off x="1571604" y="1428736"/>
            <a:ext cx="3214710" cy="47136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randomBa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4414" y="285728"/>
            <a:ext cx="7498080" cy="1143000"/>
          </a:xfrm>
        </p:spPr>
        <p:txBody>
          <a:bodyPr/>
          <a:lstStyle/>
          <a:p>
            <a:pPr algn="ctr"/>
            <a:r>
              <a:rPr lang="en-US" dirty="0" smtClean="0">
                <a:latin typeface="Times New Roman" pitchFamily="18" charset="0"/>
                <a:cs typeface="Times New Roman" pitchFamily="18" charset="0"/>
              </a:rPr>
              <a:t>Baroque</a:t>
            </a:r>
            <a:endParaRPr lang="ru-RU" dirty="0">
              <a:latin typeface="Times New Roman" pitchFamily="18" charset="0"/>
              <a:cs typeface="Times New Roman" pitchFamily="18" charset="0"/>
            </a:endParaRPr>
          </a:p>
        </p:txBody>
      </p:sp>
      <p:pic>
        <p:nvPicPr>
          <p:cNvPr id="4" name="Содержимое 3" descr="f837561a.jpg"/>
          <p:cNvPicPr>
            <a:picLocks noGrp="1" noChangeAspect="1"/>
          </p:cNvPicPr>
          <p:nvPr>
            <p:ph idx="1"/>
          </p:nvPr>
        </p:nvPicPr>
        <p:blipFill>
          <a:blip r:embed="rId2"/>
          <a:stretch>
            <a:fillRect/>
          </a:stretch>
        </p:blipFill>
        <p:spPr>
          <a:xfrm>
            <a:off x="1214413" y="1571612"/>
            <a:ext cx="4082171" cy="42862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122" name="Picture 2" descr="C:\Documents and Settings\1\Мои документы\Мои рисунки\gloves5.jpg"/>
          <p:cNvPicPr>
            <a:picLocks noChangeAspect="1" noChangeArrowheads="1"/>
          </p:cNvPicPr>
          <p:nvPr/>
        </p:nvPicPr>
        <p:blipFill>
          <a:blip r:embed="rId3"/>
          <a:srcRect/>
          <a:stretch>
            <a:fillRect/>
          </a:stretch>
        </p:blipFill>
        <p:spPr bwMode="auto">
          <a:xfrm>
            <a:off x="5474355" y="1571613"/>
            <a:ext cx="3383905" cy="42862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randomBa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latin typeface="Times New Roman" pitchFamily="18" charset="0"/>
                <a:cs typeface="Times New Roman" pitchFamily="18" charset="0"/>
              </a:rPr>
              <a:t>Some centuries ago…</a:t>
            </a:r>
            <a:endParaRPr lang="ru-RU" dirty="0">
              <a:latin typeface="Times New Roman" pitchFamily="18" charset="0"/>
              <a:cs typeface="Times New Roman" pitchFamily="18" charset="0"/>
            </a:endParaRPr>
          </a:p>
        </p:txBody>
      </p:sp>
      <p:pic>
        <p:nvPicPr>
          <p:cNvPr id="4" name="Содержимое 3" descr="000461.jpg"/>
          <p:cNvPicPr>
            <a:picLocks noGrp="1" noChangeAspect="1"/>
          </p:cNvPicPr>
          <p:nvPr>
            <p:ph idx="1"/>
          </p:nvPr>
        </p:nvPicPr>
        <p:blipFill>
          <a:blip r:embed="rId2"/>
          <a:stretch>
            <a:fillRect/>
          </a:stretch>
        </p:blipFill>
        <p:spPr>
          <a:xfrm>
            <a:off x="1214415" y="1285860"/>
            <a:ext cx="4036390" cy="5214974"/>
          </a:xfrm>
        </p:spPr>
      </p:pic>
      <p:sp>
        <p:nvSpPr>
          <p:cNvPr id="6" name="TextBox 5"/>
          <p:cNvSpPr txBox="1"/>
          <p:nvPr/>
        </p:nvSpPr>
        <p:spPr>
          <a:xfrm>
            <a:off x="5500694" y="1357298"/>
            <a:ext cx="3357586" cy="4524315"/>
          </a:xfrm>
          <a:prstGeom prst="rect">
            <a:avLst/>
          </a:prstGeom>
          <a:noFill/>
        </p:spPr>
        <p:txBody>
          <a:bodyPr wrap="square" rtlCol="0">
            <a:spAutoFit/>
          </a:bodyPr>
          <a:lstStyle/>
          <a:p>
            <a:pPr algn="just"/>
            <a:r>
              <a:rPr lang="en-US" sz="2400" dirty="0" smtClean="0">
                <a:latin typeface="Times New Roman" pitchFamily="18" charset="0"/>
                <a:cs typeface="Times New Roman" pitchFamily="18" charset="0"/>
              </a:rPr>
              <a:t>People of the XIX century argued a lot about woman’s clothes. On the one hand ordinary, functional clothes appears, but on the other hand it was still fashionable to wear long, inconvenient dresses and corsets. It was still fashionable to have 85-50-85 characteristics.   </a:t>
            </a:r>
            <a:endParaRPr lang="ru-RU" sz="2400" dirty="0">
              <a:latin typeface="Times New Roman" pitchFamily="18" charset="0"/>
              <a:cs typeface="Times New Roman" pitchFamily="18" charset="0"/>
            </a:endParaRPr>
          </a:p>
        </p:txBody>
      </p:sp>
    </p:spTree>
  </p:cSld>
  <p:clrMapOvr>
    <a:masterClrMapping/>
  </p:clrMapOvr>
  <p:transition>
    <p:blinds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150</TotalTime>
  <Words>347</Words>
  <Application>Microsoft Office PowerPoint</Application>
  <PresentationFormat>Экран (4:3)</PresentationFormat>
  <Paragraphs>25</Paragraphs>
  <Slides>15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Солнцестояние</vt:lpstr>
      <vt:lpstr>Fashion in all ages</vt:lpstr>
      <vt:lpstr>Something eternal…</vt:lpstr>
      <vt:lpstr>At the very beginning</vt:lpstr>
      <vt:lpstr>In the age of antiquity</vt:lpstr>
      <vt:lpstr>The Middle Ages – Gothic style</vt:lpstr>
      <vt:lpstr>Renaissance and baroque</vt:lpstr>
      <vt:lpstr>Renaissance </vt:lpstr>
      <vt:lpstr>Baroque</vt:lpstr>
      <vt:lpstr>Some centuries ago…</vt:lpstr>
      <vt:lpstr>XVIII and XIX centuries </vt:lpstr>
      <vt:lpstr>XX century: something new</vt:lpstr>
      <vt:lpstr>XX century</vt:lpstr>
      <vt:lpstr>Something forgotten but really stylish!</vt:lpstr>
      <vt:lpstr>Something forgotten but really stylish!</vt:lpstr>
      <vt:lpstr>Thank you for your attention!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Fashion in all ages</dc:title>
  <dc:creator>М.Н.Хохлова</dc:creator>
  <cp:lastModifiedBy>Николай</cp:lastModifiedBy>
  <cp:revision>19</cp:revision>
  <dcterms:created xsi:type="dcterms:W3CDTF">2010-01-19T19:12:50Z</dcterms:created>
  <dcterms:modified xsi:type="dcterms:W3CDTF">2010-12-12T11:16:17Z</dcterms:modified>
</cp:coreProperties>
</file>