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270" r:id="rId2"/>
    <p:sldId id="266" r:id="rId3"/>
    <p:sldId id="273" r:id="rId4"/>
    <p:sldId id="294" r:id="rId5"/>
    <p:sldId id="295" r:id="rId6"/>
    <p:sldId id="260" r:id="rId7"/>
    <p:sldId id="300" r:id="rId8"/>
    <p:sldId id="257" r:id="rId9"/>
    <p:sldId id="258" r:id="rId10"/>
    <p:sldId id="275" r:id="rId11"/>
    <p:sldId id="276" r:id="rId12"/>
    <p:sldId id="277" r:id="rId13"/>
    <p:sldId id="278" r:id="rId14"/>
    <p:sldId id="296" r:id="rId15"/>
    <p:sldId id="279" r:id="rId16"/>
    <p:sldId id="280" r:id="rId17"/>
    <p:sldId id="281" r:id="rId18"/>
    <p:sldId id="297" r:id="rId19"/>
    <p:sldId id="298" r:id="rId20"/>
    <p:sldId id="299" r:id="rId21"/>
    <p:sldId id="265" r:id="rId22"/>
    <p:sldId id="261" r:id="rId23"/>
    <p:sldId id="269" r:id="rId24"/>
    <p:sldId id="291" r:id="rId25"/>
    <p:sldId id="292" r:id="rId26"/>
    <p:sldId id="271" r:id="rId27"/>
    <p:sldId id="285" r:id="rId28"/>
    <p:sldId id="282" r:id="rId29"/>
    <p:sldId id="283" r:id="rId30"/>
    <p:sldId id="284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P GAME 2007" initials="XG2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8000"/>
    <a:srgbClr val="3333CC"/>
    <a:srgbClr val="99FF99"/>
    <a:srgbClr val="33CCFF"/>
    <a:srgbClr val="9FF7DC"/>
    <a:srgbClr val="E8FBA3"/>
    <a:srgbClr val="CCECFF"/>
    <a:srgbClr val="66FFFF"/>
    <a:srgbClr val="CC99FF"/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0" autoAdjust="0"/>
    <p:restoredTop sz="94660" autoAdjust="0"/>
  </p:normalViewPr>
  <p:slideViewPr>
    <p:cSldViewPr>
      <p:cViewPr>
        <p:scale>
          <a:sx n="70" d="100"/>
          <a:sy n="70" d="100"/>
        </p:scale>
        <p:origin x="-45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0-02-06T20:06:32.718" idx="1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9E07A-FD36-4089-A51D-EEA2D49278AB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A64D0-7C23-4D3F-B617-7FF1F26C66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3DE43A-C058-4164-9675-FEBDCD38B31A}" type="datetimeFigureOut">
              <a:rPr lang="ru-RU" smtClean="0"/>
              <a:pPr/>
              <a:t>20.10.2010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261D18-EA43-4890-A737-FDA35CF4E1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gif"/><Relationship Id="rId3" Type="http://schemas.openxmlformats.org/officeDocument/2006/relationships/image" Target="../media/image7.wmf"/><Relationship Id="rId7" Type="http://schemas.openxmlformats.org/officeDocument/2006/relationships/image" Target="../media/image11.jpeg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gif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0106183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159" y="214290"/>
            <a:ext cx="8501122" cy="1938992"/>
          </a:xfrm>
          <a:prstGeom prst="rect">
            <a:avLst/>
          </a:prstGeom>
          <a:solidFill>
            <a:srgbClr val="CCEC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д</a:t>
            </a:r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етский </a:t>
            </a:r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сад комбинированного вида №</a:t>
            </a:r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21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ln w="1143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.Армавир</a:t>
            </a:r>
            <a:endParaRPr lang="ru-RU" sz="2400" b="1" dirty="0" smtClean="0">
              <a:ln w="11430"/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n w="11430"/>
              <a:solidFill>
                <a:srgbClr val="3333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ac3c9baa4b3136679c7aa0621a8c8c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286388"/>
            <a:ext cx="1142975" cy="1571612"/>
          </a:xfrm>
          <a:prstGeom prst="rect">
            <a:avLst/>
          </a:prstGeom>
        </p:spPr>
      </p:pic>
      <p:pic>
        <p:nvPicPr>
          <p:cNvPr id="6" name="Рисунок 5" descr="gallery_2_392_1386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9520" y="5114925"/>
            <a:ext cx="1543050" cy="174307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928794" y="2214554"/>
            <a:ext cx="4714908" cy="3071834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66FFFF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285720" y="0"/>
            <a:ext cx="8572560" cy="6858000"/>
          </a:xfrm>
          <a:prstGeom prst="foldedCorner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      Конвенция о праве инвалидов на образование (статья 24);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      Конституция РФ ( статья 19, 43); Закон РФ от 10.07.1992№3266-1 «Об образовании»(Государственные гарантии прав детей с ограниченными возможностями здоровья на получение образования);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     Федеральный закон от 24.11.1995 №181-фз «О социальной защите инвалидов в РФ»;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     Постановление Правительства РФ от 12.09.2008 №666 «Об утверждении Типового положения о ДОУ» ( Реализация прав детей с ограниченными возможностями здоровья в ДОУ);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     Постановление Правительства РФ от 19.03.2001№196 «Об утверждении Типового положения об общеобразовательном учреждение » (Реализация прав детей с ограниченными возможностями здоровья в  общеобразовательных учреждениях)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FF"/>
            </a:gs>
            <a:gs pos="17999">
              <a:srgbClr val="99CCFF"/>
            </a:gs>
            <a:gs pos="36000">
              <a:srgbClr val="FFFF00">
                <a:alpha val="57000"/>
              </a:srgbClr>
            </a:gs>
            <a:gs pos="61000">
              <a:srgbClr val="CC99FF"/>
            </a:gs>
            <a:gs pos="82001">
              <a:srgbClr val="99CCFF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FF"/>
            </a:gs>
            <a:gs pos="17999">
              <a:srgbClr val="99CCFF"/>
            </a:gs>
            <a:gs pos="36000">
              <a:srgbClr val="FFFF00">
                <a:alpha val="57000"/>
              </a:srgbClr>
            </a:gs>
            <a:gs pos="61000">
              <a:srgbClr val="CC99FF"/>
            </a:gs>
            <a:gs pos="82001">
              <a:srgbClr val="99CCFF"/>
            </a:gs>
            <a:gs pos="100000">
              <a:srgbClr val="92D05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FF"/>
            </a:gs>
            <a:gs pos="17999">
              <a:srgbClr val="99CCFF"/>
            </a:gs>
            <a:gs pos="36000">
              <a:srgbClr val="FFFF00">
                <a:alpha val="57000"/>
              </a:srgbClr>
            </a:gs>
            <a:gs pos="61000">
              <a:srgbClr val="CC99FF"/>
            </a:gs>
            <a:gs pos="82001">
              <a:srgbClr val="99CCFF"/>
            </a:gs>
            <a:gs pos="100000">
              <a:srgbClr val="92D05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>
                <a:alpha val="37000"/>
              </a:srgbClr>
            </a:gs>
            <a:gs pos="21001">
              <a:srgbClr val="0819FB">
                <a:alpha val="66000"/>
              </a:srgbClr>
            </a:gs>
            <a:gs pos="35001">
              <a:srgbClr val="1A8D48">
                <a:alpha val="75000"/>
              </a:srgbClr>
            </a:gs>
            <a:gs pos="52000">
              <a:srgbClr val="FFFF00">
                <a:alpha val="77000"/>
              </a:srgbClr>
            </a:gs>
            <a:gs pos="73000">
              <a:srgbClr val="EE3F17">
                <a:alpha val="61000"/>
              </a:srgbClr>
            </a:gs>
            <a:gs pos="88000">
              <a:srgbClr val="E81766">
                <a:alpha val="80000"/>
              </a:srgbClr>
            </a:gs>
            <a:gs pos="100000">
              <a:srgbClr val="FF99CC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42976" y="928670"/>
            <a:ext cx="6715172" cy="4786346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FF"/>
            </a:gs>
            <a:gs pos="17999">
              <a:srgbClr val="99CCFF"/>
            </a:gs>
            <a:gs pos="36000">
              <a:srgbClr val="FFFF00">
                <a:alpha val="57000"/>
              </a:srgbClr>
            </a:gs>
            <a:gs pos="61000">
              <a:srgbClr val="CC99FF"/>
            </a:gs>
            <a:gs pos="82001">
              <a:srgbClr val="99CCFF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214290"/>
            <a:ext cx="3786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rgbClr val="CC99FF"/>
                  </a:solidFill>
                </a:ln>
                <a:solidFill>
                  <a:srgbClr val="7030A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214282" y="1214422"/>
            <a:ext cx="4500594" cy="5357850"/>
          </a:xfrm>
          <a:prstGeom prst="foldedCorner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Обеспечение условий для социальной адаптации детей.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Создание оптимальных условий для охраны и укрепления физического и психического здоровья детей.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Осуществление интеллектуального, социально-личностного, художественно-эстетического и физического развития ребенка в соответствии с реализуемой программой, обеспечивающей выполнение временных            (примерных) требований к содержанию и методам, реализуемым в ДОУ.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Взаимодействие с семьей для обеспечения полноценного развития ребенка.</a:t>
            </a:r>
            <a:endParaRPr lang="ru-RU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928662" y="1142984"/>
            <a:ext cx="2928958" cy="914400"/>
          </a:xfrm>
          <a:prstGeom prst="wave">
            <a:avLst/>
          </a:prstGeom>
          <a:solidFill>
            <a:srgbClr val="FFCC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основные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5000628" y="1285860"/>
            <a:ext cx="3857652" cy="5286412"/>
          </a:xfrm>
          <a:prstGeom prst="foldedCorner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dirty="0" smtClean="0">
              <a:solidFill>
                <a:schemeClr val="tx1"/>
              </a:solidFill>
            </a:endParaRPr>
          </a:p>
          <a:p>
            <a:pPr lvl="0"/>
            <a:endParaRPr lang="ru-RU" b="1" dirty="0" smtClean="0">
              <a:solidFill>
                <a:schemeClr val="tx1"/>
              </a:solidFill>
            </a:endParaRPr>
          </a:p>
          <a:p>
            <a:pPr lvl="0"/>
            <a:endParaRPr lang="ru-RU" b="1" dirty="0" smtClean="0">
              <a:solidFill>
                <a:schemeClr val="tx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Осуществление квалифицированной коррекции отклонений в физическом или психическом развитии воспитанников.</a:t>
            </a:r>
          </a:p>
          <a:p>
            <a:pPr lvl="0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</a:rPr>
              <a:t>Интеграция детей с отклонениями в состоянии здоровья в единое образовательное пространство.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5286380" y="1285860"/>
            <a:ext cx="3286148" cy="914400"/>
          </a:xfrm>
          <a:prstGeom prst="wave">
            <a:avLst/>
          </a:prstGeom>
          <a:solidFill>
            <a:srgbClr val="FFCCCC"/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специфические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02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0"/>
            <a:ext cx="1285884" cy="1214422"/>
          </a:xfrm>
          <a:prstGeom prst="rect">
            <a:avLst/>
          </a:prstGeom>
        </p:spPr>
      </p:pic>
      <p:pic>
        <p:nvPicPr>
          <p:cNvPr id="14" name="Рисунок 13" descr="0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0"/>
            <a:ext cx="1285884" cy="121442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alpha val="52000"/>
              </a:srgbClr>
            </a:gs>
            <a:gs pos="13000">
              <a:srgbClr val="00B0F0"/>
            </a:gs>
            <a:gs pos="28000">
              <a:srgbClr val="FFFF00"/>
            </a:gs>
            <a:gs pos="42999">
              <a:srgbClr val="CC99FF"/>
            </a:gs>
            <a:gs pos="58000">
              <a:srgbClr val="FF99CC"/>
            </a:gs>
            <a:gs pos="72000">
              <a:srgbClr val="CCECFF"/>
            </a:gs>
            <a:gs pos="87000">
              <a:srgbClr val="00B050"/>
            </a:gs>
            <a:gs pos="100000">
              <a:srgbClr val="0047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Wingdings" pitchFamily="2" charset="2"/>
              <a:buChar char="q"/>
            </a:pPr>
            <a:endParaRPr lang="ru-RU" sz="2000" dirty="0" smtClean="0">
              <a:solidFill>
                <a:schemeClr val="tx1"/>
              </a:solidFill>
            </a:endParaRPr>
          </a:p>
          <a:p>
            <a:pPr lvl="0">
              <a:buFont typeface="Wingdings" pitchFamily="2" charset="2"/>
              <a:buChar char="q"/>
            </a:pPr>
            <a:endParaRPr lang="ru-RU" sz="2000" dirty="0" smtClean="0">
              <a:solidFill>
                <a:schemeClr val="tx1"/>
              </a:solidFill>
            </a:endParaRPr>
          </a:p>
          <a:p>
            <a:pPr lvl="0">
              <a:buFont typeface="Wingdings" pitchFamily="2" charset="2"/>
              <a:buChar char="q"/>
            </a:pPr>
            <a:endParaRPr lang="ru-RU" sz="2000" dirty="0" smtClean="0">
              <a:solidFill>
                <a:schemeClr val="tx1"/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  </a:t>
            </a:r>
            <a:r>
              <a:rPr lang="ru-RU" sz="2000" dirty="0" smtClean="0">
                <a:solidFill>
                  <a:srgbClr val="FF0000"/>
                </a:solidFill>
                <a:latin typeface="Bookman Old Style" pitchFamily="18" charset="0"/>
              </a:rPr>
              <a:t>регламентированное нормативно-правовыми документами финансовое и юридическое обеспечение образовательного процесса; </a:t>
            </a:r>
          </a:p>
          <a:p>
            <a:pPr lvl="0" algn="just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  специально подготовленные для работы с "особыми" детьми педагоги и специалисты (кадровый ресурс ОУ). При этом равные возможности в получении медицинской, коррекционной и психологической поддержки в ДОУ должны быть созданы для всех обучающихся без исключения, что обычно приветствуется как родителями "особых", так и обычных детей; </a:t>
            </a:r>
          </a:p>
          <a:p>
            <a:pPr lvl="0" algn="just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  </a:t>
            </a:r>
            <a:r>
              <a:rPr lang="ru-RU" sz="2000" dirty="0" smtClean="0">
                <a:solidFill>
                  <a:srgbClr val="008000"/>
                </a:solidFill>
                <a:latin typeface="Bookman Old Style" pitchFamily="18" charset="0"/>
              </a:rPr>
              <a:t>материально-техническое оснащение для создания безбарьерной среды (кабинеты лечебной физкультуры, психомоторной коррекции, комнаты для логопедических и коррекционных занятий с дефектологами и психологами, медицинский кабинет, спортивный зал и пр.); </a:t>
            </a:r>
          </a:p>
          <a:p>
            <a:pPr lvl="0" algn="just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 </a:t>
            </a:r>
            <a:r>
              <a:rPr lang="ru-RU" sz="2000" dirty="0" smtClean="0">
                <a:solidFill>
                  <a:schemeClr val="accent1"/>
                </a:solidFill>
                <a:latin typeface="Bookman Old Style" pitchFamily="18" charset="0"/>
              </a:rPr>
              <a:t>адаптированные образовательные программы, составление специалистами, педагогами и родителями индивидуальных планов занятий; </a:t>
            </a:r>
          </a:p>
          <a:p>
            <a:pPr lvl="0" algn="just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  </a:t>
            </a:r>
            <a:r>
              <a:rPr lang="ru-RU" sz="2000" dirty="0" smtClean="0">
                <a:solidFill>
                  <a:srgbClr val="C00000"/>
                </a:solidFill>
                <a:latin typeface="Bookman Old Style" pitchFamily="18" charset="0"/>
              </a:rPr>
              <a:t>необходимый раздаточный и дидактический материал для занятий с детьми. </a:t>
            </a:r>
          </a:p>
          <a:p>
            <a:pPr algn="ctr"/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0"/>
            <a:ext cx="8030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33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ОСНОВНЫЕ УСЛОВИЯ</a:t>
            </a:r>
            <a:endParaRPr lang="ru-RU" sz="5400" b="1" cap="none" spc="0" dirty="0">
              <a:ln w="1905"/>
              <a:solidFill>
                <a:srgbClr val="33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7999">
              <a:srgbClr val="99CCFF"/>
            </a:gs>
            <a:gs pos="36000">
              <a:srgbClr val="92D050"/>
            </a:gs>
            <a:gs pos="61000">
              <a:srgbClr val="CC99FF"/>
            </a:gs>
            <a:gs pos="82001">
              <a:srgbClr val="99CCFF"/>
            </a:gs>
            <a:gs pos="100000">
              <a:srgbClr val="FF0000">
                <a:alpha val="50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858312" cy="6572296"/>
          </a:xfrm>
          <a:prstGeom prst="rec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У педагогов должно быть: </a:t>
            </a:r>
          </a:p>
          <a:p>
            <a:pPr algn="ctr"/>
            <a:endParaRPr lang="ru-RU" sz="3200" dirty="0" smtClean="0">
              <a:solidFill>
                <a:srgbClr val="C00000"/>
              </a:solidFill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    представление и понимание того, что такое инклюзивное образование, в чем его отличие от традиционных форм образования;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   знание психологических закономерностей и особенностей возрастного и личностного развития детей в условиях инклюзивной образовательной среды;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   знание методов психологического и дидактического проектирования учебного процесса;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chemeClr val="tx1"/>
                </a:solidFill>
              </a:rPr>
              <a:t>     умение реализовать различные способы педагогического взаимодействия между всеми субъектами образовательной среды (с детьми по отдельности и в группе, с родителями, коллегами-педагогами, специалистами, руководством). 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FF"/>
            </a:gs>
            <a:gs pos="17999">
              <a:srgbClr val="FEE7F2"/>
            </a:gs>
            <a:gs pos="36000">
              <a:srgbClr val="FFFF00"/>
            </a:gs>
            <a:gs pos="61000">
              <a:srgbClr val="00B050"/>
            </a:gs>
            <a:gs pos="82001">
              <a:srgbClr val="6699FF"/>
            </a:gs>
            <a:gs pos="100000">
              <a:srgbClr val="33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0158190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928794" y="3429000"/>
            <a:ext cx="1214446" cy="1128714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86116" y="2857496"/>
            <a:ext cx="1057276" cy="105727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357554" y="4000504"/>
            <a:ext cx="1143008" cy="98583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786314" y="3929066"/>
            <a:ext cx="1057276" cy="98583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857752" y="2857496"/>
            <a:ext cx="985838" cy="985838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00760" y="3214686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286644" y="3929066"/>
            <a:ext cx="1000132" cy="985838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85786" y="3500438"/>
            <a:ext cx="1071570" cy="985838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nasekomie015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16" y="2285992"/>
            <a:ext cx="1143008" cy="857256"/>
          </a:xfrm>
          <a:prstGeom prst="rect">
            <a:avLst/>
          </a:prstGeom>
        </p:spPr>
      </p:pic>
      <p:pic>
        <p:nvPicPr>
          <p:cNvPr id="12" name="Рисунок 11" descr="27df11fc77d3f6ad9703e9d52bf9658e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348" y="2714620"/>
            <a:ext cx="1285884" cy="933451"/>
          </a:xfrm>
          <a:prstGeom prst="rect">
            <a:avLst/>
          </a:prstGeom>
        </p:spPr>
      </p:pic>
      <p:pic>
        <p:nvPicPr>
          <p:cNvPr id="13" name="Рисунок 12" descr="f717727b249eb6dd0993cd496b4334e4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57620" y="3000372"/>
            <a:ext cx="1143000" cy="1428750"/>
          </a:xfrm>
          <a:prstGeom prst="rect">
            <a:avLst/>
          </a:prstGeom>
        </p:spPr>
      </p:pic>
      <p:pic>
        <p:nvPicPr>
          <p:cNvPr id="14" name="Рисунок 13" descr="038a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86050" y="2428868"/>
            <a:ext cx="723900" cy="676275"/>
          </a:xfrm>
          <a:prstGeom prst="rect">
            <a:avLst/>
          </a:prstGeom>
        </p:spPr>
      </p:pic>
      <p:pic>
        <p:nvPicPr>
          <p:cNvPr id="15" name="Рисунок 14" descr="soleil18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86116" y="0"/>
            <a:ext cx="1857388" cy="16430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99FF99"/>
            </a:gs>
            <a:gs pos="39999">
              <a:srgbClr val="9FF7DC"/>
            </a:gs>
            <a:gs pos="70000">
              <a:srgbClr val="E8FBA3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узел 2"/>
          <p:cNvSpPr/>
          <p:nvPr/>
        </p:nvSpPr>
        <p:spPr>
          <a:xfrm>
            <a:off x="2928926" y="2428868"/>
            <a:ext cx="3143272" cy="138589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МДОУ</a:t>
            </a:r>
          </a:p>
          <a:p>
            <a:pPr algn="ctr"/>
            <a:r>
              <a:rPr lang="ru-RU" sz="14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детский сад комбинированного вида №21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Двойная стрелка вверх/вниз 3"/>
          <p:cNvSpPr/>
          <p:nvPr/>
        </p:nvSpPr>
        <p:spPr>
          <a:xfrm>
            <a:off x="4143372" y="1357298"/>
            <a:ext cx="214314" cy="1214446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12-конечная звезда 4"/>
          <p:cNvSpPr/>
          <p:nvPr/>
        </p:nvSpPr>
        <p:spPr>
          <a:xfrm>
            <a:off x="2071670" y="142852"/>
            <a:ext cx="3857652" cy="1428760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Bookman Old Style" pitchFamily="18" charset="0"/>
              </a:rPr>
              <a:t>АФККИИДППО</a:t>
            </a:r>
            <a:endParaRPr lang="ru-RU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sp>
        <p:nvSpPr>
          <p:cNvPr id="6" name="12-конечная звезда 5"/>
          <p:cNvSpPr/>
          <p:nvPr/>
        </p:nvSpPr>
        <p:spPr>
          <a:xfrm>
            <a:off x="5000628" y="857232"/>
            <a:ext cx="4143372" cy="2000264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МОУ «Центр развития и консультирования»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12-конечная звезда 6"/>
          <p:cNvSpPr/>
          <p:nvPr/>
        </p:nvSpPr>
        <p:spPr>
          <a:xfrm>
            <a:off x="214282" y="1071546"/>
            <a:ext cx="2714644" cy="1785950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АГПУ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12-конечная звезда 7"/>
          <p:cNvSpPr/>
          <p:nvPr/>
        </p:nvSpPr>
        <p:spPr>
          <a:xfrm>
            <a:off x="142844" y="3714752"/>
            <a:ext cx="3143272" cy="1785950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Городская ассоциация «Особый ребенок»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12-конечная звезда 8"/>
          <p:cNvSpPr/>
          <p:nvPr/>
        </p:nvSpPr>
        <p:spPr>
          <a:xfrm>
            <a:off x="2786050" y="5143512"/>
            <a:ext cx="3143272" cy="1143008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Центр «Доверие»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12-конечная звезда 9"/>
          <p:cNvSpPr/>
          <p:nvPr/>
        </p:nvSpPr>
        <p:spPr>
          <a:xfrm>
            <a:off x="5643570" y="3929066"/>
            <a:ext cx="3143272" cy="1571636"/>
          </a:xfrm>
          <a:prstGeom prst="star12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Библиотека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Двойная стрелка вверх/вниз 11"/>
          <p:cNvSpPr/>
          <p:nvPr/>
        </p:nvSpPr>
        <p:spPr>
          <a:xfrm>
            <a:off x="4214810" y="3786190"/>
            <a:ext cx="214314" cy="1285884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верх/вниз 13"/>
          <p:cNvSpPr/>
          <p:nvPr/>
        </p:nvSpPr>
        <p:spPr>
          <a:xfrm rot="17383638">
            <a:off x="2335674" y="2222057"/>
            <a:ext cx="245721" cy="1189210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верх/вниз 14"/>
          <p:cNvSpPr/>
          <p:nvPr/>
        </p:nvSpPr>
        <p:spPr>
          <a:xfrm rot="18273991">
            <a:off x="5699289" y="3355373"/>
            <a:ext cx="241110" cy="1129531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 rot="14064395">
            <a:off x="3186474" y="3406501"/>
            <a:ext cx="199283" cy="1087282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верх/вниз 16"/>
          <p:cNvSpPr/>
          <p:nvPr/>
        </p:nvSpPr>
        <p:spPr>
          <a:xfrm rot="14064395">
            <a:off x="5437176" y="1627767"/>
            <a:ext cx="221377" cy="1187485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FF"/>
            </a:gs>
            <a:gs pos="17999">
              <a:srgbClr val="FEE7F2"/>
            </a:gs>
            <a:gs pos="36000">
              <a:srgbClr val="FAC77D"/>
            </a:gs>
            <a:gs pos="61000">
              <a:srgbClr val="CC99FF"/>
            </a:gs>
            <a:gs pos="82001">
              <a:srgbClr val="FBD49C"/>
            </a:gs>
            <a:gs pos="100000">
              <a:srgbClr val="00B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214290"/>
            <a:ext cx="4286280" cy="321471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4643438" y="3357562"/>
            <a:ext cx="4286280" cy="3214710"/>
          </a:xfrm>
          <a:prstGeom prst="snip2Diag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a7d2bfc2f21d0db6577ab93229d440b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85728"/>
            <a:ext cx="3071834" cy="2786082"/>
          </a:xfrm>
          <a:prstGeom prst="rect">
            <a:avLst/>
          </a:prstGeom>
        </p:spPr>
      </p:pic>
      <p:pic>
        <p:nvPicPr>
          <p:cNvPr id="6" name="Рисунок 5" descr="a3be690535b275d3a3afdf50a72ecd4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714752"/>
            <a:ext cx="3714776" cy="30003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FF"/>
            </a:gs>
            <a:gs pos="17999">
              <a:srgbClr val="FEE7F2"/>
            </a:gs>
            <a:gs pos="36000">
              <a:srgbClr val="FAC77D"/>
            </a:gs>
            <a:gs pos="61000">
              <a:srgbClr val="FFFF00"/>
            </a:gs>
            <a:gs pos="82001">
              <a:srgbClr val="FBD49C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86248" y="357166"/>
            <a:ext cx="4643470" cy="307183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2" y="3500438"/>
            <a:ext cx="4643470" cy="3071834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703a1a7b021366888b6ef1243654601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429000"/>
            <a:ext cx="3286148" cy="2928958"/>
          </a:xfrm>
          <a:prstGeom prst="rect">
            <a:avLst/>
          </a:prstGeom>
        </p:spPr>
      </p:pic>
      <p:pic>
        <p:nvPicPr>
          <p:cNvPr id="5" name="Рисунок 4" descr="baby18.gif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500034" y="428604"/>
            <a:ext cx="2928958" cy="2857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FF"/>
            </a:gs>
            <a:gs pos="17999">
              <a:srgbClr val="FEE7F2"/>
            </a:gs>
            <a:gs pos="36000">
              <a:srgbClr val="FAC77D"/>
            </a:gs>
            <a:gs pos="61000">
              <a:srgbClr val="FFFF00"/>
            </a:gs>
            <a:gs pos="82001">
              <a:srgbClr val="FBD49C"/>
            </a:gs>
            <a:gs pos="100000">
              <a:srgbClr val="00B05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5720" y="357166"/>
            <a:ext cx="4286280" cy="321471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00562" y="3429000"/>
            <a:ext cx="4286280" cy="321471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c8b8594ba9ccb7e5b81292e77825088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786190"/>
            <a:ext cx="2714644" cy="2786082"/>
          </a:xfrm>
          <a:prstGeom prst="rect">
            <a:avLst/>
          </a:prstGeom>
        </p:spPr>
      </p:pic>
      <p:pic>
        <p:nvPicPr>
          <p:cNvPr id="8" name="Рисунок 7" descr="baby06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500042"/>
            <a:ext cx="2857520" cy="257176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57158" y="357166"/>
            <a:ext cx="8358246" cy="6143668"/>
          </a:xfrm>
          <a:prstGeom prst="round2Diag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вырезанным углом 2"/>
          <p:cNvSpPr/>
          <p:nvPr/>
        </p:nvSpPr>
        <p:spPr>
          <a:xfrm>
            <a:off x="571472" y="357166"/>
            <a:ext cx="8072494" cy="6143668"/>
          </a:xfrm>
          <a:prstGeom prst="snip1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82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>
                <a:alpha val="46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лнце 1"/>
          <p:cNvSpPr/>
          <p:nvPr/>
        </p:nvSpPr>
        <p:spPr>
          <a:xfrm>
            <a:off x="3214678" y="2000240"/>
            <a:ext cx="3000396" cy="2643206"/>
          </a:xfrm>
          <a:prstGeom prst="su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Особый ребенок</a:t>
            </a: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3000364" y="5143512"/>
            <a:ext cx="3214710" cy="1500198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МЕДСЕСТРА-МАССАЖИСТ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3286116" y="214290"/>
            <a:ext cx="3286148" cy="1643074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ВОСПИТАТЕЛЬ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6000760" y="1500174"/>
            <a:ext cx="2857520" cy="1571636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ПСИХОЛОГ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285720" y="1571612"/>
            <a:ext cx="3143272" cy="1500198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ЛОГОПЕД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142844" y="3857628"/>
            <a:ext cx="3429024" cy="1428760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МУЗЫКАЛЬНЫЙ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РУКОВОДИТЕЛЬ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5572132" y="3929066"/>
            <a:ext cx="3357586" cy="1571636"/>
          </a:xfrm>
          <a:prstGeom prst="cloud">
            <a:avLst/>
          </a:prstGeom>
          <a:solidFill>
            <a:srgbClr val="66FFFF"/>
          </a:solidFill>
          <a:ln>
            <a:solidFill>
              <a:srgbClr val="33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ИНСТРУКТОР ПО ФИЗИЧЕСКОЙ КУЛЬТУРЕ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2" name="Двойная стрелка влево/вверх 11"/>
          <p:cNvSpPr/>
          <p:nvPr/>
        </p:nvSpPr>
        <p:spPr>
          <a:xfrm rot="10800000">
            <a:off x="1428728" y="214290"/>
            <a:ext cx="1351621" cy="1141403"/>
          </a:xfrm>
          <a:prstGeom prst="leftUpArrow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войная стрелка влево/вверх 12"/>
          <p:cNvSpPr/>
          <p:nvPr/>
        </p:nvSpPr>
        <p:spPr>
          <a:xfrm rot="16200000">
            <a:off x="6788941" y="140489"/>
            <a:ext cx="1181056" cy="1328658"/>
          </a:xfrm>
          <a:prstGeom prst="leftUpArrow">
            <a:avLst/>
          </a:prstGeom>
          <a:solidFill>
            <a:srgbClr val="33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верх 13"/>
          <p:cNvSpPr/>
          <p:nvPr/>
        </p:nvSpPr>
        <p:spPr>
          <a:xfrm rot="5400000">
            <a:off x="1357290" y="5214950"/>
            <a:ext cx="1071570" cy="1214446"/>
          </a:xfrm>
          <a:prstGeom prst="leftUpArrow">
            <a:avLst/>
          </a:prstGeom>
          <a:solidFill>
            <a:srgbClr val="33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верх 14"/>
          <p:cNvSpPr/>
          <p:nvPr/>
        </p:nvSpPr>
        <p:spPr>
          <a:xfrm>
            <a:off x="6672366" y="5391214"/>
            <a:ext cx="1257219" cy="1038181"/>
          </a:xfrm>
          <a:prstGeom prst="leftUpArrow">
            <a:avLst/>
          </a:prstGeom>
          <a:solidFill>
            <a:srgbClr val="33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>
            <a:off x="1285852" y="3000372"/>
            <a:ext cx="484632" cy="928694"/>
          </a:xfrm>
          <a:prstGeom prst="upDownArrow">
            <a:avLst/>
          </a:prstGeom>
          <a:solidFill>
            <a:srgbClr val="33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верх/вниз 16"/>
          <p:cNvSpPr/>
          <p:nvPr/>
        </p:nvSpPr>
        <p:spPr>
          <a:xfrm>
            <a:off x="7500958" y="3071810"/>
            <a:ext cx="484632" cy="928694"/>
          </a:xfrm>
          <a:prstGeom prst="upDownArrow">
            <a:avLst/>
          </a:prstGeom>
          <a:solidFill>
            <a:srgbClr val="33CC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82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>
                <a:alpha val="46000"/>
              </a:srgb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00100" y="214290"/>
            <a:ext cx="3286148" cy="3643338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4810" y="3286124"/>
            <a:ext cx="3500462" cy="357187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6248" y="428604"/>
            <a:ext cx="4286280" cy="3000396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3357562"/>
            <a:ext cx="4214842" cy="3286148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357554" y="2500306"/>
            <a:ext cx="2000264" cy="2000264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214282" y="214290"/>
            <a:ext cx="864399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FFFF00"/>
            </a:gs>
            <a:gs pos="100000">
              <a:srgbClr val="005CB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1428728" y="214290"/>
            <a:ext cx="614366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66FFFF"/>
            </a:gs>
            <a:gs pos="100000">
              <a:srgbClr val="92D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214282" y="285728"/>
            <a:ext cx="864399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1643042" y="142852"/>
            <a:ext cx="578647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214282" y="214290"/>
            <a:ext cx="864399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1785918" y="214290"/>
            <a:ext cx="5429288" cy="6429420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24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FFFF0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8DDBF7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74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8572560" cy="6429420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33"/>
            </a:gs>
            <a:gs pos="39999">
              <a:srgbClr val="00B0F0"/>
            </a:gs>
            <a:gs pos="70000">
              <a:srgbClr val="FF99CC"/>
            </a:gs>
            <a:gs pos="100000">
              <a:srgbClr val="FFFF00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cb0a213b794e85a1005b9ba640eeb7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1714512" cy="2286016"/>
          </a:xfrm>
          <a:prstGeom prst="rect">
            <a:avLst/>
          </a:prstGeom>
        </p:spPr>
      </p:pic>
      <p:pic>
        <p:nvPicPr>
          <p:cNvPr id="7" name="Рисунок 6" descr="gallery_2_391_65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4357694"/>
            <a:ext cx="1295404" cy="2157419"/>
          </a:xfrm>
          <a:prstGeom prst="rect">
            <a:avLst/>
          </a:prstGeom>
        </p:spPr>
      </p:pic>
      <p:pic>
        <p:nvPicPr>
          <p:cNvPr id="8" name="Рисунок 7" descr="7ac42cac7b85fbeec8ed588abdf73ec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3446"/>
            <a:ext cx="2000232" cy="1905000"/>
          </a:xfrm>
          <a:prstGeom prst="rect">
            <a:avLst/>
          </a:prstGeom>
        </p:spPr>
      </p:pic>
      <p:sp>
        <p:nvSpPr>
          <p:cNvPr id="12" name="Загнутый угол 11"/>
          <p:cNvSpPr/>
          <p:nvPr/>
        </p:nvSpPr>
        <p:spPr>
          <a:xfrm>
            <a:off x="2428860" y="500042"/>
            <a:ext cx="4929222" cy="6143668"/>
          </a:xfrm>
          <a:prstGeom prst="foldedCorner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1600" b="1" dirty="0" smtClean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600" b="1" dirty="0" smtClean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Инклюзивное </a:t>
            </a:r>
          </a:p>
          <a:p>
            <a:pPr algn="just">
              <a:lnSpc>
                <a:spcPct val="150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франц. </a:t>
            </a:r>
            <a:r>
              <a:rPr lang="en-US" sz="1600" b="1" dirty="0" err="1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inclusif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- включающий в себя, от лат. 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include </a:t>
            </a:r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- заключаю, включаю) или включенное образование - термин, используемый для описания процесса обучения детей с особыми потребностями в общеобразовательных (массовых) школах. </a:t>
            </a:r>
            <a:r>
              <a:rPr lang="ru-RU" sz="1600" b="1" i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Инклюзивное образование</a:t>
            </a:r>
            <a:r>
              <a:rPr lang="ru-RU" sz="1600" b="1" dirty="0" smtClean="0">
                <a:solidFill>
                  <a:schemeClr val="tx1"/>
                </a:solidFill>
                <a:latin typeface="Comic Sans MS" pitchFamily="66" charset="0"/>
                <a:cs typeface="Times New Roman" pitchFamily="18" charset="0"/>
              </a:rPr>
              <a:t> - процесс развития общего образования, который подразумевает доступность образования для всех, в плане приспособления к различным нуждам всех детей, что обеспечивает доступ к образованию для детей с особыми потребностями</a:t>
            </a:r>
            <a:endParaRPr lang="ru-RU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g0138296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" name="Сердце 9"/>
          <p:cNvSpPr/>
          <p:nvPr/>
        </p:nvSpPr>
        <p:spPr>
          <a:xfrm rot="403050">
            <a:off x="3812866" y="269800"/>
            <a:ext cx="1616002" cy="3463977"/>
          </a:xfrm>
          <a:prstGeom prst="hear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понимания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Сердце 1"/>
          <p:cNvSpPr/>
          <p:nvPr/>
        </p:nvSpPr>
        <p:spPr>
          <a:xfrm rot="3471954">
            <a:off x="4881433" y="769972"/>
            <a:ext cx="1397397" cy="3414707"/>
          </a:xfrm>
          <a:prstGeom prst="heart">
            <a:avLst/>
          </a:prstGeom>
          <a:solidFill>
            <a:srgbClr val="20ECE7"/>
          </a:solidFill>
          <a:ln>
            <a:solidFill>
              <a:srgbClr val="20ECE7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ердце 2"/>
          <p:cNvSpPr/>
          <p:nvPr/>
        </p:nvSpPr>
        <p:spPr>
          <a:xfrm rot="18744618">
            <a:off x="2492762" y="687705"/>
            <a:ext cx="1757128" cy="271247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любовь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ердце 3"/>
          <p:cNvSpPr/>
          <p:nvPr/>
        </p:nvSpPr>
        <p:spPr>
          <a:xfrm rot="16200000">
            <a:off x="2028804" y="1971668"/>
            <a:ext cx="1643074" cy="2843226"/>
          </a:xfrm>
          <a:prstGeom prst="hear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Сердце 4"/>
          <p:cNvSpPr/>
          <p:nvPr/>
        </p:nvSpPr>
        <p:spPr>
          <a:xfrm rot="5956398">
            <a:off x="5028081" y="2221096"/>
            <a:ext cx="1521883" cy="2796861"/>
          </a:xfrm>
          <a:prstGeom prst="heart">
            <a:avLst/>
          </a:prstGeom>
          <a:solidFill>
            <a:srgbClr val="9900FF"/>
          </a:solidFill>
          <a:ln>
            <a:solidFill>
              <a:srgbClr val="9900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надежда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Сердце 5"/>
          <p:cNvSpPr/>
          <p:nvPr/>
        </p:nvSpPr>
        <p:spPr>
          <a:xfrm rot="13165556">
            <a:off x="2705678" y="3046857"/>
            <a:ext cx="1689922" cy="3052082"/>
          </a:xfrm>
          <a:prstGeom prst="heart">
            <a:avLst/>
          </a:prstGeom>
          <a:solidFill>
            <a:srgbClr val="99FF33"/>
          </a:solidFill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защищенность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ердце 6"/>
          <p:cNvSpPr/>
          <p:nvPr/>
        </p:nvSpPr>
        <p:spPr>
          <a:xfrm rot="9640449">
            <a:off x="4166967" y="3054596"/>
            <a:ext cx="1533890" cy="2960074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принятие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00430" y="2500306"/>
            <a:ext cx="1785950" cy="1643074"/>
          </a:xfrm>
          <a:prstGeom prst="ellipse">
            <a:avLst/>
          </a:prstGeom>
          <a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Круглая лента лицом вниз 8"/>
          <p:cNvSpPr/>
          <p:nvPr/>
        </p:nvSpPr>
        <p:spPr>
          <a:xfrm rot="10800000" flipV="1">
            <a:off x="1285852" y="5286388"/>
            <a:ext cx="6357982" cy="1143008"/>
          </a:xfrm>
          <a:prstGeom prst="ellipseRibbon">
            <a:avLst/>
          </a:prstGeom>
          <a:solidFill>
            <a:srgbClr val="FB85E2"/>
          </a:solidFill>
          <a:ln>
            <a:solidFill>
              <a:srgbClr val="FF99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300" dirty="0" smtClean="0">
                <a:ln w="11430" cmpd="sng">
                  <a:solidFill>
                    <a:srgbClr val="6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Каждый ребенок уникальная личность </a:t>
            </a:r>
            <a:endParaRPr lang="ru-RU" b="1" spc="300" dirty="0">
              <a:ln w="11430" cmpd="sng">
                <a:solidFill>
                  <a:srgbClr val="6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" name="Рисунок 16" descr="17bbf138aa3cf86a3dcc93d0b975cbf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0"/>
            <a:ext cx="2357422" cy="1928826"/>
          </a:xfrm>
          <a:prstGeom prst="rect">
            <a:avLst/>
          </a:prstGeom>
        </p:spPr>
      </p:pic>
      <p:pic>
        <p:nvPicPr>
          <p:cNvPr id="22" name="Рисунок 21" descr="i122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1643050"/>
            <a:ext cx="1285884" cy="114300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олна 2"/>
          <p:cNvSpPr/>
          <p:nvPr/>
        </p:nvSpPr>
        <p:spPr>
          <a:xfrm>
            <a:off x="2000232" y="142852"/>
            <a:ext cx="4714908" cy="1414466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rgbClr val="00B0F0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Восемь принципов инклюзивного образования </a:t>
            </a:r>
            <a:endParaRPr lang="ru-RU" b="1" cap="all" dirty="0">
              <a:ln w="9000" cmpd="sng">
                <a:solidFill>
                  <a:srgbClr val="00B0F0"/>
                </a:solidFill>
                <a:prstDash val="solid"/>
              </a:ln>
              <a:solidFill>
                <a:srgbClr val="3333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2844" y="1785926"/>
            <a:ext cx="2714644" cy="142876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. Ценность человека не зависит от его способностей и достижений.</a:t>
            </a:r>
            <a:endParaRPr lang="ru-RU" sz="14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14678" y="1785926"/>
            <a:ext cx="2714644" cy="1428760"/>
          </a:xfrm>
          <a:prstGeom prst="horizontalScroll">
            <a:avLst/>
          </a:prstGeom>
          <a:solidFill>
            <a:srgbClr val="FF99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2. Каждый человек способен чувствовать и думать.</a:t>
            </a:r>
            <a:endParaRPr lang="ru-RU" sz="14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428728" y="3571876"/>
            <a:ext cx="2714644" cy="1428760"/>
          </a:xfrm>
          <a:prstGeom prst="horizontalScroll">
            <a:avLst/>
          </a:prstGeom>
          <a:solidFill>
            <a:srgbClr val="CC99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4. Все люди нуждаются друг в друге.</a:t>
            </a:r>
            <a:endParaRPr lang="ru-RU" sz="14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215074" y="1785926"/>
            <a:ext cx="2714644" cy="1428760"/>
          </a:xfrm>
          <a:prstGeom prst="horizontalScroll">
            <a:avLst/>
          </a:prstGeom>
          <a:solidFill>
            <a:srgbClr val="33CC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3. Каждый человек имеет право на общение и на то, чтобы быть услышанным.</a:t>
            </a:r>
            <a:endParaRPr lang="ru-RU" sz="14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714876" y="3429000"/>
            <a:ext cx="2714644" cy="1428760"/>
          </a:xfrm>
          <a:prstGeom prst="horizontalScroll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5. Подлинное образование может осуществляться только в контексте реальных взаимоотношений.</a:t>
            </a:r>
            <a:endParaRPr lang="ru-RU" sz="14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214678" y="4857760"/>
            <a:ext cx="2714644" cy="1785950"/>
          </a:xfrm>
          <a:prstGeom prst="horizontalScroll">
            <a:avLst/>
          </a:prstGeom>
          <a:solidFill>
            <a:srgbClr val="66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7. Для всех обучающихся достижение прогресса скорее может быть в том, что они могут делать, чем в том, что не могут. </a:t>
            </a:r>
            <a:endParaRPr lang="ru-RU" sz="1200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14282" y="5214950"/>
            <a:ext cx="2714644" cy="1428760"/>
          </a:xfrm>
          <a:prstGeom prst="horizontalScroll">
            <a:avLst/>
          </a:prstGeom>
          <a:solidFill>
            <a:srgbClr val="66FF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6. Все люди нуждаются в поддержке и дружбе ровесников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6215074" y="5143512"/>
            <a:ext cx="2714644" cy="1428760"/>
          </a:xfrm>
          <a:prstGeom prst="horizontalScroll">
            <a:avLst/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8. Разнообразие усиливает все стороны жизни человека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babochka0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1533525" cy="2000250"/>
          </a:xfrm>
          <a:prstGeom prst="rect">
            <a:avLst/>
          </a:prstGeom>
        </p:spPr>
      </p:pic>
      <p:pic>
        <p:nvPicPr>
          <p:cNvPr id="17" name="Рисунок 16" descr="27df11fc77d3f6ad9703e9d52bf9658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000504"/>
            <a:ext cx="1000132" cy="1285884"/>
          </a:xfrm>
          <a:prstGeom prst="rect">
            <a:avLst/>
          </a:prstGeom>
        </p:spPr>
      </p:pic>
      <p:pic>
        <p:nvPicPr>
          <p:cNvPr id="21" name="Рисунок 20" descr="gallery_2_392_6004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286124"/>
            <a:ext cx="1428750" cy="2071702"/>
          </a:xfrm>
          <a:prstGeom prst="rect">
            <a:avLst/>
          </a:prstGeom>
        </p:spPr>
      </p:pic>
      <p:pic>
        <p:nvPicPr>
          <p:cNvPr id="26" name="Рисунок 25" descr="butterfly1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0958" y="3571876"/>
            <a:ext cx="1500198" cy="1409707"/>
          </a:xfrm>
          <a:prstGeom prst="rect">
            <a:avLst/>
          </a:prstGeom>
        </p:spPr>
      </p:pic>
      <p:pic>
        <p:nvPicPr>
          <p:cNvPr id="20" name="Рисунок 19" descr="6a476154f02644bcff73c1d39bdd19e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92526">
            <a:off x="7288602" y="534235"/>
            <a:ext cx="1281118" cy="11858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CCFF"/>
            </a:gs>
            <a:gs pos="17999">
              <a:srgbClr val="FEE7F2"/>
            </a:gs>
            <a:gs pos="36000">
              <a:srgbClr val="FAC77D"/>
            </a:gs>
            <a:gs pos="61000">
              <a:srgbClr val="CC99FF"/>
            </a:gs>
            <a:gs pos="82001">
              <a:srgbClr val="FBD49C"/>
            </a:gs>
            <a:gs pos="100000">
              <a:srgbClr val="33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3140" y="214290"/>
            <a:ext cx="8182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3333CC"/>
                  </a:solidFill>
                  <a:prstDash val="solid"/>
                </a:ln>
                <a:solidFill>
                  <a:srgbClr val="33CC33"/>
                </a:solidFill>
                <a:latin typeface="Bookman Old Style" pitchFamily="18" charset="0"/>
              </a:rPr>
              <a:t>Направления работы</a:t>
            </a:r>
            <a:endParaRPr lang="ru-RU" sz="5400" b="1" dirty="0">
              <a:ln w="10541" cmpd="sng">
                <a:solidFill>
                  <a:srgbClr val="3333CC"/>
                </a:solidFill>
                <a:prstDash val="solid"/>
              </a:ln>
              <a:solidFill>
                <a:srgbClr val="33CC33"/>
              </a:solidFill>
              <a:latin typeface="Bookman Old Style" pitchFamily="18" charset="0"/>
            </a:endParaRPr>
          </a:p>
        </p:txBody>
      </p:sp>
      <p:pic>
        <p:nvPicPr>
          <p:cNvPr id="14" name="Рисунок 13" descr="16a8733a6aea75c1f554feac623a208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3286124"/>
            <a:ext cx="1714500" cy="1238250"/>
          </a:xfrm>
          <a:prstGeom prst="rect">
            <a:avLst/>
          </a:prstGeom>
        </p:spPr>
      </p:pic>
      <p:pic>
        <p:nvPicPr>
          <p:cNvPr id="15" name="Рисунок 14" descr="3891c2be7350c6b34ed7ea030845371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60" y="1357298"/>
            <a:ext cx="1214440" cy="1428752"/>
          </a:xfrm>
          <a:prstGeom prst="rect">
            <a:avLst/>
          </a:prstGeom>
        </p:spPr>
      </p:pic>
      <p:pic>
        <p:nvPicPr>
          <p:cNvPr id="17" name="Рисунок 16" descr="8c36cfc8cbb5dd36c880b5db5d81017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4786322"/>
            <a:ext cx="1481139" cy="1214446"/>
          </a:xfrm>
          <a:prstGeom prst="rect">
            <a:avLst/>
          </a:prstGeom>
        </p:spPr>
      </p:pic>
      <p:sp>
        <p:nvSpPr>
          <p:cNvPr id="12" name="Загнутый угол 11"/>
          <p:cNvSpPr/>
          <p:nvPr/>
        </p:nvSpPr>
        <p:spPr>
          <a:xfrm>
            <a:off x="3428992" y="1428736"/>
            <a:ext cx="1857388" cy="1785950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2.Формирование общения, развитие речи.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Последовательность формирования средств общения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571472" y="1785926"/>
            <a:ext cx="1857388" cy="2000264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1.Социально-эмоциональное развитие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Щадящее, постепенное вхождение ребенка в коллектив сверстников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214282" y="4214818"/>
            <a:ext cx="2286016" cy="1785950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4.Развитие мелкой (тонкой) моторики и зрительно-двигательной координации</a:t>
            </a:r>
            <a:r>
              <a:rPr lang="ru-RU" sz="1400" dirty="0" smtClean="0"/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следующая ступень двигательного развития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6000760" y="1857364"/>
            <a:ext cx="1857388" cy="178595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Развитие крупной (общей) моторики и пространственной ориентировки.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Малыш познает мир в движении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3500430" y="4643446"/>
            <a:ext cx="1857388" cy="178595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Развитие познавательной деятельности (когнитивное развитие)</a:t>
            </a:r>
          </a:p>
        </p:txBody>
      </p:sp>
      <p:sp>
        <p:nvSpPr>
          <p:cNvPr id="20" name="Загнутый угол 19"/>
          <p:cNvSpPr/>
          <p:nvPr/>
        </p:nvSpPr>
        <p:spPr>
          <a:xfrm>
            <a:off x="7000892" y="4214818"/>
            <a:ext cx="1857388" cy="1785950"/>
          </a:xfrm>
          <a:prstGeom prst="foldedCorner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6. Развитие навыков самообслуживания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развития навыков самообслуживания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3c5f76fe7c514afc922f3a39035b98e4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1071546"/>
            <a:ext cx="1285884" cy="1571636"/>
          </a:xfrm>
          <a:prstGeom prst="rect">
            <a:avLst/>
          </a:prstGeom>
        </p:spPr>
      </p:pic>
      <p:pic>
        <p:nvPicPr>
          <p:cNvPr id="24" name="Рисунок 23" descr="0424d356048b93145293bdcfdddddc0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28860" y="5286388"/>
            <a:ext cx="928694" cy="13906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6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1330</TotalTime>
  <Words>729</Words>
  <Application>Microsoft Office PowerPoint</Application>
  <PresentationFormat>Экран (4:3)</PresentationFormat>
  <Paragraphs>88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XP GAME 2007</dc:creator>
  <cp:lastModifiedBy>UserXP</cp:lastModifiedBy>
  <cp:revision>136</cp:revision>
  <dcterms:created xsi:type="dcterms:W3CDTF">2010-02-02T16:57:07Z</dcterms:created>
  <dcterms:modified xsi:type="dcterms:W3CDTF">2010-10-20T07:49:04Z</dcterms:modified>
</cp:coreProperties>
</file>