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5" r:id="rId3"/>
    <p:sldId id="259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2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828800"/>
            <a:ext cx="7924800" cy="2209800"/>
          </a:xfrm>
        </p:spPr>
        <p:txBody>
          <a:bodyPr/>
          <a:lstStyle/>
          <a:p>
            <a:pPr algn="ctr"/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ru-RU" sz="4400" b="1" dirty="0">
                <a:latin typeface="Times New Roman" pitchFamily="18" charset="0"/>
              </a:rPr>
              <a:t>Приемы логического </a:t>
            </a:r>
            <a:r>
              <a:rPr lang="ru-RU" sz="4400" b="1" dirty="0" smtClean="0">
                <a:latin typeface="Times New Roman" pitchFamily="18" charset="0"/>
              </a:rPr>
              <a:t>    мышления         </a:t>
            </a:r>
            <a:endParaRPr lang="ru-RU" sz="4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978183"/>
          <a:ext cx="6096000" cy="2901634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712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Формы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абстрактного мышления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Абстрактное мышление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(преобладает у подростков)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Операции мышления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а)  понятия</a:t>
                      </a:r>
                    </a:p>
                  </a:txBody>
                  <a:tcPr marL="66839" marR="668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39" marR="668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1.  анализ</a:t>
                      </a:r>
                    </a:p>
                  </a:txBody>
                  <a:tcPr marL="66839" marR="668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945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б)  суждения                                                                                 2.  синтез</a:t>
                      </a:r>
                    </a:p>
                  </a:txBody>
                  <a:tcPr marL="66839" marR="668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651">
                <a:tc rowSpan="3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в)  умозаключения</a:t>
                      </a:r>
                    </a:p>
                  </a:txBody>
                  <a:tcPr marL="66839" marR="6683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Мышление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          3.  сравнение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10287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абстрагирование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10287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обобщение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10287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конкретизация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10287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классификация</a:t>
                      </a: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27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39" marR="668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943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Конкретно- образное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(преобладает у дошкольников и младших школьников)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1" name="Line 3"/>
          <p:cNvSpPr>
            <a:spLocks noChangeShapeType="1"/>
          </p:cNvSpPr>
          <p:nvPr/>
        </p:nvSpPr>
        <p:spPr bwMode="auto">
          <a:xfrm flipH="1">
            <a:off x="2667000" y="2514600"/>
            <a:ext cx="1279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105400" y="2438400"/>
            <a:ext cx="1279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 flipV="1">
            <a:off x="4572000" y="2743200"/>
            <a:ext cx="0" cy="45720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4572000" y="3124200"/>
            <a:ext cx="0" cy="811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366713" y="-457200"/>
            <a:ext cx="8777287" cy="758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914112" rIns="541167" bIns="457056" anchor="ctr">
            <a:spAutoFit/>
          </a:bodyPr>
          <a:lstStyle/>
          <a:p>
            <a:pPr marL="342900" indent="-342900" algn="just">
              <a:tabLst>
                <a:tab pos="130175" algn="l"/>
              </a:tabLst>
            </a:pPr>
            <a:r>
              <a:rPr lang="ru-RU" sz="2800" b="1">
                <a:latin typeface="Times New Roman" pitchFamily="18" charset="0"/>
              </a:rPr>
              <a:t>1.	Приём анализа:</a:t>
            </a:r>
          </a:p>
          <a:p>
            <a:pPr marL="342900" indent="-342900" algn="just">
              <a:buFontTx/>
              <a:buAutoNum type="arabicPeriod"/>
              <a:tabLst>
                <a:tab pos="130175" algn="l"/>
              </a:tabLst>
            </a:pPr>
            <a:r>
              <a:rPr lang="ru-RU" sz="2200">
                <a:latin typeface="Times New Roman" pitchFamily="18" charset="0"/>
              </a:rPr>
              <a:t>расчленить изучаемый объект на составные части (признаки, свойства, отношения, частные случаи);</a:t>
            </a:r>
          </a:p>
          <a:p>
            <a:pPr marL="342900" indent="-342900" algn="just">
              <a:buFontTx/>
              <a:buAutoNum type="arabicPeriod"/>
              <a:tabLst>
                <a:tab pos="130175" algn="l"/>
              </a:tabLst>
            </a:pPr>
            <a:r>
              <a:rPr lang="ru-RU" sz="2200">
                <a:latin typeface="Times New Roman" pitchFamily="18" charset="0"/>
              </a:rPr>
              <a:t>исследовать (изучить отдельно каждый элемент);</a:t>
            </a:r>
          </a:p>
          <a:p>
            <a:pPr marL="342900" indent="-342900" algn="just">
              <a:buFontTx/>
              <a:buAutoNum type="arabicPeriod"/>
              <a:tabLst>
                <a:tab pos="130175" algn="l"/>
              </a:tabLst>
            </a:pPr>
            <a:r>
              <a:rPr lang="ru-RU" sz="2200">
                <a:latin typeface="Times New Roman" pitchFamily="18" charset="0"/>
              </a:rPr>
              <a:t>если надо, включить изучаемый объект в связи о отношения с другими;</a:t>
            </a:r>
          </a:p>
          <a:p>
            <a:pPr marL="342900" indent="-342900" algn="just">
              <a:buFontTx/>
              <a:buAutoNum type="arabicPeriod"/>
              <a:tabLst>
                <a:tab pos="130175" algn="l"/>
              </a:tabLst>
            </a:pPr>
            <a:r>
              <a:rPr lang="ru-RU" sz="2200">
                <a:latin typeface="Times New Roman" pitchFamily="18" charset="0"/>
              </a:rPr>
              <a:t>составить план исследования (изучения) объекта в целом - </a:t>
            </a:r>
            <a:r>
              <a:rPr lang="ru-RU" sz="2200" i="1">
                <a:latin typeface="Times New Roman" pitchFamily="18" charset="0"/>
              </a:rPr>
              <a:t>синтез.</a:t>
            </a:r>
          </a:p>
          <a:p>
            <a:pPr marL="342900" indent="-342900" algn="just">
              <a:tabLst>
                <a:tab pos="130175" algn="l"/>
              </a:tabLst>
            </a:pPr>
            <a:endParaRPr lang="ru-RU" sz="2200">
              <a:latin typeface="Times New Roman" pitchFamily="18" charset="0"/>
            </a:endParaRPr>
          </a:p>
          <a:p>
            <a:pPr marL="342900" indent="-342900" algn="just">
              <a:tabLst>
                <a:tab pos="130175" algn="l"/>
              </a:tabLst>
            </a:pPr>
            <a:r>
              <a:rPr lang="ru-RU" sz="2800" b="1">
                <a:latin typeface="Times New Roman" pitchFamily="18" charset="0"/>
              </a:rPr>
              <a:t>2. Приём анализа текста задачи:</a:t>
            </a:r>
          </a:p>
          <a:p>
            <a:pPr marL="342900" indent="-342900" algn="just">
              <a:buFontTx/>
              <a:buAutoNum type="arabicPeriod"/>
              <a:tabLst>
                <a:tab pos="130175" algn="l"/>
              </a:tabLst>
            </a:pPr>
            <a:r>
              <a:rPr lang="ru-RU" sz="2200">
                <a:latin typeface="Times New Roman" pitchFamily="18" charset="0"/>
              </a:rPr>
              <a:t>прочитать задачу;</a:t>
            </a:r>
          </a:p>
          <a:p>
            <a:pPr marL="342900" indent="-342900" algn="just">
              <a:buFontTx/>
              <a:buAutoNum type="arabicPeriod"/>
              <a:tabLst>
                <a:tab pos="130175" algn="l"/>
              </a:tabLst>
            </a:pPr>
            <a:r>
              <a:rPr lang="ru-RU" sz="2200">
                <a:latin typeface="Times New Roman" pitchFamily="18" charset="0"/>
              </a:rPr>
              <a:t>выделить условие и требование;</a:t>
            </a:r>
          </a:p>
          <a:p>
            <a:pPr marL="342900" indent="-342900" algn="just">
              <a:buFontTx/>
              <a:buAutoNum type="arabicPeriod"/>
              <a:tabLst>
                <a:tab pos="130175" algn="l"/>
              </a:tabLst>
            </a:pPr>
            <a:r>
              <a:rPr lang="ru-RU" sz="2200">
                <a:latin typeface="Times New Roman" pitchFamily="18" charset="0"/>
              </a:rPr>
              <a:t>уточнить условие: назвать его, о каких фигурах идёт речь, что про них говорится в условии, записать «Дано»;</a:t>
            </a:r>
          </a:p>
          <a:p>
            <a:pPr marL="342900" indent="-342900" algn="just">
              <a:buFontTx/>
              <a:buAutoNum type="arabicPeriod"/>
              <a:tabLst>
                <a:tab pos="130175" algn="l"/>
              </a:tabLst>
            </a:pPr>
            <a:r>
              <a:rPr lang="ru-RU" sz="2200">
                <a:latin typeface="Times New Roman" pitchFamily="18" charset="0"/>
              </a:rPr>
              <a:t>уточнить требование: назвать его, о каких фигурах идёт речь, сколько их, что необходимо установить об этих фигурах, записать «Найти», «Доказать»;</a:t>
            </a:r>
          </a:p>
          <a:p>
            <a:pPr marL="342900" indent="-342900" algn="just">
              <a:buFontTx/>
              <a:buAutoNum type="arabicPeriod"/>
              <a:tabLst>
                <a:tab pos="130175" algn="l"/>
              </a:tabLst>
            </a:pPr>
            <a:r>
              <a:rPr lang="ru-RU" sz="2200">
                <a:latin typeface="Times New Roman" pitchFamily="18" charset="0"/>
              </a:rPr>
              <a:t>сделать чертёж.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754874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marL="342900" indent="-342900" algn="just">
              <a:tabLst>
                <a:tab pos="165100" algn="l"/>
              </a:tabLst>
            </a:pPr>
            <a:r>
              <a:rPr lang="ru-RU" sz="2000" b="1" dirty="0" smtClean="0">
                <a:latin typeface="Times New Roman" pitchFamily="18" charset="0"/>
              </a:rPr>
              <a:t>3. Прием сравнения:</a:t>
            </a:r>
          </a:p>
          <a:p>
            <a:pPr marL="342900" indent="-342900" algn="just">
              <a:buFontTx/>
              <a:buAutoNum type="arabicPeriod"/>
              <a:tabLst>
                <a:tab pos="165100" algn="l"/>
              </a:tabLst>
            </a:pPr>
            <a:r>
              <a:rPr lang="ru-RU" dirty="0" smtClean="0">
                <a:latin typeface="Times New Roman" pitchFamily="18" charset="0"/>
              </a:rPr>
              <a:t>используя наблюдение и анализ, выделить свойства сравниваемых объектов;</a:t>
            </a:r>
          </a:p>
          <a:p>
            <a:pPr marL="342900" indent="-342900" algn="just">
              <a:buFontTx/>
              <a:buAutoNum type="arabicPeriod"/>
              <a:tabLst>
                <a:tab pos="165100" algn="l"/>
              </a:tabLst>
            </a:pPr>
            <a:r>
              <a:rPr lang="ru-RU" dirty="0" smtClean="0">
                <a:latin typeface="Times New Roman" pitchFamily="18" charset="0"/>
              </a:rPr>
              <a:t>установить общие и различные свойства;</a:t>
            </a:r>
          </a:p>
          <a:p>
            <a:pPr marL="342900" indent="-342900" algn="just">
              <a:buFontTx/>
              <a:buAutoNum type="arabicPeriod"/>
              <a:tabLst>
                <a:tab pos="165100" algn="l"/>
              </a:tabLst>
            </a:pPr>
            <a:r>
              <a:rPr lang="ru-RU" dirty="0" smtClean="0">
                <a:latin typeface="Times New Roman" pitchFamily="18" charset="0"/>
              </a:rPr>
              <a:t>выделить несущественные и существенные свойства (признаки);</a:t>
            </a:r>
          </a:p>
          <a:p>
            <a:pPr marL="342900" indent="-342900" algn="just">
              <a:buFontTx/>
              <a:buAutoNum type="arabicPeriod"/>
              <a:tabLst>
                <a:tab pos="165100" algn="l"/>
              </a:tabLst>
            </a:pPr>
            <a:r>
              <a:rPr lang="ru-RU" dirty="0" smtClean="0">
                <a:latin typeface="Times New Roman" pitchFamily="18" charset="0"/>
              </a:rPr>
              <a:t>выбрать основание для сравнения (один из признаков);</a:t>
            </a:r>
          </a:p>
          <a:p>
            <a:pPr marL="342900" indent="-342900" algn="just">
              <a:buFontTx/>
              <a:buAutoNum type="arabicPeriod"/>
              <a:tabLst>
                <a:tab pos="165100" algn="l"/>
              </a:tabLst>
            </a:pPr>
            <a:r>
              <a:rPr lang="ru-RU" dirty="0" smtClean="0">
                <a:latin typeface="Times New Roman" pitchFamily="18" charset="0"/>
              </a:rPr>
              <a:t>сопоставить объекты по этому основанию;</a:t>
            </a:r>
          </a:p>
          <a:p>
            <a:pPr marL="342900" indent="-342900" algn="just">
              <a:buFontTx/>
              <a:buAutoNum type="arabicPeriod"/>
              <a:tabLst>
                <a:tab pos="165100" algn="l"/>
              </a:tabLst>
            </a:pPr>
            <a:r>
              <a:rPr lang="ru-RU" dirty="0" smtClean="0">
                <a:latin typeface="Times New Roman" pitchFamily="18" charset="0"/>
              </a:rPr>
              <a:t>сформулировать выводы сравнения.</a:t>
            </a:r>
          </a:p>
          <a:p>
            <a:pPr marL="342900" indent="-342900" algn="just">
              <a:tabLst>
                <a:tab pos="165100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342900" indent="-342900" algn="just">
              <a:tabLst>
                <a:tab pos="165100" algn="l"/>
              </a:tabLst>
            </a:pPr>
            <a:r>
              <a:rPr lang="ru-RU" sz="2000" b="1" dirty="0" smtClean="0">
                <a:latin typeface="Times New Roman" pitchFamily="18" charset="0"/>
              </a:rPr>
              <a:t>4. Прием подведения под понятие:</a:t>
            </a:r>
            <a:endParaRPr lang="ru-RU" sz="2000" dirty="0" smtClean="0">
              <a:latin typeface="Times New Roman" pitchFamily="18" charset="0"/>
            </a:endParaRPr>
          </a:p>
          <a:p>
            <a:pPr marL="342900" indent="-342900" algn="just">
              <a:buFontTx/>
              <a:buAutoNum type="arabicPeriod"/>
              <a:tabLst>
                <a:tab pos="165100" algn="l"/>
              </a:tabLst>
            </a:pPr>
            <a:r>
              <a:rPr lang="ru-RU" dirty="0" smtClean="0">
                <a:latin typeface="Times New Roman" pitchFamily="18" charset="0"/>
              </a:rPr>
              <a:t>вспомнить определение понятия, под которое подводится исследуемый объект;</a:t>
            </a:r>
          </a:p>
          <a:p>
            <a:pPr marL="342900" indent="-342900" algn="just">
              <a:buFontTx/>
              <a:buAutoNum type="arabicPeriod"/>
              <a:tabLst>
                <a:tab pos="165100" algn="l"/>
              </a:tabLst>
            </a:pPr>
            <a:r>
              <a:rPr lang="ru-RU" dirty="0" smtClean="0">
                <a:latin typeface="Times New Roman" pitchFamily="18" charset="0"/>
              </a:rPr>
              <a:t>проверить принадлежность объекта родовому понятию (первого признака);</a:t>
            </a:r>
          </a:p>
          <a:p>
            <a:pPr marL="342900" indent="-342900" algn="just">
              <a:buFontTx/>
              <a:buAutoNum type="arabicPeriod"/>
              <a:tabLst>
                <a:tab pos="165100" algn="l"/>
              </a:tabLst>
            </a:pPr>
            <a:r>
              <a:rPr lang="ru-RU" dirty="0" smtClean="0">
                <a:latin typeface="Times New Roman" pitchFamily="18" charset="0"/>
              </a:rPr>
              <a:t>проверить наличие у объекта видовых отличий (остальных признаков);</a:t>
            </a:r>
          </a:p>
          <a:p>
            <a:pPr marL="342900" indent="-342900" algn="just">
              <a:buFontTx/>
              <a:buAutoNum type="arabicPeriod"/>
              <a:tabLst>
                <a:tab pos="165100" algn="l"/>
              </a:tabLst>
            </a:pPr>
            <a:r>
              <a:rPr lang="ru-RU" dirty="0" smtClean="0">
                <a:latin typeface="Times New Roman" pitchFamily="18" charset="0"/>
              </a:rPr>
              <a:t>сделать вывод о принадлежности объекта.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tabLst>
                <a:tab pos="179388" algn="l"/>
              </a:tabLst>
            </a:pPr>
            <a:r>
              <a:rPr lang="ru-RU" b="1" dirty="0" smtClean="0">
                <a:latin typeface="Times New Roman" pitchFamily="18" charset="0"/>
              </a:rPr>
              <a:t>6. Приём выведения следствий из условия задачи (синтез):</a:t>
            </a:r>
          </a:p>
          <a:p>
            <a:pPr marL="342900" indent="-342900" algn="just">
              <a:buFontTx/>
              <a:buAutoNum type="arabicPeriod"/>
              <a:tabLst>
                <a:tab pos="179388" algn="l"/>
              </a:tabLst>
            </a:pPr>
            <a:r>
              <a:rPr lang="ru-RU" dirty="0" smtClean="0">
                <a:latin typeface="Times New Roman" pitchFamily="18" charset="0"/>
              </a:rPr>
              <a:t>выделить понятия, о которых идет речь в условии задачи;</a:t>
            </a:r>
          </a:p>
          <a:p>
            <a:pPr marL="342900" indent="-342900" algn="just">
              <a:buFontTx/>
              <a:buAutoNum type="arabicPeriod"/>
              <a:tabLst>
                <a:tab pos="179388" algn="l"/>
              </a:tabLst>
            </a:pPr>
            <a:r>
              <a:rPr lang="ru-RU" dirty="0" smtClean="0">
                <a:latin typeface="Times New Roman" pitchFamily="18" charset="0"/>
              </a:rPr>
              <a:t>вспомнить или найти утверждения, теоремы, относящиеся к этим понятиям и их определения;</a:t>
            </a:r>
          </a:p>
          <a:p>
            <a:pPr marL="342900" indent="-342900" algn="just">
              <a:buFontTx/>
              <a:buAutoNum type="arabicPeriod"/>
              <a:tabLst>
                <a:tab pos="179388" algn="l"/>
              </a:tabLst>
            </a:pPr>
            <a:r>
              <a:rPr lang="ru-RU" dirty="0" smtClean="0">
                <a:latin typeface="Times New Roman" pitchFamily="18" charset="0"/>
              </a:rPr>
              <a:t>выделить утверждения, теоремы, которые связывают данные задачи;</a:t>
            </a:r>
          </a:p>
          <a:p>
            <a:pPr marL="342900" indent="-342900" algn="just">
              <a:buFontTx/>
              <a:buAutoNum type="arabicPeriod"/>
              <a:tabLst>
                <a:tab pos="179388" algn="l"/>
              </a:tabLst>
            </a:pPr>
            <a:r>
              <a:rPr lang="ru-RU" dirty="0" smtClean="0">
                <a:latin typeface="Times New Roman" pitchFamily="18" charset="0"/>
              </a:rPr>
              <a:t>с помощью утверждений, теорем, определений выводить следствия изданных условий до тех пор, пока в качестве следствия не получится требование задачи.</a:t>
            </a:r>
          </a:p>
          <a:p>
            <a:pPr marL="342900" indent="-342900" algn="just">
              <a:tabLst>
                <a:tab pos="179388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342900" indent="-342900" algn="just">
              <a:tabLst>
                <a:tab pos="179388" algn="l"/>
              </a:tabLst>
            </a:pPr>
            <a:r>
              <a:rPr lang="ru-RU" b="1" dirty="0" smtClean="0">
                <a:latin typeface="Times New Roman" pitchFamily="18" charset="0"/>
              </a:rPr>
              <a:t>7. Приём выведения следствий из требования задачи (анализ):</a:t>
            </a:r>
          </a:p>
          <a:p>
            <a:pPr marL="342900" indent="-342900" algn="just">
              <a:buFontTx/>
              <a:buAutoNum type="arabicPeriod"/>
              <a:tabLst>
                <a:tab pos="179388" algn="l"/>
              </a:tabLst>
            </a:pPr>
            <a:r>
              <a:rPr lang="ru-RU" dirty="0" smtClean="0">
                <a:latin typeface="Times New Roman" pitchFamily="18" charset="0"/>
              </a:rPr>
              <a:t>сделать предположение, что данное утверждение истинно;</a:t>
            </a:r>
          </a:p>
          <a:p>
            <a:pPr marL="342900" indent="-342900" algn="just">
              <a:buFontTx/>
              <a:buAutoNum type="arabicPeriod"/>
              <a:tabLst>
                <a:tab pos="179388" algn="l"/>
              </a:tabLst>
            </a:pPr>
            <a:r>
              <a:rPr lang="ru-RU" dirty="0" smtClean="0">
                <a:latin typeface="Times New Roman" pitchFamily="18" charset="0"/>
              </a:rPr>
              <a:t>выделить понятия, о которых говорится в требовании задачи;</a:t>
            </a:r>
          </a:p>
          <a:p>
            <a:pPr marL="342900" indent="-342900" algn="just">
              <a:buFontTx/>
              <a:buAutoNum type="arabicPeriod"/>
              <a:tabLst>
                <a:tab pos="179388" algn="l"/>
              </a:tabLst>
            </a:pPr>
            <a:r>
              <a:rPr lang="ru-RU" dirty="0" smtClean="0">
                <a:latin typeface="Times New Roman" pitchFamily="18" charset="0"/>
              </a:rPr>
              <a:t>вспомнить или найти утверждения, теоремы, относящиеся к этим понятиям и их определения;</a:t>
            </a:r>
          </a:p>
          <a:p>
            <a:pPr marL="342900" indent="-342900" algn="just">
              <a:buFontTx/>
              <a:buAutoNum type="arabicPeriod"/>
              <a:tabLst>
                <a:tab pos="179388" algn="l"/>
              </a:tabLst>
            </a:pPr>
            <a:r>
              <a:rPr lang="ru-RU" dirty="0" smtClean="0">
                <a:latin typeface="Times New Roman" pitchFamily="18" charset="0"/>
              </a:rPr>
              <a:t>выделить утверждения, теоремы, которые связывают эти понятия;</a:t>
            </a:r>
          </a:p>
          <a:p>
            <a:pPr marL="342900" indent="-342900" algn="just">
              <a:buFontTx/>
              <a:buAutoNum type="arabicPeriod"/>
              <a:tabLst>
                <a:tab pos="179388" algn="l"/>
              </a:tabLst>
            </a:pPr>
            <a:r>
              <a:rPr lang="ru-RU" dirty="0" smtClean="0">
                <a:latin typeface="Times New Roman" pitchFamily="18" charset="0"/>
              </a:rPr>
              <a:t>с помощью утверждений, теорем, определений выводить следствия из требования задачи до тех пор, пока в качестве следствия не получится условие задачи.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</TotalTime>
  <Words>292</Words>
  <PresentationFormat>Экран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 Приемы логического     мышления        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Ольга Алексеевна</cp:lastModifiedBy>
  <cp:revision>13</cp:revision>
  <dcterms:modified xsi:type="dcterms:W3CDTF">2011-12-14T21:56:44Z</dcterms:modified>
</cp:coreProperties>
</file>