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17" r:id="rId3"/>
    <p:sldMasterId id="2147483756" r:id="rId4"/>
    <p:sldMasterId id="2147483780" r:id="rId5"/>
    <p:sldMasterId id="2147483792" r:id="rId6"/>
    <p:sldMasterId id="2147483804" r:id="rId7"/>
    <p:sldMasterId id="2147483816" r:id="rId8"/>
    <p:sldMasterId id="2147483828" r:id="rId9"/>
    <p:sldMasterId id="2147483852" r:id="rId10"/>
    <p:sldMasterId id="2147483864" r:id="rId11"/>
    <p:sldMasterId id="2147483876" r:id="rId12"/>
  </p:sldMasterIdLst>
  <p:notesMasterIdLst>
    <p:notesMasterId r:id="rId34"/>
  </p:notesMasterIdLst>
  <p:sldIdLst>
    <p:sldId id="261" r:id="rId13"/>
    <p:sldId id="296" r:id="rId14"/>
    <p:sldId id="273" r:id="rId15"/>
    <p:sldId id="260" r:id="rId16"/>
    <p:sldId id="275" r:id="rId17"/>
    <p:sldId id="276" r:id="rId18"/>
    <p:sldId id="277" r:id="rId19"/>
    <p:sldId id="266" r:id="rId20"/>
    <p:sldId id="294" r:id="rId21"/>
    <p:sldId id="297" r:id="rId22"/>
    <p:sldId id="300" r:id="rId23"/>
    <p:sldId id="270" r:id="rId24"/>
    <p:sldId id="287" r:id="rId25"/>
    <p:sldId id="284" r:id="rId26"/>
    <p:sldId id="290" r:id="rId27"/>
    <p:sldId id="291" r:id="rId28"/>
    <p:sldId id="298" r:id="rId29"/>
    <p:sldId id="292" r:id="rId30"/>
    <p:sldId id="293" r:id="rId31"/>
    <p:sldId id="301" r:id="rId32"/>
    <p:sldId id="29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842"/>
    <a:srgbClr val="FFFFFF"/>
    <a:srgbClr val="90AE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9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8C917-373E-4FE6-B8DD-92F25F1EDF1C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3458D-E671-4CB1-8A39-480A0FD57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20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3458D-E671-4CB1-8A39-480A0FD5734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18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5FFC88F-9BE2-4A01-9A6A-143F4800DC6E}" type="slidenum">
              <a:rPr lang="ru-RU">
                <a:solidFill>
                  <a:srgbClr val="000000"/>
                </a:solidFill>
                <a:latin typeface="Arial" charset="0"/>
              </a:rPr>
              <a:pPr eaLnBrk="1" hangingPunct="1"/>
              <a:t>11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2CB-F3B5-4A82-A2D7-538DEC796C2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833-BAA8-4594-8F63-6988C7E84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798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2CB-F3B5-4A82-A2D7-538DEC796C2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833-BAA8-4594-8F63-6988C7E84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71692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EC4C-D477-4C4E-806A-D960C24A87F9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6CDF-8482-4E29-B9D0-6A869D34131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3247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7C5B59-9160-4B34-9EC6-198BD4DC6AD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0AE9F4-13EE-4852-BF37-20F7E66B4D0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2892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F9B9C3-F286-4EAE-9346-F9F376749E1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6B000F-18C2-4C8F-9A29-639D2BFE151C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1109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94B6D2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C3E289-DC6F-494A-B9E5-D76A11BC836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AD56BE-A40C-4A12-8B22-8225F724FC57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1514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159D-638A-4310-96D1-F8050C56211B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E0F3-7A63-4187-BDC9-E97D42A39F6A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4286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E9AE-9E92-4794-AC82-470D1ACD170A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6357-EE00-4F12-9E32-86472983BBA8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7774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F2182-2FE0-46D9-A3EC-CC85E33400B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1D3F61-F13F-4F55-85DF-54B200B50DED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4307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22A8-073F-4BDC-8C0D-64A9B6CCD8C2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12C0-90FB-42F1-BF5E-127FF8E42051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8867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DBCCE9-6225-4EB7-B91F-A8AA130205A7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0D294-4A3F-4331-B83A-C0C5890B3A7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9680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BA9F-E021-4703-B90D-23AFA0EB1CFC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7C0F-C6AC-4CAF-8946-3113D25AF2B6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84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2CB-F3B5-4A82-A2D7-538DEC796C2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833-BAA8-4594-8F63-6988C7E84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54001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42116-702A-4353-9966-7887F95D158E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D40865-E081-43F3-8D22-DE32F0AA9AFF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2201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EC4C-D477-4C4E-806A-D960C24A87F9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6CDF-8482-4E29-B9D0-6A869D34131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7574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7C5B59-9160-4B34-9EC6-198BD4DC6AD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0AE9F4-13EE-4852-BF37-20F7E66B4D0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8138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F9B9C3-F286-4EAE-9346-F9F376749E1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6B000F-18C2-4C8F-9A29-639D2BFE151C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4115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94B6D2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C3E289-DC6F-494A-B9E5-D76A11BC836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AD56BE-A40C-4A12-8B22-8225F724FC57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2459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159D-638A-4310-96D1-F8050C56211B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E0F3-7A63-4187-BDC9-E97D42A39F6A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2863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E9AE-9E92-4794-AC82-470D1ACD170A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6357-EE00-4F12-9E32-86472983BBA8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81014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F2182-2FE0-46D9-A3EC-CC85E33400B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1D3F61-F13F-4F55-85DF-54B200B50DED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47358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22A8-073F-4BDC-8C0D-64A9B6CCD8C2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12C0-90FB-42F1-BF5E-127FF8E42051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8493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DBCCE9-6225-4EB7-B91F-A8AA130205A7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0D294-4A3F-4331-B83A-C0C5890B3A7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44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9EE331-D1ED-47D5-B189-B594FBF4EC6E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3678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BA9F-E021-4703-B90D-23AFA0EB1CFC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7C0F-C6AC-4CAF-8946-3113D25AF2B6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9297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42116-702A-4353-9966-7887F95D158E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D40865-E081-43F3-8D22-DE32F0AA9AFF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9901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EC4C-D477-4C4E-806A-D960C24A87F9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6CDF-8482-4E29-B9D0-6A869D34131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6615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7C5B59-9160-4B34-9EC6-198BD4DC6AD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0AE9F4-13EE-4852-BF37-20F7E66B4D0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9156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F9B9C3-F286-4EAE-9346-F9F376749E1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6B000F-18C2-4C8F-9A29-639D2BFE151C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6841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94B6D2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C3E289-DC6F-494A-B9E5-D76A11BC836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AD56BE-A40C-4A12-8B22-8225F724FC57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9140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159D-638A-4310-96D1-F8050C56211B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E0F3-7A63-4187-BDC9-E97D42A39F6A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8229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E9AE-9E92-4794-AC82-470D1ACD170A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6357-EE00-4F12-9E32-86472983BBA8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953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2709986-EE34-4334-97E8-F9445EAE8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98810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02A6682-92DA-48FE-BBDB-F9B131ABE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295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2E6EA-AD8C-46CF-8884-8E8D840A708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0571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D4C72F4-100F-48B3-BAD4-720842616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3358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D0E6DE1-7EDB-4F4E-A0BC-10414FFD0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6005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5E7DF6C-AE70-44A8-BED8-15F7E06A0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4165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9C67F7E-7563-47C6-8E09-16B77CE37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9184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29852CD-E839-4891-94EC-B2FA37678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6809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AB755C8-7175-4A47-BF39-6A43E3B15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7038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7CAD5D8-8159-42FE-824D-5ED8EF967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16738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D24C3C7-7827-4DB4-9BE0-B363DE113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6308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7A516D6-B8AB-4BAE-A91B-680081A19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93548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77DC3E3-F103-41D9-B2FF-9AF431F8D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8399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89A1-25F7-457A-99AC-B78D501E79A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78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93D47-0A68-42B5-A188-15508345BB16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128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CD42-5A56-4F24-A5CD-CB9590A916DC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860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99C6-480B-419F-8D19-093047B28B0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277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8CF17-71F6-424B-B97F-DA7E39D23BF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228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D1F61-E71C-4412-9912-CD96B5E8C53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05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2CB-F3B5-4A82-A2D7-538DEC796C2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833-BAA8-4594-8F63-6988C7E84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549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CF29-E0D0-4595-9604-89F152D0D2A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803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254C-E32B-4204-954D-EAC22F037664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474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C37C5-EBF7-466A-895D-7682C21A43C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605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716C-6A89-4901-A650-2C80F499204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819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98658-3037-48F8-9820-0B98D72672A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589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F0464-1EAB-4DC6-854C-F6F73376F618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859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9EE331-D1ED-47D5-B189-B594FBF4EC6E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17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2E6EA-AD8C-46CF-8884-8E8D840A708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2406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89A1-25F7-457A-99AC-B78D501E79A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831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93D47-0A68-42B5-A188-15508345BB16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16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2CB-F3B5-4A82-A2D7-538DEC796C2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833-BAA8-4594-8F63-6988C7E84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5919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CD42-5A56-4F24-A5CD-CB9590A916DC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456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99C6-480B-419F-8D19-093047B28B0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943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8CF17-71F6-424B-B97F-DA7E39D23BF7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988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D1F61-E71C-4412-9912-CD96B5E8C53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456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CF29-E0D0-4595-9604-89F152D0D2AF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276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254C-E32B-4204-954D-EAC22F037664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730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C37C5-EBF7-466A-895D-7682C21A43CB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365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3716C-6A89-4901-A650-2C80F499204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973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98658-3037-48F8-9820-0B98D72672AD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00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F0464-1EAB-4DC6-854C-F6F73376F618}" type="slidenum">
              <a:rPr 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53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2CB-F3B5-4A82-A2D7-538DEC796C2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833-BAA8-4594-8F63-6988C7E84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067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01.01.2002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702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01.01.2002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243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01.01.2002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752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01.01.2002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938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01.01.2002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967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01.01.2002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3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01.01.2002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991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01.01.2002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6880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01.01.2002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58599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01.01.2002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66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2CB-F3B5-4A82-A2D7-538DEC796C2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833-BAA8-4594-8F63-6988C7E84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5020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10DFF-2102-4A73-B3DD-D2F547FCB29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01.01.2002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57DF8-8A78-4838-87BA-BAFC8AD77BD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1334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F2182-2FE0-46D9-A3EC-CC85E33400B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1D3F61-F13F-4F55-85DF-54B200B50DED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999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22A8-073F-4BDC-8C0D-64A9B6CCD8C2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12C0-90FB-42F1-BF5E-127FF8E42051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471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DBCCE9-6225-4EB7-B91F-A8AA130205A7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0D294-4A3F-4331-B83A-C0C5890B3A7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103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BA9F-E021-4703-B90D-23AFA0EB1CFC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7C0F-C6AC-4CAF-8946-3113D25AF2B6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694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42116-702A-4353-9966-7887F95D158E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D40865-E081-43F3-8D22-DE32F0AA9AFF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064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EC4C-D477-4C4E-806A-D960C24A87F9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6CDF-8482-4E29-B9D0-6A869D34131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7347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7C5B59-9160-4B34-9EC6-198BD4DC6AD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0AE9F4-13EE-4852-BF37-20F7E66B4D0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87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F9B9C3-F286-4EAE-9346-F9F376749E1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6B000F-18C2-4C8F-9A29-639D2BFE151C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323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94B6D2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C3E289-DC6F-494A-B9E5-D76A11BC836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AD56BE-A40C-4A12-8B22-8225F724FC57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6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2CB-F3B5-4A82-A2D7-538DEC796C2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833-BAA8-4594-8F63-6988C7E84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70367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159D-638A-4310-96D1-F8050C56211B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E0F3-7A63-4187-BDC9-E97D42A39F6A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871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E9AE-9E92-4794-AC82-470D1ACD170A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6357-EE00-4F12-9E32-86472983BBA8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827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F2182-2FE0-46D9-A3EC-CC85E33400B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1D3F61-F13F-4F55-85DF-54B200B50DED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1837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22A8-073F-4BDC-8C0D-64A9B6CCD8C2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12C0-90FB-42F1-BF5E-127FF8E42051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9225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DBCCE9-6225-4EB7-B91F-A8AA130205A7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0D294-4A3F-4331-B83A-C0C5890B3A7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8017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BA9F-E021-4703-B90D-23AFA0EB1CFC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7C0F-C6AC-4CAF-8946-3113D25AF2B6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325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42116-702A-4353-9966-7887F95D158E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D40865-E081-43F3-8D22-DE32F0AA9AFF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9402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EC4C-D477-4C4E-806A-D960C24A87F9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6CDF-8482-4E29-B9D0-6A869D34131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922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7C5B59-9160-4B34-9EC6-198BD4DC6AD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0AE9F4-13EE-4852-BF37-20F7E66B4D0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7470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F9B9C3-F286-4EAE-9346-F9F376749E1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6B000F-18C2-4C8F-9A29-639D2BFE151C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35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2CB-F3B5-4A82-A2D7-538DEC796C2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833-BAA8-4594-8F63-6988C7E84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33291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94B6D2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C3E289-DC6F-494A-B9E5-D76A11BC836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AD56BE-A40C-4A12-8B22-8225F724FC57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068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159D-638A-4310-96D1-F8050C56211B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E0F3-7A63-4187-BDC9-E97D42A39F6A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4900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E9AE-9E92-4794-AC82-470D1ACD170A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6357-EE00-4F12-9E32-86472983BBA8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8999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F2182-2FE0-46D9-A3EC-CC85E33400B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1D3F61-F13F-4F55-85DF-54B200B50DED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5046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22A8-073F-4BDC-8C0D-64A9B6CCD8C2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12C0-90FB-42F1-BF5E-127FF8E42051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67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DBCCE9-6225-4EB7-B91F-A8AA130205A7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0D294-4A3F-4331-B83A-C0C5890B3A7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1121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BA9F-E021-4703-B90D-23AFA0EB1CFC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7C0F-C6AC-4CAF-8946-3113D25AF2B6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1880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42116-702A-4353-9966-7887F95D158E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D40865-E081-43F3-8D22-DE32F0AA9AFF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8607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EC4C-D477-4C4E-806A-D960C24A87F9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6CDF-8482-4E29-B9D0-6A869D34131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67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7C5B59-9160-4B34-9EC6-198BD4DC6AD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0AE9F4-13EE-4852-BF37-20F7E66B4D0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66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2CB-F3B5-4A82-A2D7-538DEC796C2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833-BAA8-4594-8F63-6988C7E84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4697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F9B9C3-F286-4EAE-9346-F9F376749E1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6B000F-18C2-4C8F-9A29-639D2BFE151C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435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94B6D2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C3E289-DC6F-494A-B9E5-D76A11BC836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AD56BE-A40C-4A12-8B22-8225F724FC57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2473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159D-638A-4310-96D1-F8050C56211B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E0F3-7A63-4187-BDC9-E97D42A39F6A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3124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E9AE-9E92-4794-AC82-470D1ACD170A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6357-EE00-4F12-9E32-86472983BBA8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6826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F2182-2FE0-46D9-A3EC-CC85E33400B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1D3F61-F13F-4F55-85DF-54B200B50DED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923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22A8-073F-4BDC-8C0D-64A9B6CCD8C2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12C0-90FB-42F1-BF5E-127FF8E42051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9093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DBCCE9-6225-4EB7-B91F-A8AA130205A7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0D294-4A3F-4331-B83A-C0C5890B3A7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6795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BA9F-E021-4703-B90D-23AFA0EB1CFC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7C0F-C6AC-4CAF-8946-3113D25AF2B6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1859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42116-702A-4353-9966-7887F95D158E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D40865-E081-43F3-8D22-DE32F0AA9AFF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3633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EC4C-D477-4C4E-806A-D960C24A87F9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6CDF-8482-4E29-B9D0-6A869D34131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61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A2CB-F3B5-4A82-A2D7-538DEC796C2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8833-BAA8-4594-8F63-6988C7E84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6285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7C5B59-9160-4B34-9EC6-198BD4DC6AD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0AE9F4-13EE-4852-BF37-20F7E66B4D0E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5617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F9B9C3-F286-4EAE-9346-F9F376749E1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6B000F-18C2-4C8F-9A29-639D2BFE151C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1933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94B6D2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C3E289-DC6F-494A-B9E5-D76A11BC8360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AD56BE-A40C-4A12-8B22-8225F724FC57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6631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159D-638A-4310-96D1-F8050C56211B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E0F3-7A63-4187-BDC9-E97D42A39F6A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9240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E9AE-9E92-4794-AC82-470D1ACD170A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6357-EE00-4F12-9E32-86472983BBA8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3703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F2182-2FE0-46D9-A3EC-CC85E33400BD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1D3F61-F13F-4F55-85DF-54B200B50DED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5488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22A8-073F-4BDC-8C0D-64A9B6CCD8C2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12C0-90FB-42F1-BF5E-127FF8E42051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13047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DBCCE9-6225-4EB7-B91F-A8AA130205A7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50D294-4A3F-4331-B83A-C0C5890B3A7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4865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BA9F-E021-4703-B90D-23AFA0EB1CFC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7C0F-C6AC-4CAF-8946-3113D25AF2B6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1760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42116-702A-4353-9966-7887F95D158E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D40865-E081-43F3-8D22-DE32F0AA9AFF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04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2A2CB-F3B5-4A82-A2D7-538DEC796C2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8833-BAA8-4594-8F63-6988C7E844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38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0151B7-A7E9-47A7-92E4-94BC54BA4AC8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F10049C-7FAE-4470-AD03-133B0C69BC1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51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7C5D5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0151B7-A7E9-47A7-92E4-94BC54BA4AC8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F10049C-7FAE-4470-AD03-133B0C69BC1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43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7C5D5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15397-9EED-4105-B1F5-F1C0F89ABC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867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2EEEA-D330-4219-8791-06C7A44EAA46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672724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2EEEA-D330-4219-8791-06C7A44EAA46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187133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A10DFF-2102-4A73-B3DD-D2F547FCB29A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01.01.2002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A57DF8-8A78-4838-87BA-BAFC8AD77BD8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4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0151B7-A7E9-47A7-92E4-94BC54BA4AC8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F10049C-7FAE-4470-AD03-133B0C69BC1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79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7C5D5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0151B7-A7E9-47A7-92E4-94BC54BA4AC8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F10049C-7FAE-4470-AD03-133B0C69BC1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0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7C5D5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0151B7-A7E9-47A7-92E4-94BC54BA4AC8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F10049C-7FAE-4470-AD03-133B0C69BC1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02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7C5D5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0151B7-A7E9-47A7-92E4-94BC54BA4AC8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F10049C-7FAE-4470-AD03-133B0C69BC1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09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7C5D5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0151B7-A7E9-47A7-92E4-94BC54BA4AC8}" type="datetimeFigureOut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01.01.2002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F10049C-7FAE-4470-AD03-133B0C69BC13}" type="slidenum">
              <a:rPr lang="ru-RU">
                <a:solidFill>
                  <a:srgbClr val="EBDDC3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BDDC3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85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7C5D5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7C5D50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6.png"/><Relationship Id="rId7" Type="http://schemas.openxmlformats.org/officeDocument/2006/relationships/image" Target="../media/image19.wmf"/><Relationship Id="rId12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18.jpeg"/><Relationship Id="rId11" Type="http://schemas.openxmlformats.org/officeDocument/2006/relationships/hyperlink" Target="http://www.supertrump.ru/stat_05_2.jpg" TargetMode="External"/><Relationship Id="rId5" Type="http://schemas.openxmlformats.org/officeDocument/2006/relationships/hyperlink" Target="http://www.pjosik.ru/pjosik/files/image/sobaka.jpg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hyperlink" Target="http://www.gps-profi.ru/FCKeditor/editor/images/Image/GPS-satellite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km.ru/education/dom1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6" y="0"/>
            <a:ext cx="9203285" cy="6910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53505" y="2060848"/>
            <a:ext cx="928903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Открытый урок  информатики 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учитель информатики МОУ СОШ №5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Бархударян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Валентина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Валериковна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      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547" y="520535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ноября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года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6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404664"/>
            <a:ext cx="5151193" cy="4286250"/>
          </a:xfrm>
          <a:noFill/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Исполнитель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тот объект, для управления которым составлен алгоритм.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команд исполнителя (СКИ)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вся совокупность команд, которые исполнитель умеет выполнять (понимает).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246" y="645463"/>
            <a:ext cx="1643063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Примеры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исполнителей</a:t>
            </a:r>
            <a:r>
              <a:rPr lang="en-US" b="1" dirty="0">
                <a:solidFill>
                  <a:prstClr val="white"/>
                </a:solidFill>
              </a:rPr>
              <a:t>: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536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59" r="18942" b="6960"/>
          <a:stretch>
            <a:fillRect/>
          </a:stretch>
        </p:blipFill>
        <p:spPr bwMode="auto">
          <a:xfrm>
            <a:off x="546317" y="1615353"/>
            <a:ext cx="1023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10" y="2863633"/>
            <a:ext cx="8636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http://images.google.com/images?q=tbn:VMJ61Xc5XbAFnM::www.pjosik.ru/pjosik/files/image/sobak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09" y="1451408"/>
            <a:ext cx="822325" cy="108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8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7" y="5389900"/>
            <a:ext cx="112871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4" y="3429000"/>
            <a:ext cx="14033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31840" y="5223212"/>
            <a:ext cx="540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sz="2800" b="1" dirty="0">
                <a:solidFill>
                  <a:schemeClr val="bg1"/>
                </a:solidFill>
              </a:rPr>
              <a:t>Пример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ts val="24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Исходные данные из условия задачи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  <a:defRPr/>
            </a:pPr>
            <a:r>
              <a:rPr lang="ru-RU" sz="2400" b="1" dirty="0">
                <a:solidFill>
                  <a:schemeClr val="bg1"/>
                </a:solidFill>
              </a:rPr>
              <a:t>Дано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r>
              <a:rPr lang="ru-RU" sz="2000" dirty="0">
                <a:solidFill>
                  <a:schemeClr val="bg1"/>
                </a:solidFill>
              </a:rPr>
              <a:t> длина и ширина прямоугольника</a:t>
            </a:r>
          </a:p>
          <a:p>
            <a:pPr>
              <a:lnSpc>
                <a:spcPts val="2400"/>
              </a:lnSpc>
              <a:defRPr/>
            </a:pPr>
            <a:r>
              <a:rPr lang="ru-RU" sz="2400" b="1" dirty="0">
                <a:solidFill>
                  <a:schemeClr val="bg1"/>
                </a:solidFill>
              </a:rPr>
              <a:t>Найти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r>
              <a:rPr lang="ru-RU" sz="2000" dirty="0">
                <a:solidFill>
                  <a:schemeClr val="bg1"/>
                </a:solidFill>
              </a:rPr>
              <a:t> площадь прямоугольника.</a:t>
            </a:r>
          </a:p>
        </p:txBody>
      </p:sp>
      <p:pic>
        <p:nvPicPr>
          <p:cNvPr id="15372" name="Picture 10" descr="http://images.google.com/images?q=tbn:rwHzwjAte-UWCM::www.gps-profi.ru/FCKeditor/editor/images/Image/GPS-satellit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18" y="5223212"/>
            <a:ext cx="942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2" descr="http://images.google.com/images?q=tbn:hNaGIu9iQtquTM::www.supertrump.ru/stat_05_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15" y="3855244"/>
            <a:ext cx="10763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10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457200" y="260350"/>
            <a:ext cx="8332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bg1"/>
                </a:solidFill>
              </a:rPr>
              <a:t>Физкультминутка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975"/>
            <a:ext cx="8423597" cy="4727448"/>
          </a:xfr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Упражнение первое</a:t>
            </a:r>
            <a:r>
              <a:rPr lang="ru-RU" sz="2800" dirty="0" smtClean="0">
                <a:solidFill>
                  <a:schemeClr val="bg1"/>
                </a:solidFill>
              </a:rPr>
              <a:t>: </a:t>
            </a:r>
          </a:p>
          <a:p>
            <a:pPr marL="0" indent="0" eaLnBrk="1" hangingPunct="1"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резко зажмурить глаза на 2-3 секунды: и широко открыть на 2-3 секунды, повторить упражнение 10 раз.</a:t>
            </a:r>
          </a:p>
          <a:p>
            <a:pPr marL="0" indent="0" eaLnBrk="1" hangingPunct="1">
              <a:buFontTx/>
              <a:buNone/>
            </a:pPr>
            <a:endParaRPr lang="ru-RU" sz="900" dirty="0" smtClean="0"/>
          </a:p>
          <a:p>
            <a:pPr marL="0" indent="0" eaLnBrk="1" hangingPunct="1">
              <a:buFontTx/>
              <a:buNone/>
            </a:pPr>
            <a:endParaRPr lang="ru-RU" sz="900" dirty="0" smtClean="0"/>
          </a:p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Упражнение второе</a:t>
            </a:r>
            <a:r>
              <a:rPr lang="ru-RU" sz="2800" dirty="0" smtClean="0">
                <a:solidFill>
                  <a:schemeClr val="bg1"/>
                </a:solidFill>
              </a:rPr>
              <a:t>: </a:t>
            </a:r>
          </a:p>
          <a:p>
            <a:pPr marL="0" indent="0" eaLnBrk="1" hangingPunct="1"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Сомкнуть руки над головой и последовательно вытягиваем одно плечо, дотягиваясь </a:t>
            </a:r>
            <a:r>
              <a:rPr lang="ru-RU" sz="2800" dirty="0" err="1" smtClean="0">
                <a:solidFill>
                  <a:schemeClr val="bg1"/>
                </a:solidFill>
              </a:rPr>
              <a:t>ладошком</a:t>
            </a:r>
            <a:r>
              <a:rPr lang="ru-RU" sz="2800" dirty="0" smtClean="0">
                <a:solidFill>
                  <a:schemeClr val="bg1"/>
                </a:solidFill>
              </a:rPr>
              <a:t> до солнышка, затем другое плечо. Повторить  4 раза. </a:t>
            </a:r>
          </a:p>
          <a:p>
            <a:pPr marL="0" indent="0" eaLnBrk="1" hangingPunct="1">
              <a:buFontTx/>
              <a:buNone/>
            </a:pPr>
            <a:endParaRPr lang="ru-RU" sz="900" dirty="0" smtClean="0"/>
          </a:p>
        </p:txBody>
      </p:sp>
      <p:pic>
        <p:nvPicPr>
          <p:cNvPr id="103433" name="Picture 9" descr="глаз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11509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4" name="Picture 10" descr="глаз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9741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27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Свойства алгоритма: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2349500"/>
            <a:ext cx="3887787" cy="2160588"/>
          </a:xfrm>
          <a:solidFill>
            <a:srgbClr val="90AE9E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Понятность</a:t>
            </a:r>
          </a:p>
          <a:p>
            <a:pPr eaLnBrk="1" hangingPunct="1">
              <a:defRPr/>
            </a:pPr>
            <a:r>
              <a:rPr lang="ru-RU" sz="4000" dirty="0" smtClean="0"/>
              <a:t>Точность</a:t>
            </a:r>
          </a:p>
          <a:p>
            <a:pPr eaLnBrk="1" hangingPunct="1">
              <a:defRPr/>
            </a:pPr>
            <a:r>
              <a:rPr lang="ru-RU" sz="4000" dirty="0" smtClean="0"/>
              <a:t>Конечность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1724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6" y="0"/>
            <a:ext cx="9203285" cy="6910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66647"/>
            <a:ext cx="84249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Поиграем в числовые фокусы?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Задумайте число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Умножьте его на 2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Прибавьте 36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Разделите на 2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Вычтите 8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Вычтите задуманное число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вас получилось___________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      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1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1\Desktop\от Наташы\фон. рисунки\0a2446eea378dac32a93eb6b7116220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34"/>
            <a:ext cx="9144000" cy="6777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068"/>
          <a:stretch/>
        </p:blipFill>
        <p:spPr bwMode="auto">
          <a:xfrm>
            <a:off x="395537" y="1052736"/>
            <a:ext cx="828091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32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6925"/>
          </a:xfrm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169" y="404664"/>
            <a:ext cx="7713662" cy="928688"/>
          </a:xfrm>
          <a:noFill/>
        </p:spPr>
        <p:txBody>
          <a:bodyPr/>
          <a:lstStyle/>
          <a:p>
            <a:pPr marL="84138" indent="-1588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Найти зашифрованные в сканворде термины, связанные с темой алгоритм. </a:t>
            </a: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1307679"/>
              </p:ext>
            </p:extLst>
          </p:nvPr>
        </p:nvGraphicFramePr>
        <p:xfrm>
          <a:off x="1214438" y="2071688"/>
          <a:ext cx="5357814" cy="44165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65402"/>
                <a:gridCol w="765402"/>
                <a:gridCol w="765402"/>
                <a:gridCol w="765402"/>
                <a:gridCol w="765402"/>
                <a:gridCol w="765402"/>
                <a:gridCol w="765402"/>
              </a:tblGrid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dirty="0" smtClean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 smtClean="0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 err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74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99" y="-470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120680" cy="654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4118932"/>
              </p:ext>
            </p:extLst>
          </p:nvPr>
        </p:nvGraphicFramePr>
        <p:xfrm>
          <a:off x="395536" y="617209"/>
          <a:ext cx="5357814" cy="44165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65402"/>
                <a:gridCol w="765402"/>
                <a:gridCol w="765402"/>
                <a:gridCol w="765402"/>
                <a:gridCol w="765402"/>
                <a:gridCol w="765402"/>
                <a:gridCol w="765402"/>
              </a:tblGrid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D6702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solidFill>
                          <a:srgbClr val="D6702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D6702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3600" b="1" dirty="0">
                        <a:solidFill>
                          <a:srgbClr val="D6702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D6702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3600" b="1" dirty="0">
                        <a:solidFill>
                          <a:srgbClr val="D6702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D6702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 b="1" dirty="0">
                        <a:solidFill>
                          <a:srgbClr val="D6702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D6702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 dirty="0">
                        <a:solidFill>
                          <a:srgbClr val="D6702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D6702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solidFill>
                          <a:srgbClr val="D6702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>
                          <a:solidFill>
                            <a:srgbClr val="D6702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solidFill>
                          <a:srgbClr val="D6702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D6702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3600" b="1" dirty="0">
                        <a:solidFill>
                          <a:srgbClr val="D6702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3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00192" y="620688"/>
            <a:ext cx="2432298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</a:rPr>
              <a:t>Ответ: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</a:rPr>
              <a:t>1.Исполнитель</a:t>
            </a:r>
            <a:endParaRPr lang="ru-RU" sz="2400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</a:rPr>
              <a:t>2.Команда </a:t>
            </a:r>
            <a:endParaRPr lang="ru-RU" sz="2400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</a:rPr>
              <a:t>3.Результат</a:t>
            </a:r>
            <a:endParaRPr lang="ru-RU" sz="2400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</a:rPr>
              <a:t>4.Алгоритм</a:t>
            </a:r>
            <a:endParaRPr lang="ru-RU" sz="2400" b="1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97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142875"/>
            <a:ext cx="7499350" cy="796925"/>
          </a:xfrm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593" y="332656"/>
            <a:ext cx="7713663" cy="5500687"/>
          </a:xfrm>
          <a:noFill/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Продолжите фразы:</a:t>
            </a:r>
          </a:p>
          <a:p>
            <a:pPr>
              <a:buFont typeface="Wingdings 2" pitchFamily="18" charset="2"/>
              <a:buNone/>
              <a:defRPr/>
            </a:pPr>
            <a:endParaRPr lang="ru-RU" sz="4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3296"/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– это…</a:t>
            </a:r>
          </a:p>
          <a:p>
            <a:pPr>
              <a:buClr>
                <a:srgbClr val="003296"/>
              </a:buClr>
              <a:buFont typeface="Wingdings" pitchFamily="2" charset="2"/>
              <a:buChar char="§"/>
              <a:defRPr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3296"/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Разрабатывать алгоритм может только…</a:t>
            </a:r>
          </a:p>
          <a:p>
            <a:pPr>
              <a:buClr>
                <a:srgbClr val="003296"/>
              </a:buClr>
              <a:buFont typeface="Wingdings" pitchFamily="2" charset="2"/>
              <a:buChar char="§"/>
              <a:defRPr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3296"/>
              </a:buClr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Исполняют алгоритмы…</a:t>
            </a:r>
          </a:p>
        </p:txBody>
      </p:sp>
    </p:spTree>
    <p:extLst>
      <p:ext uri="{BB962C8B-B14F-4D97-AF65-F5344CB8AC3E}">
        <p14:creationId xmlns="" xmlns:p14="http://schemas.microsoft.com/office/powerpoint/2010/main" val="3394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142875"/>
            <a:ext cx="7499350" cy="796925"/>
          </a:xfrm>
        </p:spPr>
        <p:txBody>
          <a:bodyPr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593" y="332656"/>
            <a:ext cx="8243863" cy="5500687"/>
          </a:xfrm>
          <a:noFill/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Укажите истинные высказывания:</a:t>
            </a:r>
          </a:p>
          <a:p>
            <a:pPr>
              <a:buFont typeface="Wingdings 2" pitchFamily="18" charset="2"/>
              <a:buNone/>
              <a:defRPr/>
            </a:pPr>
            <a:endParaRPr lang="ru-R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3296"/>
              </a:buCl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может представлять собой некоторую последовательность вычислений, а может -последовательность действий нематематического характера;</a:t>
            </a:r>
          </a:p>
          <a:p>
            <a:pPr>
              <a:buClr>
                <a:srgbClr val="003296"/>
              </a:buClr>
              <a:defRPr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3296"/>
              </a:buCl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 разрабатывает алгоритмы;</a:t>
            </a:r>
          </a:p>
          <a:p>
            <a:pPr>
              <a:buClr>
                <a:srgbClr val="003296"/>
              </a:buClr>
              <a:defRPr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3296"/>
              </a:buCl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 исполняет алгоритмы.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6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71625" y="357188"/>
            <a:ext cx="7286625" cy="44815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Домашнее задание </a:t>
            </a:r>
          </a:p>
          <a:p>
            <a:pPr marL="342900" indent="-342900" algn="ctr">
              <a:defRPr/>
            </a:pPr>
            <a:endParaRPr lang="ru-RU" sz="2000" b="1" dirty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05000"/>
              </a:lnSpc>
              <a:buSzPct val="110000"/>
              <a:buFontTx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исполнителей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следующих видов работ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05000"/>
              </a:lnSpc>
              <a:buSzPct val="110000"/>
              <a:buFontTx/>
              <a:buAutoNum type="alphaLcParenR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Уборка квартиры - </a:t>
            </a:r>
            <a:r>
              <a:rPr lang="ru-RU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0100" lvl="1" indent="-342900" algn="just">
              <a:lnSpc>
                <a:spcPct val="105000"/>
              </a:lnSpc>
              <a:buSzPct val="110000"/>
              <a:buFontTx/>
              <a:buAutoNum type="alphaLcParenR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Доставка корреспонденции - </a:t>
            </a:r>
            <a:r>
              <a:rPr lang="ru-RU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05000"/>
              </a:lnSpc>
              <a:buSzPct val="110000"/>
              <a:buFontTx/>
              <a:buAutoNum type="alphaLcParenR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Раскрой ткани - </a:t>
            </a:r>
            <a:r>
              <a:rPr lang="ru-RU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</a:t>
            </a:r>
          </a:p>
          <a:p>
            <a:pPr marL="342900" indent="-342900" algn="just">
              <a:lnSpc>
                <a:spcPct val="105000"/>
              </a:lnSpc>
              <a:buSzPct val="110000"/>
              <a:buFontTx/>
              <a:buAutoNum type="arabicPeriod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Определите полный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набор данных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решения следующих задач обработки информации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00100" lvl="1" indent="-342900" algn="just">
              <a:lnSpc>
                <a:spcPct val="105000"/>
              </a:lnSpc>
              <a:buSzPct val="110000"/>
              <a:buFontTx/>
              <a:buAutoNum type="alphaLcParenR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Приготовление обеда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05000"/>
              </a:lnSpc>
              <a:buSzPct val="110000"/>
              <a:buFontTx/>
              <a:buAutoNum type="alphaLcParenR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Выполнение домашнего задания.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мальчика и двое взрослых должны переправиться на другую сторону реки на плоту, который выдерживает либо двух мальчиков, либо одного мальчика и одного взрослого. Как осуществить переправу? Найди несколько способов решения этой задачи.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задачи: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8041278"/>
              </p:ext>
            </p:extLst>
          </p:nvPr>
        </p:nvGraphicFramePr>
        <p:xfrm>
          <a:off x="3000375" y="4786313"/>
          <a:ext cx="3286125" cy="1754185"/>
        </p:xfrm>
        <a:graphic>
          <a:graphicData uri="http://schemas.openxmlformats.org/drawingml/2006/table">
            <a:tbl>
              <a:tblPr/>
              <a:tblGrid>
                <a:gridCol w="638175"/>
                <a:gridCol w="882650"/>
                <a:gridCol w="882650"/>
                <a:gridCol w="882650"/>
              </a:tblGrid>
              <a:tr h="350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способ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 способ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 способ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шаг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 шаг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 шаг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 шаг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19" name="Picture 5" descr="http://images.google.com/images?q=tbn:_z8j7B5aBwLEiM::images.km.ru/education/dom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10906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83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3" name="Рисунок 4" descr="http://www.allpics.ru/images/pictures/real_pictures/s_bdb05dfab9c1a0f984f1cde4d5e25e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72" y="1772816"/>
            <a:ext cx="18573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0491" y="1628800"/>
            <a:ext cx="1643062" cy="1312862"/>
          </a:xfrm>
          <a:noFill/>
        </p:spPr>
      </p:pic>
      <p:pic>
        <p:nvPicPr>
          <p:cNvPr id="10245" name="Рисунок 2" descr="http://paintmaster.ru/image/derevo-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58875"/>
            <a:ext cx="16684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1" descr="http://paintmaster.ru/image/derev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16" y="3643312"/>
            <a:ext cx="17859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7116" y="3714750"/>
            <a:ext cx="4143375" cy="2428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prstClr val="white"/>
                </a:solidFill>
              </a:rPr>
              <a:t>Взять карандаш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prstClr val="white"/>
                </a:solidFill>
              </a:rPr>
              <a:t>Нарисовать ствол дерева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prstClr val="white"/>
                </a:solidFill>
              </a:rPr>
              <a:t>Нарисовать ветки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prstClr val="white"/>
                </a:solidFill>
              </a:rPr>
              <a:t>Нарисовать листья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prstClr val="white"/>
                </a:solidFill>
              </a:rPr>
              <a:t>Раскрасить дерево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7116" y="542940"/>
            <a:ext cx="8127331" cy="463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prstClr val="white"/>
                </a:solidFill>
              </a:rPr>
              <a:t>Задача: нарисовать дерево</a:t>
            </a:r>
          </a:p>
        </p:txBody>
      </p:sp>
    </p:spTree>
    <p:extLst>
      <p:ext uri="{BB962C8B-B14F-4D97-AF65-F5344CB8AC3E}">
        <p14:creationId xmlns="" xmlns:p14="http://schemas.microsoft.com/office/powerpoint/2010/main" val="19885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111\Desktop\от Наташы\фон. рисунки\2доска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2" y="-1636"/>
            <a:ext cx="9257991" cy="6943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124744"/>
            <a:ext cx="77048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Рефлексия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Какое из записанных на доске  характеризуют ваши ощущения после урока: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Я всё знаю, могу объяснить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Я всё знаю, понял, но не уверен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 Всё знаю но не  объясню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У меня остались вопросы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868144" y="2492896"/>
            <a:ext cx="936104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28184" y="3429000"/>
            <a:ext cx="1080120" cy="576064"/>
          </a:xfrm>
          <a:prstGeom prst="ellipse">
            <a:avLst/>
          </a:prstGeom>
          <a:solidFill>
            <a:srgbClr val="1678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64088" y="4221088"/>
            <a:ext cx="1186185" cy="6480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34149" y="5545113"/>
            <a:ext cx="1116124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9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111\Desktop\от Наташы\фон. рисунки\0a2446eea378dac32a93eb6b711622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" y="31366"/>
            <a:ext cx="9144000" cy="6493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sz="7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7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3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6864" cy="65293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Какое действие забыла выполнить Красная Шапочка, когда ставила цветы в вазу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(Подчеркни)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471488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Возьми вазу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514351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Налей воды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557372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Поставь цветы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00076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4.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000496" y="5572140"/>
            <a:ext cx="242889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168860"/>
            <a:ext cx="576064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615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1\Desktop\от Наташы\фон. рисунки\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869160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festival.1september.ru/articles/598289/1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625677"/>
            <a:ext cx="7488831" cy="3186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767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6" y="0"/>
            <a:ext cx="9203285" cy="6910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060847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375" y="51906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4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823" y="-52467"/>
            <a:ext cx="9455823" cy="6910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33265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86762"/>
            <a:ext cx="6624736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выяснить</a:t>
            </a:r>
            <a:r>
              <a:rPr lang="ru-RU" sz="28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что такое алгоритм, познакомиться  с историей возникновения данного понятия, его свойствами, исполнителем алгоритма и системой команд исполнителя, а также где в реальной жизни мы встречаемся с алгоритмами.</a:t>
            </a:r>
            <a:endParaRPr lang="ru-RU" sz="20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7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6" y="0"/>
            <a:ext cx="9203285" cy="6910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84692"/>
            <a:ext cx="36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Абу Абдулла Мухаммед ибн Муса аль-Хорезми - выдающийся астроном, географ и математик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IX века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535561"/>
            <a:ext cx="5523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ru-RU" sz="2400" b="1" dirty="0" smtClean="0"/>
          </a:p>
          <a:p>
            <a:pPr algn="just">
              <a:spcBef>
                <a:spcPct val="50000"/>
              </a:spcBef>
            </a:pPr>
            <a:endParaRPr lang="ru-RU" sz="2400" b="1" dirty="0"/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4355976" y="1011900"/>
            <a:ext cx="4104456" cy="4977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53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" name="Picture 10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Алгоритм</a:t>
            </a:r>
            <a:r>
              <a:rPr lang="ru-RU" sz="4000" b="1" dirty="0"/>
              <a:t> – </a:t>
            </a:r>
            <a:endParaRPr lang="ru-RU" sz="4000" i="1" dirty="0" smtClean="0">
              <a:solidFill>
                <a:srgbClr val="FFFFFF"/>
              </a:solidFill>
              <a:latin typeface="Informal Roman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6767983" cy="208788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i="1" dirty="0" smtClean="0">
                <a:latin typeface="Informal Roman" pitchFamily="66" charset="0"/>
              </a:rPr>
              <a:t>  </a:t>
            </a:r>
            <a:r>
              <a:rPr lang="ru-RU" sz="2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понятное и точное предписание исполнителю выполнить определенное количество действий приводящих от исходных данных к искомому результату.</a:t>
            </a:r>
            <a:endParaRPr lang="ru-RU" sz="28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04" name="AutoShape 4"/>
          <p:cNvCxnSpPr>
            <a:cxnSpLocks noChangeShapeType="1"/>
          </p:cNvCxnSpPr>
          <p:nvPr/>
        </p:nvCxnSpPr>
        <p:spPr bwMode="auto">
          <a:xfrm rot="10800000" flipV="1">
            <a:off x="1908175" y="6165850"/>
            <a:ext cx="2159000" cy="358775"/>
          </a:xfrm>
          <a:prstGeom prst="bentConnector3">
            <a:avLst>
              <a:gd name="adj1" fmla="val 100292"/>
            </a:avLst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05" name="AutoShape 7"/>
          <p:cNvCxnSpPr>
            <a:cxnSpLocks noChangeShapeType="1"/>
          </p:cNvCxnSpPr>
          <p:nvPr/>
        </p:nvCxnSpPr>
        <p:spPr bwMode="auto">
          <a:xfrm rot="10800000" flipV="1">
            <a:off x="4067175" y="5357813"/>
            <a:ext cx="2728913" cy="808037"/>
          </a:xfrm>
          <a:prstGeom prst="bentConnector3">
            <a:avLst>
              <a:gd name="adj1" fmla="val 99708"/>
            </a:avLst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06" name="AutoShape 8"/>
          <p:cNvCxnSpPr>
            <a:cxnSpLocks noChangeShapeType="1"/>
          </p:cNvCxnSpPr>
          <p:nvPr/>
        </p:nvCxnSpPr>
        <p:spPr bwMode="auto">
          <a:xfrm rot="10800000" flipV="1">
            <a:off x="468313" y="6524625"/>
            <a:ext cx="1439862" cy="333375"/>
          </a:xfrm>
          <a:prstGeom prst="bentConnector3">
            <a:avLst>
              <a:gd name="adj1" fmla="val 100218"/>
            </a:avLst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07" name="AutoShape 10"/>
          <p:cNvCxnSpPr>
            <a:cxnSpLocks noChangeShapeType="1"/>
          </p:cNvCxnSpPr>
          <p:nvPr/>
        </p:nvCxnSpPr>
        <p:spPr bwMode="auto">
          <a:xfrm rot="10800000" flipV="1">
            <a:off x="5834063" y="4367213"/>
            <a:ext cx="3275012" cy="1006475"/>
          </a:xfrm>
          <a:prstGeom prst="bentConnector4">
            <a:avLst>
              <a:gd name="adj1" fmla="val 71255"/>
              <a:gd name="adj2" fmla="val 98579"/>
            </a:avLst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098" name="Object 18"/>
          <p:cNvGraphicFramePr>
            <a:graphicFrameLocks noChangeAspect="1"/>
          </p:cNvGraphicFramePr>
          <p:nvPr/>
        </p:nvGraphicFramePr>
        <p:xfrm>
          <a:off x="2124075" y="3789363"/>
          <a:ext cx="1849438" cy="2376487"/>
        </p:xfrm>
        <a:graphic>
          <a:graphicData uri="http://schemas.openxmlformats.org/presentationml/2006/ole">
            <p:oleObj spid="_x0000_s7319" name="Visio" r:id="rId4" imgW="3786692" imgH="4593675" progId="">
              <p:embed/>
            </p:oleObj>
          </a:graphicData>
        </a:graphic>
      </p:graphicFrame>
      <p:graphicFrame>
        <p:nvGraphicFramePr>
          <p:cNvPr id="4099" name="Object 19"/>
          <p:cNvGraphicFramePr>
            <a:graphicFrameLocks noChangeAspect="1"/>
          </p:cNvGraphicFramePr>
          <p:nvPr/>
        </p:nvGraphicFramePr>
        <p:xfrm>
          <a:off x="323850" y="4652963"/>
          <a:ext cx="1595438" cy="1873250"/>
        </p:xfrm>
        <a:graphic>
          <a:graphicData uri="http://schemas.openxmlformats.org/presentationml/2006/ole">
            <p:oleObj spid="_x0000_s7320" name="Visio" r:id="rId5" imgW="4141587" imgH="4593641" progId="">
              <p:embed/>
            </p:oleObj>
          </a:graphicData>
        </a:graphic>
      </p:graphicFrame>
      <p:graphicFrame>
        <p:nvGraphicFramePr>
          <p:cNvPr id="41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35422541"/>
              </p:ext>
            </p:extLst>
          </p:nvPr>
        </p:nvGraphicFramePr>
        <p:xfrm>
          <a:off x="4346575" y="2982532"/>
          <a:ext cx="2170112" cy="2808288"/>
        </p:xfrm>
        <a:graphic>
          <a:graphicData uri="http://schemas.openxmlformats.org/presentationml/2006/ole">
            <p:oleObj spid="_x0000_s7321" name="Visio" r:id="rId6" imgW="3786692" imgH="4593675" progId="">
              <p:embed/>
            </p:oleObj>
          </a:graphicData>
        </a:graphic>
      </p:graphicFrame>
      <p:graphicFrame>
        <p:nvGraphicFramePr>
          <p:cNvPr id="41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58533453"/>
              </p:ext>
            </p:extLst>
          </p:nvPr>
        </p:nvGraphicFramePr>
        <p:xfrm>
          <a:off x="6488103" y="1774826"/>
          <a:ext cx="2665413" cy="3095625"/>
        </p:xfrm>
        <a:graphic>
          <a:graphicData uri="http://schemas.openxmlformats.org/presentationml/2006/ole">
            <p:oleObj spid="_x0000_s7322" name="Visio" r:id="rId7" imgW="4141838" imgH="4593675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704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111\Desktop\от Наташы\фон. рисунки\2дос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1095262"/>
            <a:ext cx="7452345" cy="4205945"/>
          </a:xfrm>
          <a:noFill/>
        </p:spPr>
        <p:txBody>
          <a:bodyPr>
            <a:normAutofit fontScale="92500" lnSpcReduction="20000"/>
          </a:bodyPr>
          <a:lstStyle/>
          <a:p>
            <a:pPr marL="452438" indent="-369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Придем ли мы к результату?</a:t>
            </a:r>
          </a:p>
          <a:p>
            <a:pPr marL="452438" indent="-369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438" indent="-369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Стакан сахара смешать с одним     стаканом сметаны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Добавить несколько яиц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Добавить несколько стаканов муки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Накрыть стол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Включить музыку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Проветрить комнату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Перейти к шагу 3</a:t>
            </a:r>
          </a:p>
        </p:txBody>
      </p:sp>
      <p:sp>
        <p:nvSpPr>
          <p:cNvPr id="14343" name="Прямоугольник 9"/>
          <p:cNvSpPr>
            <a:spLocks noChangeArrowheads="1"/>
          </p:cNvSpPr>
          <p:nvPr/>
        </p:nvSpPr>
        <p:spPr bwMode="auto">
          <a:xfrm>
            <a:off x="2987824" y="404664"/>
            <a:ext cx="3727301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300" b="1" dirty="0" smtClean="0">
                <a:solidFill>
                  <a:schemeClr val="bg1"/>
                </a:solidFill>
                <a:latin typeface="Segoe Print" pitchFamily="2" charset="0"/>
              </a:rPr>
              <a:t>Алгоритмы</a:t>
            </a:r>
            <a:endParaRPr lang="ru-RU" sz="4300" dirty="0" smtClean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2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589</Words>
  <Application>Microsoft Office PowerPoint</Application>
  <PresentationFormat>Экран (4:3)</PresentationFormat>
  <Paragraphs>250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Тема Office</vt:lpstr>
      <vt:lpstr>Склон</vt:lpstr>
      <vt:lpstr>3_Склон</vt:lpstr>
      <vt:lpstr>1_Солнцестояние</vt:lpstr>
      <vt:lpstr>2_Солнцестояние</vt:lpstr>
      <vt:lpstr>3_Солнцестояние</vt:lpstr>
      <vt:lpstr>4_Солнцестояние</vt:lpstr>
      <vt:lpstr>5_Солнцестояние</vt:lpstr>
      <vt:lpstr>6_Солнцестояние</vt:lpstr>
      <vt:lpstr>Солнцестояние</vt:lpstr>
      <vt:lpstr>8_Солнцестояние</vt:lpstr>
      <vt:lpstr>1_Оформление по умолчанию</vt:lpstr>
      <vt:lpstr>Visio</vt:lpstr>
      <vt:lpstr>Слайд 1</vt:lpstr>
      <vt:lpstr>Слайд 2</vt:lpstr>
      <vt:lpstr>Какое действие забыла выполнить Красная Шапочка, когда ставила цветы в вазу? (Подчеркни)</vt:lpstr>
      <vt:lpstr>Слайд 4</vt:lpstr>
      <vt:lpstr>Слайд 5</vt:lpstr>
      <vt:lpstr>Слайд 6</vt:lpstr>
      <vt:lpstr>Слайд 7</vt:lpstr>
      <vt:lpstr>Алгоритм – </vt:lpstr>
      <vt:lpstr>Слайд 9</vt:lpstr>
      <vt:lpstr>Слайд 10</vt:lpstr>
      <vt:lpstr>Слайд 11</vt:lpstr>
      <vt:lpstr>Свойства алгоритма: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Спасибо за внимание!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Your User Name</cp:lastModifiedBy>
  <cp:revision>66</cp:revision>
  <dcterms:created xsi:type="dcterms:W3CDTF">2011-11-11T17:17:02Z</dcterms:created>
  <dcterms:modified xsi:type="dcterms:W3CDTF">2001-12-31T22:42:55Z</dcterms:modified>
</cp:coreProperties>
</file>