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DB9-852D-49B4-AE42-282F3C2F67D2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D1FF52-DBC7-4B12-B6AC-BFAB16DD4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DB9-852D-49B4-AE42-282F3C2F67D2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FF52-DBC7-4B12-B6AC-BFAB16DD4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DB9-852D-49B4-AE42-282F3C2F67D2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FF52-DBC7-4B12-B6AC-BFAB16DD4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DB9-852D-49B4-AE42-282F3C2F67D2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D1FF52-DBC7-4B12-B6AC-BFAB16DD4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DB9-852D-49B4-AE42-282F3C2F67D2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FF52-DBC7-4B12-B6AC-BFAB16DD49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DB9-852D-49B4-AE42-282F3C2F67D2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FF52-DBC7-4B12-B6AC-BFAB16DD4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DB9-852D-49B4-AE42-282F3C2F67D2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D1FF52-DBC7-4B12-B6AC-BFAB16DD49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DB9-852D-49B4-AE42-282F3C2F67D2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FF52-DBC7-4B12-B6AC-BFAB16DD4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DB9-852D-49B4-AE42-282F3C2F67D2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FF52-DBC7-4B12-B6AC-BFAB16DD4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DB9-852D-49B4-AE42-282F3C2F67D2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FF52-DBC7-4B12-B6AC-BFAB16DD4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DB9-852D-49B4-AE42-282F3C2F67D2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FF52-DBC7-4B12-B6AC-BFAB16DD49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E35DB9-852D-49B4-AE42-282F3C2F67D2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D1FF52-DBC7-4B12-B6AC-BFAB16DD49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uchikrasotki.info/images/health/341_big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пользователь\Катя\3 Мои документы\Презентация\1204059951_narik.jpg"/>
          <p:cNvPicPr>
            <a:picLocks noChangeAspect="1" noChangeArrowheads="1"/>
          </p:cNvPicPr>
          <p:nvPr/>
        </p:nvPicPr>
        <p:blipFill>
          <a:blip r:embed="rId2" cstate="print"/>
          <a:srcRect b="8370"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428868"/>
            <a:ext cx="8458200" cy="250033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Организация  профилактики наркомании  среди  подростков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714356"/>
            <a:ext cx="8458200" cy="914400"/>
          </a:xfrm>
        </p:spPr>
        <p:txBody>
          <a:bodyPr/>
          <a:lstStyle/>
          <a:p>
            <a:pPr algn="ctr"/>
            <a:r>
              <a:rPr lang="ru-RU" b="1" dirty="0" smtClean="0"/>
              <a:t>Семинар социальных педагогов</a:t>
            </a:r>
            <a:endParaRPr lang="ru-RU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5800" y="857232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530120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Социальный педагог </a:t>
            </a:r>
          </a:p>
          <a:p>
            <a:r>
              <a:rPr lang="ru-RU" dirty="0" smtClean="0"/>
              <a:t>МКОУ Новоспасской СОШ  </a:t>
            </a:r>
            <a:r>
              <a:rPr lang="ru-RU" dirty="0" err="1" smtClean="0"/>
              <a:t>Базан</a:t>
            </a:r>
            <a:r>
              <a:rPr lang="ru-RU" dirty="0" smtClean="0"/>
              <a:t> Т.А.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929354"/>
          </a:xfrm>
        </p:spPr>
        <p:txBody>
          <a:bodyPr/>
          <a:lstStyle/>
          <a:p>
            <a:endParaRPr lang="ru-RU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анкета должна  иметь инструкцию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следует подчеркнуть конфиденциальность анкетирования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у всех опрашиваемых должны быть одинаковые бланки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после  проведения исследования следует обязательно уделить время обсуждению проблемы в целом, а также ситуации, сложившейся в конкретном коллективе.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err="1" smtClean="0"/>
              <a:t>Тренинговые</a:t>
            </a:r>
            <a:r>
              <a:rPr lang="ru-RU" dirty="0" smtClean="0"/>
              <a:t>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учащиеся получают  опыт межличностного взаимодействия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участник может активно экспериментировать с различными стилями общения, осваивать и отрабатывать новые, не использованные ранее коммуникативные умения и навыки.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Ролевые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</a:rPr>
              <a:t>Позволяют осваивать и отрабатывать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общие коммуникативные навыки (конструктивное общение, выбор и принятие решения, сопротивление внешнему давлению)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эффективные поведенческие схемы в ситуациях </a:t>
            </a:r>
            <a:r>
              <a:rPr lang="ru-RU" dirty="0" err="1" smtClean="0">
                <a:solidFill>
                  <a:schemeClr val="tx1"/>
                </a:solidFill>
              </a:rPr>
              <a:t>наркогенного</a:t>
            </a:r>
            <a:r>
              <a:rPr lang="ru-RU" dirty="0" smtClean="0">
                <a:solidFill>
                  <a:schemeClr val="tx1"/>
                </a:solidFill>
              </a:rPr>
              <a:t> заражения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Проекты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848756" cy="5715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200" b="1" dirty="0" smtClean="0"/>
              <a:t>Краткосрочные проекты</a:t>
            </a:r>
            <a:endParaRPr lang="ru-RU" sz="22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300" b="1" i="1" dirty="0" smtClean="0">
                <a:solidFill>
                  <a:schemeClr val="tx1"/>
                </a:solidFill>
              </a:rPr>
              <a:t>Исследовательские проекты </a:t>
            </a:r>
            <a:r>
              <a:rPr lang="ru-RU" sz="2300" dirty="0" smtClean="0">
                <a:solidFill>
                  <a:schemeClr val="tx1"/>
                </a:solidFill>
              </a:rPr>
              <a:t>имеют четкую продуманную структуру, которая практически совпадает со структурой реального научного исследования: актуальность темы, проблемы, предмет и объект исследования, цель, гипотеза и вытекающие из них задачи исследования, методы исследования, обсуждение результатов, выводы и рекомендации.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300" b="1" i="1" dirty="0" smtClean="0">
                <a:solidFill>
                  <a:schemeClr val="tx1"/>
                </a:solidFill>
              </a:rPr>
              <a:t>Информационно-просветительские проекты </a:t>
            </a:r>
            <a:r>
              <a:rPr lang="ru-RU" sz="2300" dirty="0" smtClean="0">
                <a:solidFill>
                  <a:schemeClr val="tx1"/>
                </a:solidFill>
              </a:rPr>
              <a:t>направлены на сбор информации о каком-либо аспекте явления и знакомстве с этой информацией различных адресных групп (сверстников, младших школьников, родителей, жителей своего микрорайона и т. п.). Требуют четко продуманной структуры: тема проекта и его актуальность, источники получения информации и методы ее обработки (статистическая обработка, анализ, сравнение, обобщение и т. п.), форма представления результатов (статья, реферат, доклад, видеофильм, школьная конференция).</a:t>
            </a: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929354"/>
          </a:xfrm>
        </p:spPr>
        <p:txBody>
          <a:bodyPr>
            <a:normAutofit fontScale="62500" lnSpcReduction="200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4300" b="1" i="1" dirty="0" smtClean="0">
                <a:solidFill>
                  <a:schemeClr val="tx1"/>
                </a:solidFill>
              </a:rPr>
              <a:t>Творческие проекты. </a:t>
            </a:r>
            <a:r>
              <a:rPr lang="ru-RU" sz="4300" dirty="0" smtClean="0">
                <a:solidFill>
                  <a:schemeClr val="tx1"/>
                </a:solidFill>
              </a:rPr>
              <a:t>При их разработке определяется конечный результат деятельности, однако подробный сценарий каждого из этапов не расписывается. К творческим проектам могут быть отнесены организация и выпуск журнала, посвящен­ного проблемам здорового образа жизни, съемка видеофильма, организация дискуссионного клуба и т. д.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4300" b="1" i="1" dirty="0" smtClean="0">
                <a:solidFill>
                  <a:schemeClr val="tx1"/>
                </a:solidFill>
              </a:rPr>
              <a:t>Приключенческо-игровые проекты </a:t>
            </a:r>
            <a:r>
              <a:rPr lang="ru-RU" sz="4300" dirty="0" smtClean="0">
                <a:solidFill>
                  <a:schemeClr val="tx1"/>
                </a:solidFill>
              </a:rPr>
              <a:t>требуют большой подготовительной работы.  Они дают прекрасную возможность получения подростками опыта принятия решений в игровой ситуации. Результаты игры не могут быть точно предсказаны, они вырисовываются только к моменту завершения действия. Это определяется высокой степенью импровизации, творческой активности, которую необходимо проявить участникам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86800" cy="607223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Долгосрочные практико-ориентированные проекты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Имеют четко обозначенный результат деятельности участников. Этот результат обязательно должен быть социально значимым, удовлетворять интересы, потребности конкретной социальной группы.</a:t>
            </a:r>
          </a:p>
          <a:p>
            <a:pPr algn="just">
              <a:buClr>
                <a:srgbClr val="C00000"/>
              </a:buClr>
              <a:buNone/>
            </a:pPr>
            <a:r>
              <a:rPr lang="ru-RU" dirty="0" smtClean="0">
                <a:solidFill>
                  <a:schemeClr val="tx1"/>
                </a:solidFill>
              </a:rPr>
              <a:t>    В качестве примера можно привести такие формы конечного результата, как организация спортивного клуба, секций, объединений по интересам и т. п.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требуют четко продуманной структуры, определения функций каждого участника, планирования этапов реализации проекта.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Требуется обязательное исследование актуальных проблем социальной группы (вариант исследования — мониторинг, опрос), поскольку планируемый результат проекта должен быть востребован.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Волонтёрское движение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принадлежность ребят, проводивших занятия со сверстниками, к одному поколению, способность говорить на одном языке, их успешность и привлекательный имидж, компетентность и доступность – всё это увеличивает положительный эффект  профилактической работы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DC1014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101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0700" y="0"/>
            <a:ext cx="48133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357562"/>
            <a:ext cx="466725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498" y="3286124"/>
            <a:ext cx="476250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66" cy="380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75420"/>
            <a:ext cx="4643438" cy="348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0"/>
            <a:ext cx="4643438" cy="348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334005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321843"/>
            <a:ext cx="4714876" cy="353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0"/>
            <a:ext cx="485775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82578"/>
            <a:ext cx="4500562" cy="337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а 19 из 145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69" y="285728"/>
            <a:ext cx="8679717" cy="635798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581396">
            <a:off x="151312" y="1221121"/>
            <a:ext cx="8686800" cy="5431987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/>
              <a:t>   «</a:t>
            </a:r>
            <a:r>
              <a:rPr lang="ru-RU" sz="5400" b="1" dirty="0" smtClean="0">
                <a:latin typeface="Comic Sans MS" pitchFamily="66" charset="0"/>
              </a:rPr>
              <a:t>Единственная красота,           которую я знаю -                                            это здоровье»            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3600" b="1" dirty="0" smtClean="0">
                <a:latin typeface="Comic Sans MS" pitchFamily="66" charset="0"/>
              </a:rPr>
              <a:t>                           </a:t>
            </a:r>
          </a:p>
          <a:p>
            <a:pPr algn="ctr">
              <a:buNone/>
            </a:pPr>
            <a:r>
              <a:rPr lang="ru-RU" sz="3600" b="1" dirty="0" smtClean="0">
                <a:latin typeface="Comic Sans MS" pitchFamily="66" charset="0"/>
              </a:rPr>
              <a:t>                          Генрих </a:t>
            </a:r>
            <a:r>
              <a:rPr lang="ru-RU" sz="3600" b="1" dirty="0" err="1" smtClean="0">
                <a:latin typeface="Comic Sans MS" pitchFamily="66" charset="0"/>
              </a:rPr>
              <a:t>Гейн</a:t>
            </a:r>
            <a:endParaRPr lang="ru-RU" sz="3600" b="1" dirty="0" smtClean="0">
              <a:latin typeface="Comic Sans MS" pitchFamily="66" charset="0"/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4825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49" y="3357562"/>
            <a:ext cx="466725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0"/>
            <a:ext cx="4786314" cy="358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78595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СПАСИБО   ЗА   ВНИМАНИЕ!</a:t>
            </a:r>
            <a:endParaRPr lang="ru-RU" sz="48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8" name="Picture 5" descr="df6953e129c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31707"/>
            <a:ext cx="5572164" cy="542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i="1" dirty="0" smtClean="0"/>
              <a:t>   </a:t>
            </a:r>
          </a:p>
          <a:p>
            <a:pPr algn="just"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Comic Sans MS" pitchFamily="66" charset="0"/>
              </a:rPr>
              <a:t>    Основная задача  </a:t>
            </a:r>
            <a:r>
              <a:rPr lang="ru-RU" sz="3600" i="1" dirty="0" smtClean="0">
                <a:solidFill>
                  <a:schemeClr val="tx1"/>
                </a:solidFill>
                <a:latin typeface="Comic Sans MS" pitchFamily="66" charset="0"/>
              </a:rPr>
              <a:t>педагогической профилактики заключается не только и даже не столько в предотвращении реального знакомства с наркотиками, сколько в том, чтобы предупредить возникновени</a:t>
            </a:r>
            <a:r>
              <a:rPr lang="ru-RU" sz="3600" b="1" i="1" dirty="0" smtClean="0">
                <a:solidFill>
                  <a:schemeClr val="tx1"/>
                </a:solidFill>
                <a:latin typeface="Comic Sans MS" pitchFamily="66" charset="0"/>
              </a:rPr>
              <a:t>е </a:t>
            </a:r>
            <a:r>
              <a:rPr lang="ru-RU" sz="3600" i="1" dirty="0" smtClean="0">
                <a:solidFill>
                  <a:schemeClr val="tx1"/>
                </a:solidFill>
                <a:latin typeface="Comic Sans MS" pitchFamily="66" charset="0"/>
              </a:rPr>
              <a:t>у подростка установки на наркотизацию </a:t>
            </a:r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</a:rPr>
              <a:t>— </a:t>
            </a:r>
            <a:r>
              <a:rPr lang="ru-RU" sz="3600" i="1" dirty="0" smtClean="0">
                <a:solidFill>
                  <a:schemeClr val="tx1"/>
                </a:solidFill>
                <a:latin typeface="Comic Sans MS" pitchFamily="66" charset="0"/>
              </a:rPr>
              <a:t>желания попробовать дурман.</a:t>
            </a:r>
            <a:endParaRPr lang="ru-RU" sz="3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1480"/>
            <a:ext cx="8686800" cy="78581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Лекция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не следует использовать при выступлении дискуссионные материалы, требующие обсуждения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целесообразнее использовать фактический материал (особенности воздействия одурманивающих веществ на различные системы и органы человеческого организма, специфика развития зависимости и т. п.).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429420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При выборе темы выступления следует учитывать  интересы самой аудитории  (уровень их информированности по данной проблеме, личностную значимость информации для подростков)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Предоставляемая информация должна быть объективной и достоверной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избегать  избыточной информации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избегать обилия специальных терминов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Выступление не должно быть слишком «наукообразным»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572560" cy="6286544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Полностью должны быть исключены сведения, касающиеся технологии использования одурманивающих веществ, описание эффектов, вызываемых различными препаратами, способов приготовления </a:t>
            </a:r>
            <a:r>
              <a:rPr lang="ru-RU" dirty="0" err="1" smtClean="0">
                <a:solidFill>
                  <a:schemeClr val="tx1"/>
                </a:solidFill>
              </a:rPr>
              <a:t>наркогенных</a:t>
            </a:r>
            <a:r>
              <a:rPr lang="ru-RU" dirty="0" smtClean="0">
                <a:solidFill>
                  <a:schemeClr val="tx1"/>
                </a:solidFill>
              </a:rPr>
              <a:t> веществ, т. е. все то, что может спровоцировать знакомство с наркотиком.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Весьма эффективным оказывается прием, когда в качестве лектора выступает не педагог, а сами учащиеся.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/>
              <a:t>Опросы учащихся (анкетирование)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35785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Функции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при помощи опросов можно определить актуальность профилактики  для конкретной группы детей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полученные данные позволяют выявить преимущественные направления профилактики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результаты анкетирования могут служить показателем эффективности работы педагога. </a:t>
            </a:r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64294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tx1"/>
                </a:solidFill>
              </a:rPr>
              <a:t>В зависимости от содержания вопросы анкеты условно могут быть разделены на </a:t>
            </a:r>
            <a:r>
              <a:rPr lang="ru-RU" b="1" dirty="0" smtClean="0">
                <a:solidFill>
                  <a:schemeClr val="tx1"/>
                </a:solidFill>
              </a:rPr>
              <a:t>диагностирующие и аналитические.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Диагностирующие </a:t>
            </a:r>
            <a:r>
              <a:rPr lang="ru-RU" dirty="0" smtClean="0">
                <a:solidFill>
                  <a:schemeClr val="tx1"/>
                </a:solidFill>
              </a:rPr>
              <a:t>вопросы предполагают выявление конкретных характеристик </a:t>
            </a:r>
            <a:r>
              <a:rPr lang="ru-RU" dirty="0" err="1" smtClean="0">
                <a:solidFill>
                  <a:schemeClr val="tx1"/>
                </a:solidFill>
              </a:rPr>
              <a:t>наркогенной</a:t>
            </a:r>
            <a:r>
              <a:rPr lang="ru-RU" dirty="0" smtClean="0">
                <a:solidFill>
                  <a:schemeClr val="tx1"/>
                </a:solidFill>
              </a:rPr>
              <a:t> ситуации в школьном коллективе (число учащихся, имеющих опыт использования наркотических и </a:t>
            </a:r>
            <a:r>
              <a:rPr lang="ru-RU" dirty="0" err="1" smtClean="0">
                <a:solidFill>
                  <a:schemeClr val="tx1"/>
                </a:solidFill>
              </a:rPr>
              <a:t>токсикоманических</a:t>
            </a:r>
            <a:r>
              <a:rPr lang="ru-RU" dirty="0" smtClean="0">
                <a:solidFill>
                  <a:schemeClr val="tx1"/>
                </a:solidFill>
              </a:rPr>
              <a:t> веществ, источники, из которых учащиеся получают одурманивающие вещества, и т. п.).  Например: </a:t>
            </a:r>
          </a:p>
          <a:p>
            <a:pPr algn="ctr">
              <a:buClr>
                <a:srgbClr val="C00000"/>
              </a:buClr>
              <a:buNone/>
            </a:pPr>
            <a:r>
              <a:rPr lang="ru-RU" sz="3800" i="1" dirty="0" smtClean="0">
                <a:solidFill>
                  <a:schemeClr val="tx1"/>
                </a:solidFill>
              </a:rPr>
              <a:t>        </a:t>
            </a:r>
            <a:r>
              <a:rPr lang="ru-RU" sz="3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вы думаете, сколько среди ваших одноклассников тех, кто курит?</a:t>
            </a:r>
            <a:endParaRPr lang="ru-RU" sz="3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а)	Никто;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б)	1—2 человека;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в)	около трети;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г)	около половины;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)	большинство.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Аналитические </a:t>
            </a:r>
            <a:r>
              <a:rPr lang="ru-RU" dirty="0" smtClean="0">
                <a:solidFill>
                  <a:schemeClr val="tx1"/>
                </a:solidFill>
              </a:rPr>
              <a:t>вопросы направлены на изучение отношения подростков к различным аспектам молодежного </a:t>
            </a:r>
            <a:r>
              <a:rPr lang="ru-RU" dirty="0" err="1" smtClean="0">
                <a:solidFill>
                  <a:schemeClr val="tx1"/>
                </a:solidFill>
              </a:rPr>
              <a:t>наркотизма</a:t>
            </a:r>
            <a:r>
              <a:rPr lang="ru-RU" dirty="0" smtClean="0">
                <a:solidFill>
                  <a:schemeClr val="tx1"/>
                </a:solidFill>
              </a:rPr>
              <a:t> (специфика оценок, представление о допустимости использования </a:t>
            </a:r>
            <a:r>
              <a:rPr lang="ru-RU" dirty="0" err="1" smtClean="0">
                <a:solidFill>
                  <a:schemeClr val="tx1"/>
                </a:solidFill>
              </a:rPr>
              <a:t>наркогенных</a:t>
            </a:r>
            <a:r>
              <a:rPr lang="ru-RU" dirty="0" smtClean="0">
                <a:solidFill>
                  <a:schemeClr val="tx1"/>
                </a:solidFill>
              </a:rPr>
              <a:t> веществ, отношение к людям, использующим одурманивающие вещества). Например: </a:t>
            </a:r>
            <a:r>
              <a:rPr lang="ru-RU" sz="3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«Считаете ли вы курение допустимым для молодой девушки?» </a:t>
            </a:r>
            <a:r>
              <a:rPr lang="ru-RU" dirty="0" smtClean="0">
                <a:solidFill>
                  <a:schemeClr val="tx1"/>
                </a:solidFill>
              </a:rPr>
              <a:t>Полученные данные помогают сформулировать содержание профилактической работы, могут стать непосредственным материалом для обсуждения школьниками, родителями, учителями на круглых столах, в дискуссионных клубах и т. 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64294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    В зависимости от формы выделяют </a:t>
            </a:r>
            <a:r>
              <a:rPr lang="ru-RU" sz="2300" b="1" dirty="0" smtClean="0">
                <a:solidFill>
                  <a:schemeClr val="tx1"/>
                </a:solidFill>
              </a:rPr>
              <a:t>прямые и косвенные, альтернативные и поливариантные вопросы.</a:t>
            </a:r>
          </a:p>
          <a:p>
            <a:pPr>
              <a:buNone/>
            </a:pPr>
            <a:endParaRPr lang="ru-RU" sz="2300" b="1" dirty="0" smtClean="0">
              <a:solidFill>
                <a:schemeClr val="tx1"/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300" b="1" dirty="0" smtClean="0">
                <a:solidFill>
                  <a:schemeClr val="tx1"/>
                </a:solidFill>
              </a:rPr>
              <a:t>Прямой </a:t>
            </a:r>
            <a:r>
              <a:rPr lang="ru-RU" sz="2300" dirty="0" smtClean="0">
                <a:solidFill>
                  <a:schemeClr val="tx1"/>
                </a:solidFill>
              </a:rPr>
              <a:t>вопрос формулируется в личной форме — он обращен к самому отвечающему. Например: </a:t>
            </a:r>
            <a:r>
              <a:rPr lang="ru-RU" sz="2300" b="1" i="1" dirty="0" smtClean="0">
                <a:solidFill>
                  <a:schemeClr val="tx1"/>
                </a:solidFill>
              </a:rPr>
              <a:t>«Как вы относитесь к людям, использующим наркотические вещества?»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tx1"/>
                </a:solidFill>
              </a:rPr>
              <a:t>Формулировка </a:t>
            </a:r>
            <a:r>
              <a:rPr lang="ru-RU" sz="2300" b="1" dirty="0" smtClean="0">
                <a:solidFill>
                  <a:schemeClr val="tx1"/>
                </a:solidFill>
              </a:rPr>
              <a:t>косвенного </a:t>
            </a:r>
            <a:r>
              <a:rPr lang="ru-RU" sz="2300" dirty="0" smtClean="0">
                <a:solidFill>
                  <a:schemeClr val="tx1"/>
                </a:solidFill>
              </a:rPr>
              <a:t>вопроса направлена не на респондента, а на какую-то социальную группу, с которой он связан. Отвечающий должен не высказывать свою точку зрения, делиться своим опытом, а выступать в качестве эксперта. Например: </a:t>
            </a:r>
            <a:r>
              <a:rPr lang="ru-RU" sz="2300" b="1" i="1" dirty="0" smtClean="0">
                <a:solidFill>
                  <a:schemeClr val="tx1"/>
                </a:solidFill>
              </a:rPr>
              <a:t>«Как большинство молодых людей вашего возраста относятся к людям, использующим наркотики?»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300" b="1" dirty="0" smtClean="0">
                <a:solidFill>
                  <a:schemeClr val="tx1"/>
                </a:solidFill>
              </a:rPr>
              <a:t>Альтернативные </a:t>
            </a:r>
            <a:r>
              <a:rPr lang="ru-RU" sz="2300" dirty="0" smtClean="0">
                <a:solidFill>
                  <a:schemeClr val="tx1"/>
                </a:solidFill>
              </a:rPr>
              <a:t>вопросы содержат несколько ва­риантов ответа, однако отвечающий должен выбрать только один из них.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300" b="1" dirty="0" smtClean="0">
                <a:solidFill>
                  <a:schemeClr val="tx1"/>
                </a:solidFill>
              </a:rPr>
              <a:t>Поливариантные </a:t>
            </a:r>
            <a:r>
              <a:rPr lang="ru-RU" sz="2300" dirty="0" smtClean="0">
                <a:solidFill>
                  <a:schemeClr val="tx1"/>
                </a:solidFill>
              </a:rPr>
              <a:t>вопросы напоминают «меню»: из перечня вариантов опрашиваемый может выбрать несколько. </a:t>
            </a:r>
            <a:endParaRPr lang="ru-RU" sz="2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316</TotalTime>
  <Words>888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Организация  профилактики наркомании  среди  подростков</vt:lpstr>
      <vt:lpstr>Презентация PowerPoint</vt:lpstr>
      <vt:lpstr>Презентация PowerPoint</vt:lpstr>
      <vt:lpstr>Лекция </vt:lpstr>
      <vt:lpstr>Презентация PowerPoint</vt:lpstr>
      <vt:lpstr>Презентация PowerPoint</vt:lpstr>
      <vt:lpstr>Опросы учащихся (анкетирование)</vt:lpstr>
      <vt:lpstr>Презентация PowerPoint</vt:lpstr>
      <vt:lpstr>Презентация PowerPoint</vt:lpstr>
      <vt:lpstr>Презентация PowerPoint</vt:lpstr>
      <vt:lpstr>Тренинговые занятия</vt:lpstr>
      <vt:lpstr>Ролевые игры </vt:lpstr>
      <vt:lpstr>Проекты </vt:lpstr>
      <vt:lpstr>Презентация PowerPoint</vt:lpstr>
      <vt:lpstr>Презентация PowerPoint</vt:lpstr>
      <vt:lpstr>Волонтёрское движение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ЗА  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профилактики наркомании  среди  школьников</dc:title>
  <dc:creator>Admin</dc:creator>
  <cp:lastModifiedBy>Миша</cp:lastModifiedBy>
  <cp:revision>36</cp:revision>
  <dcterms:created xsi:type="dcterms:W3CDTF">2011-11-08T14:35:35Z</dcterms:created>
  <dcterms:modified xsi:type="dcterms:W3CDTF">2012-07-16T07:38:16Z</dcterms:modified>
</cp:coreProperties>
</file>