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262" r:id="rId4"/>
    <p:sldId id="263" r:id="rId5"/>
    <p:sldId id="264" r:id="rId6"/>
    <p:sldId id="284" r:id="rId7"/>
    <p:sldId id="285" r:id="rId8"/>
    <p:sldId id="265" r:id="rId9"/>
    <p:sldId id="305" r:id="rId10"/>
    <p:sldId id="306" r:id="rId11"/>
    <p:sldId id="266" r:id="rId12"/>
    <p:sldId id="270" r:id="rId13"/>
    <p:sldId id="280" r:id="rId14"/>
    <p:sldId id="281" r:id="rId15"/>
    <p:sldId id="282" r:id="rId16"/>
    <p:sldId id="267" r:id="rId17"/>
    <p:sldId id="268" r:id="rId18"/>
    <p:sldId id="269" r:id="rId19"/>
    <p:sldId id="272" r:id="rId20"/>
    <p:sldId id="307" r:id="rId21"/>
    <p:sldId id="308" r:id="rId22"/>
    <p:sldId id="312" r:id="rId23"/>
    <p:sldId id="309" r:id="rId24"/>
    <p:sldId id="313" r:id="rId25"/>
    <p:sldId id="314" r:id="rId26"/>
    <p:sldId id="310" r:id="rId27"/>
    <p:sldId id="315" r:id="rId28"/>
    <p:sldId id="316" r:id="rId29"/>
    <p:sldId id="311" r:id="rId30"/>
    <p:sldId id="317" r:id="rId31"/>
    <p:sldId id="271" r:id="rId32"/>
    <p:sldId id="274" r:id="rId33"/>
    <p:sldId id="273" r:id="rId34"/>
    <p:sldId id="283" r:id="rId35"/>
    <p:sldId id="275" r:id="rId36"/>
    <p:sldId id="320" r:id="rId37"/>
    <p:sldId id="318"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p:restoredTop sz="86410"/>
  </p:normalViewPr>
  <p:slideViewPr>
    <p:cSldViewPr>
      <p:cViewPr varScale="1">
        <p:scale>
          <a:sx n="62" d="100"/>
          <a:sy n="62" d="100"/>
        </p:scale>
        <p:origin x="-101"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0">
                <a:solidFill>
                  <a:srgbClr val="454545"/>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FFEB645-97AC-4938-BF89-342E23F3E709}" type="datetimeFigureOut">
              <a:rPr lang="ru-RU"/>
              <a:pPr>
                <a:defRPr/>
              </a:pPr>
              <a:t>30.01.2012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447D3A-7648-4CDB-9682-A7C881AB52F2}"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992B95-4E70-4AC1-AFE7-2F8E799D0001}" type="datetimeFigureOut">
              <a:rPr lang="ru-RU"/>
              <a:pPr>
                <a:defRPr/>
              </a:pPr>
              <a:t>30.01.2012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F73AB7-BFBF-479E-8D56-EB858D3F6A8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5B7EB7-FA04-422D-A130-7ABBF937AE1B}" type="datetimeFigureOut">
              <a:rPr lang="ru-RU"/>
              <a:pPr>
                <a:defRPr/>
              </a:pPr>
              <a:t>30.01.2012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993CA4-186D-44EF-B1C6-39038A620F2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BA6EC2-69E3-4DA4-A1AB-F421969FED53}" type="datetimeFigureOut">
              <a:rPr lang="ru-RU"/>
              <a:pPr>
                <a:defRPr/>
              </a:pPr>
              <a:t>30.01.2012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446E03-B103-43EF-B3E8-920EA845DE3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559FC6E-7C15-4155-B68E-53D2C3285A32}" type="datetimeFigureOut">
              <a:rPr lang="ru-RU"/>
              <a:pPr>
                <a:defRPr/>
              </a:pPr>
              <a:t>30.01.2012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2601A5-E48C-4FC4-B445-0E5140FAAC06}"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14414" y="1600200"/>
            <a:ext cx="32813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3ACE073-09C3-4145-B42F-B772677983CD}" type="datetimeFigureOut">
              <a:rPr lang="ru-RU"/>
              <a:pPr>
                <a:defRPr/>
              </a:pPr>
              <a:t>30.01.2012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3B27F56-12DF-4F45-8EF2-0194270FB1B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357290" y="1535113"/>
            <a:ext cx="31400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357290" y="2174875"/>
            <a:ext cx="31400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E5E74A0-19EA-45ED-9563-E67F2E95EC02}" type="datetimeFigureOut">
              <a:rPr lang="ru-RU"/>
              <a:pPr>
                <a:defRPr/>
              </a:pPr>
              <a:t>30.01.2012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D3C30FA-6755-4B86-9003-7AFC35CFFD0F}"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EC77FCA-05C6-463E-B1DB-51F07E778948}" type="datetimeFigureOut">
              <a:rPr lang="ru-RU"/>
              <a:pPr>
                <a:defRPr/>
              </a:pPr>
              <a:t>30.01.2012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A092B4B-603E-4737-A32C-836765608EB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10E22CA-0463-4E4A-A8C3-6F1BBDDEEA40}" type="datetimeFigureOut">
              <a:rPr lang="ru-RU"/>
              <a:pPr>
                <a:defRPr/>
              </a:pPr>
              <a:t>30.01.2012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04445CD-23CE-42AE-BCBB-994839ABB8D9}"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000240"/>
            <a:ext cx="2365371"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071538" y="3214686"/>
            <a:ext cx="2393975" cy="2911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941C6E-9EBD-46CA-B8D5-DC368E23E999}" type="datetimeFigureOut">
              <a:rPr lang="ru-RU"/>
              <a:pPr>
                <a:defRPr/>
              </a:pPr>
              <a:t>30.01.2012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0DC41B-89C3-49BE-B70B-BDC1679A536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45A23A5-F8BC-4EE9-AA99-1CF7C6360041}" type="datetimeFigureOut">
              <a:rPr lang="ru-RU"/>
              <a:pPr>
                <a:defRPr/>
              </a:pPr>
              <a:t>30.01.2012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916937-7A5C-435F-8C92-9AAC782F529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74638"/>
            <a:ext cx="7900987"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85000"/>
                  </a:schemeClr>
                </a:solidFill>
                <a:latin typeface="+mn-lt"/>
                <a:cs typeface="+mn-cs"/>
              </a:defRPr>
            </a:lvl1pPr>
          </a:lstStyle>
          <a:p>
            <a:pPr>
              <a:defRPr/>
            </a:pPr>
            <a:fld id="{A1868FB7-8B9A-4D8A-B83B-2FC52C238193}" type="datetimeFigureOut">
              <a:rPr lang="ru-RU"/>
              <a:pPr>
                <a:defRPr/>
              </a:pPr>
              <a:t>30.01.2012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8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85000"/>
                  </a:schemeClr>
                </a:solidFill>
                <a:latin typeface="+mn-lt"/>
                <a:cs typeface="+mn-cs"/>
              </a:defRPr>
            </a:lvl1pPr>
          </a:lstStyle>
          <a:p>
            <a:pPr>
              <a:defRPr/>
            </a:pPr>
            <a:fld id="{5C44F320-FF82-4214-AFF8-941061CBDC89}"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6000" b="1" kern="1200">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6000" b="1">
          <a:solidFill>
            <a:srgbClr val="C00000"/>
          </a:solidFill>
          <a:latin typeface="ArtScript"/>
        </a:defRPr>
      </a:lvl2pPr>
      <a:lvl3pPr algn="ctr" rtl="0" eaLnBrk="0" fontAlgn="base" hangingPunct="0">
        <a:spcBef>
          <a:spcPct val="0"/>
        </a:spcBef>
        <a:spcAft>
          <a:spcPct val="0"/>
        </a:spcAft>
        <a:defRPr sz="6000" b="1">
          <a:solidFill>
            <a:srgbClr val="C00000"/>
          </a:solidFill>
          <a:latin typeface="ArtScript"/>
        </a:defRPr>
      </a:lvl3pPr>
      <a:lvl4pPr algn="ctr" rtl="0" eaLnBrk="0" fontAlgn="base" hangingPunct="0">
        <a:spcBef>
          <a:spcPct val="0"/>
        </a:spcBef>
        <a:spcAft>
          <a:spcPct val="0"/>
        </a:spcAft>
        <a:defRPr sz="6000" b="1">
          <a:solidFill>
            <a:srgbClr val="C00000"/>
          </a:solidFill>
          <a:latin typeface="ArtScript"/>
        </a:defRPr>
      </a:lvl4pPr>
      <a:lvl5pPr algn="ctr" rtl="0" eaLnBrk="0" fontAlgn="base" hangingPunct="0">
        <a:spcBef>
          <a:spcPct val="0"/>
        </a:spcBef>
        <a:spcAft>
          <a:spcPct val="0"/>
        </a:spcAft>
        <a:defRPr sz="6000" b="1">
          <a:solidFill>
            <a:srgbClr val="C00000"/>
          </a:solidFill>
          <a:latin typeface="ArtScript"/>
        </a:defRPr>
      </a:lvl5pPr>
      <a:lvl6pPr marL="457200" algn="ctr" rtl="0" fontAlgn="base">
        <a:spcBef>
          <a:spcPct val="0"/>
        </a:spcBef>
        <a:spcAft>
          <a:spcPct val="0"/>
        </a:spcAft>
        <a:defRPr sz="6000" b="1">
          <a:solidFill>
            <a:srgbClr val="C00000"/>
          </a:solidFill>
          <a:latin typeface="ArtScript"/>
        </a:defRPr>
      </a:lvl6pPr>
      <a:lvl7pPr marL="914400" algn="ctr" rtl="0" fontAlgn="base">
        <a:spcBef>
          <a:spcPct val="0"/>
        </a:spcBef>
        <a:spcAft>
          <a:spcPct val="0"/>
        </a:spcAft>
        <a:defRPr sz="6000" b="1">
          <a:solidFill>
            <a:srgbClr val="C00000"/>
          </a:solidFill>
          <a:latin typeface="ArtScript"/>
        </a:defRPr>
      </a:lvl7pPr>
      <a:lvl8pPr marL="1371600" algn="ctr" rtl="0" fontAlgn="base">
        <a:spcBef>
          <a:spcPct val="0"/>
        </a:spcBef>
        <a:spcAft>
          <a:spcPct val="0"/>
        </a:spcAft>
        <a:defRPr sz="6000" b="1">
          <a:solidFill>
            <a:srgbClr val="C00000"/>
          </a:solidFill>
          <a:latin typeface="ArtScript"/>
        </a:defRPr>
      </a:lvl8pPr>
      <a:lvl9pPr marL="1828800" algn="ctr" rtl="0" fontAlgn="base">
        <a:spcBef>
          <a:spcPct val="0"/>
        </a:spcBef>
        <a:spcAft>
          <a:spcPct val="0"/>
        </a:spcAft>
        <a:defRPr sz="6000" b="1">
          <a:solidFill>
            <a:srgbClr val="C00000"/>
          </a:solidFill>
          <a:latin typeface="ArtScrip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ru.wikipedia.org/wiki/%D0%A4%D0%B0%D0%B9%D0%BB:Vereshagin.Napoleon_near_Borodino.jpg"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42875"/>
            <a:ext cx="7772400" cy="2957513"/>
          </a:xfrm>
        </p:spPr>
        <p:txBody>
          <a:bodyPr/>
          <a:lstStyle/>
          <a:p>
            <a:pPr eaLnBrk="1" fontAlgn="auto" hangingPunct="1">
              <a:spcAft>
                <a:spcPts val="0"/>
              </a:spcAft>
              <a:defRPr/>
            </a:pPr>
            <a:r>
              <a:rPr lang="ru-RU" dirty="0" smtClean="0">
                <a:effectLst>
                  <a:glow rad="101600">
                    <a:schemeClr val="accent2">
                      <a:satMod val="175000"/>
                      <a:alpha val="40000"/>
                    </a:schemeClr>
                  </a:glow>
                  <a:outerShdw blurRad="60007" dist="200025" dir="15000000" sy="30000" kx="-1800000" algn="bl" rotWithShape="0">
                    <a:prstClr val="black">
                      <a:alpha val="32000"/>
                    </a:prstClr>
                  </a:outerShdw>
                </a:effectLst>
              </a:rPr>
              <a:t>Они прославили землю новгородскую</a:t>
            </a:r>
            <a:endParaRPr lang="ru-RU" dirty="0">
              <a:effectLst>
                <a:glow rad="101600">
                  <a:schemeClr val="accent2">
                    <a:satMod val="175000"/>
                    <a:alpha val="40000"/>
                  </a:schemeClr>
                </a:glow>
                <a:outerShdw blurRad="60007" dist="200025" dir="15000000" sy="30000" kx="-1800000" algn="bl" rotWithShape="0">
                  <a:prstClr val="black">
                    <a:alpha val="32000"/>
                  </a:prstClr>
                </a:outerShdw>
              </a:effectLst>
            </a:endParaRPr>
          </a:p>
        </p:txBody>
      </p:sp>
      <p:sp>
        <p:nvSpPr>
          <p:cNvPr id="13314" name="Подзаголовок 2"/>
          <p:cNvSpPr>
            <a:spLocks noGrp="1"/>
          </p:cNvSpPr>
          <p:nvPr>
            <p:ph type="subTitle" idx="1"/>
          </p:nvPr>
        </p:nvSpPr>
        <p:spPr/>
        <p:txBody>
          <a:bodyPr/>
          <a:lstStyle/>
          <a:p>
            <a:pPr eaLnBrk="1" hangingPunct="1"/>
            <a:endParaRPr lang="ru-RU" smtClean="0"/>
          </a:p>
        </p:txBody>
      </p:sp>
      <p:pic>
        <p:nvPicPr>
          <p:cNvPr id="4" name="Рисунок 3" descr="250px-Vasily_Vereshagin.jpg"/>
          <p:cNvPicPr>
            <a:picLocks noChangeAspect="1"/>
          </p:cNvPicPr>
          <p:nvPr/>
        </p:nvPicPr>
        <p:blipFill>
          <a:blip r:embed="rId2" cstate="print"/>
          <a:stretch>
            <a:fillRect/>
          </a:stretch>
        </p:blipFill>
        <p:spPr>
          <a:xfrm>
            <a:off x="1120754" y="3002156"/>
            <a:ext cx="1309315" cy="1750486"/>
          </a:xfrm>
          <a:prstGeom prst="ellipse">
            <a:avLst/>
          </a:prstGeom>
          <a:ln>
            <a:noFill/>
          </a:ln>
          <a:effectLst>
            <a:softEdge rad="112500"/>
          </a:effectLst>
        </p:spPr>
      </p:pic>
      <p:pic>
        <p:nvPicPr>
          <p:cNvPr id="5" name="Рисунок 4" descr="arenskiy.jpg"/>
          <p:cNvPicPr>
            <a:picLocks noChangeAspect="1"/>
          </p:cNvPicPr>
          <p:nvPr/>
        </p:nvPicPr>
        <p:blipFill>
          <a:blip r:embed="rId3" cstate="print"/>
          <a:stretch>
            <a:fillRect/>
          </a:stretch>
        </p:blipFill>
        <p:spPr>
          <a:xfrm>
            <a:off x="2285984" y="4643446"/>
            <a:ext cx="1380183" cy="1928827"/>
          </a:xfrm>
          <a:prstGeom prst="ellipse">
            <a:avLst/>
          </a:prstGeom>
          <a:ln>
            <a:noFill/>
          </a:ln>
          <a:effectLst>
            <a:softEdge rad="112500"/>
          </a:effectLst>
        </p:spPr>
      </p:pic>
      <p:pic>
        <p:nvPicPr>
          <p:cNvPr id="13317" name="Рисунок 5" descr="герб 1.bmp"/>
          <p:cNvPicPr>
            <a:picLocks noChangeAspect="1"/>
          </p:cNvPicPr>
          <p:nvPr/>
        </p:nvPicPr>
        <p:blipFill>
          <a:blip r:embed="rId4" cstate="print"/>
          <a:srcRect/>
          <a:stretch>
            <a:fillRect/>
          </a:stretch>
        </p:blipFill>
        <p:spPr bwMode="auto">
          <a:xfrm>
            <a:off x="3857625" y="3000375"/>
            <a:ext cx="1600200" cy="1966913"/>
          </a:xfrm>
          <a:prstGeom prst="rect">
            <a:avLst/>
          </a:prstGeom>
          <a:noFill/>
          <a:ln w="9525">
            <a:noFill/>
            <a:miter lim="800000"/>
            <a:headEnd/>
            <a:tailEnd/>
          </a:ln>
        </p:spPr>
      </p:pic>
      <p:pic>
        <p:nvPicPr>
          <p:cNvPr id="7" name="Рисунок 6" descr="рахманинов.jpg"/>
          <p:cNvPicPr>
            <a:picLocks noChangeAspect="1"/>
          </p:cNvPicPr>
          <p:nvPr/>
        </p:nvPicPr>
        <p:blipFill>
          <a:blip r:embed="rId5" cstate="print"/>
          <a:stretch>
            <a:fillRect/>
          </a:stretch>
        </p:blipFill>
        <p:spPr>
          <a:xfrm>
            <a:off x="6018914" y="4663773"/>
            <a:ext cx="1425790" cy="1918385"/>
          </a:xfrm>
          <a:prstGeom prst="ellipse">
            <a:avLst/>
          </a:prstGeom>
          <a:ln>
            <a:noFill/>
          </a:ln>
          <a:effectLst>
            <a:softEdge rad="112500"/>
          </a:effectLst>
        </p:spPr>
      </p:pic>
      <p:pic>
        <p:nvPicPr>
          <p:cNvPr id="8" name="Рисунок 7" descr="портрет.jpg"/>
          <p:cNvPicPr>
            <a:picLocks noChangeAspect="1"/>
          </p:cNvPicPr>
          <p:nvPr/>
        </p:nvPicPr>
        <p:blipFill>
          <a:blip r:embed="rId6" cstate="print"/>
          <a:stretch>
            <a:fillRect/>
          </a:stretch>
        </p:blipFill>
        <p:spPr>
          <a:xfrm>
            <a:off x="4143372" y="5143512"/>
            <a:ext cx="1238256" cy="1547820"/>
          </a:xfrm>
          <a:prstGeom prst="ellipse">
            <a:avLst/>
          </a:prstGeom>
          <a:ln>
            <a:noFill/>
          </a:ln>
          <a:effectLst>
            <a:softEdge rad="112500"/>
          </a:effectLst>
        </p:spPr>
      </p:pic>
      <p:pic>
        <p:nvPicPr>
          <p:cNvPr id="9" name="Рисунок 8" descr="250px-Ivan_Golenishcev-Kutuzov 1.jpg"/>
          <p:cNvPicPr>
            <a:picLocks noChangeAspect="1"/>
          </p:cNvPicPr>
          <p:nvPr/>
        </p:nvPicPr>
        <p:blipFill>
          <a:blip r:embed="rId7" cstate="print"/>
          <a:stretch>
            <a:fillRect/>
          </a:stretch>
        </p:blipFill>
        <p:spPr>
          <a:xfrm>
            <a:off x="6951678" y="2928935"/>
            <a:ext cx="1395603" cy="17859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effectLst>
                  <a:glow rad="139700">
                    <a:schemeClr val="accent2">
                      <a:satMod val="175000"/>
                      <a:alpha val="40000"/>
                    </a:schemeClr>
                  </a:glow>
                  <a:outerShdw blurRad="38100" dist="38100" dir="2700000" algn="tl">
                    <a:srgbClr val="000000">
                      <a:alpha val="43137"/>
                    </a:srgbClr>
                  </a:outerShdw>
                </a:effectLst>
              </a:rPr>
              <a:t>Ответ</a:t>
            </a:r>
            <a:endParaRPr lang="ru-RU" dirty="0">
              <a:effectLst>
                <a:glow rad="139700">
                  <a:schemeClr val="accent2">
                    <a:satMod val="175000"/>
                    <a:alpha val="40000"/>
                  </a:schemeClr>
                </a:glow>
                <a:outerShdw blurRad="38100" dist="38100" dir="2700000" algn="tl">
                  <a:srgbClr val="000000">
                    <a:alpha val="43137"/>
                  </a:srgbClr>
                </a:outerShdw>
              </a:effectLst>
            </a:endParaRPr>
          </a:p>
        </p:txBody>
      </p:sp>
      <p:sp>
        <p:nvSpPr>
          <p:cNvPr id="5" name="Прямоугольник 4"/>
          <p:cNvSpPr/>
          <p:nvPr/>
        </p:nvSpPr>
        <p:spPr>
          <a:xfrm>
            <a:off x="714348" y="3714752"/>
            <a:ext cx="4429156"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В 1866 году</a:t>
            </a:r>
          </a:p>
        </p:txBody>
      </p:sp>
      <p:pic>
        <p:nvPicPr>
          <p:cNvPr id="22531" name="Рисунок 6" descr="Pichistor_5.jpg"/>
          <p:cNvPicPr>
            <a:picLocks noChangeAspect="1"/>
          </p:cNvPicPr>
          <p:nvPr/>
        </p:nvPicPr>
        <p:blipFill>
          <a:blip r:embed="rId2" cstate="print"/>
          <a:srcRect/>
          <a:stretch>
            <a:fillRect/>
          </a:stretch>
        </p:blipFill>
        <p:spPr bwMode="auto">
          <a:xfrm>
            <a:off x="5435600" y="1700213"/>
            <a:ext cx="2849563"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3"/>
          <p:cNvSpPr>
            <a:spLocks noGrp="1"/>
          </p:cNvSpPr>
          <p:nvPr>
            <p:ph idx="1"/>
          </p:nvPr>
        </p:nvSpPr>
        <p:spPr>
          <a:xfrm>
            <a:off x="1143000" y="1214438"/>
            <a:ext cx="7400925" cy="4525962"/>
          </a:xfrm>
        </p:spPr>
        <p:txBody>
          <a:bodyPr/>
          <a:lstStyle/>
          <a:p>
            <a:pPr algn="just" eaLnBrk="1" hangingPunct="1">
              <a:buFont typeface="Arial" charset="0"/>
              <a:buNone/>
            </a:pPr>
            <a:r>
              <a:rPr lang="ru-RU" sz="2400" b="1" smtClean="0"/>
              <a:t>	"Выбирая в 1868 г. ту часть земного шара, которой предполагал посвятить свои исследования, - пишет Н. Н. Миклухо-Маклай в своём сообщении Русскому географическому обществу в 1882 г., - я остановился на островах Тихого океана и преимущественно на Новой Гвинее, как острове наименее известном..., имея в виду, главным образом, цель - найти местность, которая до тех пор, до 1868 г., ещё не была посещена белыми. Такою местностью был северо-восточный берег Новой Гвинеи, около бухты Астролябия". Его Н. Н. Миклухо-Маклай назвал: "Берег Маклая". </a:t>
            </a:r>
          </a:p>
        </p:txBody>
      </p:sp>
      <p:sp>
        <p:nvSpPr>
          <p:cNvPr id="6" name="Заголовок 1"/>
          <p:cNvSpPr>
            <a:spLocks noGrp="1"/>
          </p:cNvSpPr>
          <p:nvPr>
            <p:ph type="title"/>
          </p:nvPr>
        </p:nvSpPr>
        <p:spPr>
          <a:xfrm>
            <a:off x="785813" y="214313"/>
            <a:ext cx="7900987" cy="1143000"/>
          </a:xfrm>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pic>
        <p:nvPicPr>
          <p:cNvPr id="24578" name="Содержимое 3" descr="5559911.jpg"/>
          <p:cNvPicPr>
            <a:picLocks noGrp="1" noChangeAspect="1"/>
          </p:cNvPicPr>
          <p:nvPr>
            <p:ph idx="1"/>
          </p:nvPr>
        </p:nvPicPr>
        <p:blipFill>
          <a:blip r:embed="rId2" cstate="print"/>
          <a:srcRect/>
          <a:stretch>
            <a:fillRect/>
          </a:stretch>
        </p:blipFill>
        <p:spPr>
          <a:xfrm>
            <a:off x="0" y="0"/>
            <a:ext cx="9144000" cy="6840538"/>
          </a:xfrm>
        </p:spPr>
      </p:pic>
      <p:sp>
        <p:nvSpPr>
          <p:cNvPr id="5" name="Стрелка влево 4"/>
          <p:cNvSpPr/>
          <p:nvPr/>
        </p:nvSpPr>
        <p:spPr>
          <a:xfrm>
            <a:off x="6572250" y="3214688"/>
            <a:ext cx="857250" cy="21431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142875"/>
            <a:ext cx="7900988" cy="857250"/>
          </a:xfrm>
        </p:spPr>
        <p:txBody>
          <a:bodyPr wrap="square" numCol="1" anchorCtr="0" compatLnSpc="1">
            <a:prstTxWarp prst="textNoShape">
              <a:avLst/>
            </a:prstTxWarp>
          </a:bodyPr>
          <a:lstStyle/>
          <a:p>
            <a:pPr eaLnBrk="1" hangingPunct="1">
              <a:defRPr/>
            </a:pPr>
            <a:r>
              <a:rPr lang="ru-RU" sz="5400" smtClean="0">
                <a:effectLst>
                  <a:outerShdw blurRad="38100" dist="38100" dir="2700000" algn="tl">
                    <a:srgbClr val="C0C0C0"/>
                  </a:outerShdw>
                </a:effectLst>
              </a:rPr>
              <a:t>Задание 3</a:t>
            </a:r>
          </a:p>
        </p:txBody>
      </p:sp>
      <p:sp>
        <p:nvSpPr>
          <p:cNvPr id="25602" name="Содержимое 3"/>
          <p:cNvSpPr>
            <a:spLocks noGrp="1"/>
          </p:cNvSpPr>
          <p:nvPr>
            <p:ph idx="1"/>
          </p:nvPr>
        </p:nvSpPr>
        <p:spPr>
          <a:xfrm>
            <a:off x="1285875" y="928688"/>
            <a:ext cx="7400925" cy="5197475"/>
          </a:xfrm>
        </p:spPr>
        <p:txBody>
          <a:bodyPr/>
          <a:lstStyle/>
          <a:p>
            <a:pPr algn="just" eaLnBrk="1" hangingPunct="1">
              <a:buFont typeface="Arial" charset="0"/>
              <a:buNone/>
            </a:pPr>
            <a:r>
              <a:rPr lang="ru-RU" sz="2800" b="1" smtClean="0"/>
              <a:t>Самодержавный правитель одного острова хотел воспрепятствовать тому, чтобы на острове поселились пришельцы. Желая соблюсти видимость справедливости, он издал распоряжение, согласно которому всякий, желающий поселиться на острове, должен, хорошо поразмыслив, высказать любое предложение, причем после предварительного предупреждения, что от содержания этого предложения зависит его жизнь. </a:t>
            </a:r>
          </a:p>
          <a:p>
            <a:pPr algn="just" eaLnBrk="1" hangingPunct="1"/>
            <a:endParaRPr lang="ru-RU" sz="28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214313"/>
            <a:ext cx="7900987" cy="1143000"/>
          </a:xfrm>
        </p:spPr>
        <p:txBody>
          <a:bodyPr/>
          <a:lstStyle/>
          <a:p>
            <a:pPr eaLnBrk="1" hangingPunct="1">
              <a:defRPr/>
            </a:pPr>
            <a:r>
              <a:rPr lang="ru-RU" dirty="0" smtClean="0"/>
              <a:t>Задача</a:t>
            </a:r>
            <a:endParaRPr lang="ru-RU" dirty="0"/>
          </a:p>
        </p:txBody>
      </p:sp>
      <p:sp>
        <p:nvSpPr>
          <p:cNvPr id="26626" name="Содержимое 3"/>
          <p:cNvSpPr>
            <a:spLocks noGrp="1"/>
          </p:cNvSpPr>
          <p:nvPr>
            <p:ph idx="1"/>
          </p:nvPr>
        </p:nvSpPr>
        <p:spPr>
          <a:xfrm>
            <a:off x="1143000" y="1428750"/>
            <a:ext cx="7400925" cy="4525963"/>
          </a:xfrm>
        </p:spPr>
        <p:txBody>
          <a:bodyPr/>
          <a:lstStyle/>
          <a:p>
            <a:pPr eaLnBrk="1" hangingPunct="1">
              <a:buFont typeface="Arial" charset="0"/>
              <a:buNone/>
            </a:pPr>
            <a:r>
              <a:rPr lang="ru-RU" b="1" smtClean="0"/>
              <a:t>Распоряжение гласило: "Если пришелец скажет правду, его расстреляют. Если он скажет неправду, его повесят". Как пришелец, став жителем острова, сохранит свою жизнь? </a:t>
            </a:r>
          </a:p>
          <a:p>
            <a:pPr eaLnBrk="1" hangingPunct="1"/>
            <a:endParaRPr lang="ru-RU"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Ответ</a:t>
            </a:r>
            <a:endParaRPr lang="ru-RU" dirty="0"/>
          </a:p>
        </p:txBody>
      </p:sp>
      <p:sp>
        <p:nvSpPr>
          <p:cNvPr id="27650" name="Содержимое 2"/>
          <p:cNvSpPr>
            <a:spLocks noGrp="1"/>
          </p:cNvSpPr>
          <p:nvPr>
            <p:ph idx="1"/>
          </p:nvPr>
        </p:nvSpPr>
        <p:spPr/>
        <p:txBody>
          <a:bodyPr/>
          <a:lstStyle/>
          <a:p>
            <a:pPr eaLnBrk="1" hangingPunct="1">
              <a:buFont typeface="Arial" charset="0"/>
              <a:buNone/>
            </a:pPr>
            <a:r>
              <a:rPr lang="ru-RU" b="1" smtClean="0"/>
              <a:t>Он должен сказать : «Меня повесят»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lstStyle/>
          <a:p>
            <a:pPr eaLnBrk="1" hangingPunct="1">
              <a:defRPr/>
            </a:pPr>
            <a:r>
              <a:rPr lang="ru-RU" dirty="0" smtClean="0"/>
              <a:t>Миклухо-Маклай</a:t>
            </a:r>
            <a:endParaRPr lang="ru-RU" dirty="0"/>
          </a:p>
        </p:txBody>
      </p:sp>
      <p:sp>
        <p:nvSpPr>
          <p:cNvPr id="28674" name="Содержимое 2"/>
          <p:cNvSpPr>
            <a:spLocks noGrp="1"/>
          </p:cNvSpPr>
          <p:nvPr>
            <p:ph sz="half" idx="1"/>
          </p:nvPr>
        </p:nvSpPr>
        <p:spPr>
          <a:xfrm>
            <a:off x="4429125" y="1357313"/>
            <a:ext cx="4286250" cy="4525962"/>
          </a:xfrm>
        </p:spPr>
        <p:txBody>
          <a:bodyPr/>
          <a:lstStyle/>
          <a:p>
            <a:pPr eaLnBrk="1" hangingPunct="1">
              <a:buFont typeface="Arial" charset="0"/>
              <a:buNone/>
            </a:pPr>
            <a:r>
              <a:rPr lang="ru-RU" b="1" smtClean="0"/>
              <a:t>	Правдивость Н. Н. Миклухо-Маклая, его внимательная дружественность к папуасам поразили и очаровали их, и они решили, что он - особый человек, "каарам-тамо", что значит «</a:t>
            </a:r>
            <a:r>
              <a:rPr lang="ru-RU" sz="6600" b="1" smtClean="0">
                <a:solidFill>
                  <a:srgbClr val="FF0000"/>
                </a:solidFill>
              </a:rPr>
              <a:t>?</a:t>
            </a:r>
            <a:r>
              <a:rPr lang="ru-RU" b="1" smtClean="0"/>
              <a:t>». </a:t>
            </a:r>
          </a:p>
          <a:p>
            <a:pPr eaLnBrk="1" hangingPunct="1"/>
            <a:endParaRPr lang="ru-RU" b="1" smtClean="0"/>
          </a:p>
        </p:txBody>
      </p:sp>
      <p:pic>
        <p:nvPicPr>
          <p:cNvPr id="9" name="Содержимое 8" descr="artlib_gallery-184066-b.jpg"/>
          <p:cNvPicPr>
            <a:picLocks noGrp="1" noChangeAspect="1"/>
          </p:cNvPicPr>
          <p:nvPr>
            <p:ph sz="half" idx="2"/>
          </p:nvPr>
        </p:nvPicPr>
        <p:blipFill>
          <a:blip r:embed="rId2" cstate="print"/>
          <a:stretch>
            <a:fillRect/>
          </a:stretch>
        </p:blipFill>
        <p:spPr>
          <a:xfrm>
            <a:off x="1123928" y="1560500"/>
            <a:ext cx="3285849" cy="4525963"/>
          </a:xfrm>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538" y="0"/>
            <a:ext cx="6329362" cy="477838"/>
          </a:xfrm>
        </p:spPr>
        <p:txBody>
          <a:bodyPr wrap="square" numCol="1" anchorCtr="0" compatLnSpc="1">
            <a:prstTxWarp prst="textNoShape">
              <a:avLst/>
            </a:prstTxWarp>
          </a:bodyPr>
          <a:lstStyle/>
          <a:p>
            <a:pPr eaLnBrk="1" hangingPunct="1"/>
            <a:r>
              <a:rPr lang="ru-RU" sz="4000" smtClean="0">
                <a:effectLst>
                  <a:outerShdw blurRad="38100" dist="38100" dir="2700000" algn="tl">
                    <a:srgbClr val="C0C0C0"/>
                  </a:outerShdw>
                </a:effectLst>
              </a:rPr>
              <a:t>Задание 4</a:t>
            </a:r>
          </a:p>
        </p:txBody>
      </p:sp>
      <p:sp>
        <p:nvSpPr>
          <p:cNvPr id="29698" name="Содержимое 4"/>
          <p:cNvSpPr>
            <a:spLocks noGrp="1"/>
          </p:cNvSpPr>
          <p:nvPr>
            <p:ph idx="1"/>
          </p:nvPr>
        </p:nvSpPr>
        <p:spPr>
          <a:xfrm>
            <a:off x="0" y="620713"/>
            <a:ext cx="9144000" cy="720725"/>
          </a:xfrm>
        </p:spPr>
        <p:txBody>
          <a:bodyPr/>
          <a:lstStyle/>
          <a:p>
            <a:pPr eaLnBrk="1" hangingPunct="1">
              <a:buFont typeface="Arial" charset="0"/>
              <a:buNone/>
            </a:pPr>
            <a:r>
              <a:rPr lang="ru-RU" sz="2400" b="1" smtClean="0"/>
              <a:t>Найди истинные высказывания и составь из соответствующих им букв значения слов "каарам-тамо"</a:t>
            </a:r>
            <a:r>
              <a:rPr lang="ru-RU" sz="2800" b="1" smtClean="0"/>
              <a:t> </a:t>
            </a:r>
          </a:p>
        </p:txBody>
      </p:sp>
      <p:sp>
        <p:nvSpPr>
          <p:cNvPr id="4" name="TextBox 3"/>
          <p:cNvSpPr txBox="1"/>
          <p:nvPr/>
        </p:nvSpPr>
        <p:spPr>
          <a:xfrm>
            <a:off x="58497" y="1543275"/>
            <a:ext cx="9030349" cy="3794450"/>
          </a:xfrm>
          <a:prstGeom prst="rect">
            <a:avLst/>
          </a:prstGeom>
        </p:spPr>
        <p:style>
          <a:lnRef idx="1">
            <a:schemeClr val="accent2"/>
          </a:lnRef>
          <a:fillRef idx="2">
            <a:schemeClr val="accent2"/>
          </a:fillRef>
          <a:effectRef idx="1">
            <a:schemeClr val="accent2"/>
          </a:effectRef>
          <a:fontRef idx="minor">
            <a:schemeClr val="dk1"/>
          </a:fontRef>
        </p:style>
        <p:txBody>
          <a:bodyPr numCol="2">
            <a:spAutoFit/>
          </a:bodyPr>
          <a:lstStyle/>
          <a:p>
            <a:pPr>
              <a:defRPr/>
            </a:pPr>
            <a:r>
              <a:rPr lang="ru-RU" sz="2800" b="1" dirty="0">
                <a:solidFill>
                  <a:srgbClr val="FF0000"/>
                </a:solidFill>
              </a:rPr>
              <a:t>Ц </a:t>
            </a:r>
            <a:r>
              <a:rPr lang="ru-RU" dirty="0"/>
              <a:t>217делится на 3 без остатка</a:t>
            </a:r>
          </a:p>
          <a:p>
            <a:pPr>
              <a:defRPr/>
            </a:pPr>
            <a:r>
              <a:rPr lang="ru-RU" sz="2800" b="1" dirty="0">
                <a:solidFill>
                  <a:srgbClr val="FF0000"/>
                </a:solidFill>
              </a:rPr>
              <a:t>Ч</a:t>
            </a:r>
            <a:r>
              <a:rPr lang="ru-RU" sz="3600" b="1" dirty="0">
                <a:solidFill>
                  <a:srgbClr val="FF0000"/>
                </a:solidFill>
              </a:rPr>
              <a:t> </a:t>
            </a:r>
            <a:r>
              <a:rPr lang="ru-RU" dirty="0"/>
              <a:t> 325·120·79 делится на 10</a:t>
            </a:r>
          </a:p>
          <a:p>
            <a:pPr>
              <a:defRPr/>
            </a:pPr>
            <a:r>
              <a:rPr lang="ru-RU" sz="3200" b="1" dirty="0">
                <a:solidFill>
                  <a:srgbClr val="FF0000"/>
                </a:solidFill>
              </a:rPr>
              <a:t>Е</a:t>
            </a:r>
            <a:r>
              <a:rPr lang="ru-RU" dirty="0"/>
              <a:t> 536 четное число</a:t>
            </a:r>
          </a:p>
          <a:p>
            <a:pPr>
              <a:defRPr/>
            </a:pPr>
            <a:r>
              <a:rPr lang="ru-RU" sz="2800" b="1" dirty="0">
                <a:solidFill>
                  <a:srgbClr val="FF0000"/>
                </a:solidFill>
              </a:rPr>
              <a:t>М</a:t>
            </a:r>
            <a:r>
              <a:rPr lang="ru-RU" dirty="0"/>
              <a:t> 0 натуральное число</a:t>
            </a:r>
          </a:p>
          <a:p>
            <a:pPr>
              <a:defRPr/>
            </a:pPr>
            <a:r>
              <a:rPr lang="ru-RU" sz="2800" b="1" dirty="0">
                <a:solidFill>
                  <a:srgbClr val="FF0000"/>
                </a:solidFill>
              </a:rPr>
              <a:t>А </a:t>
            </a:r>
            <a:r>
              <a:rPr lang="ru-RU" dirty="0"/>
              <a:t>Всего существует 10 чисел</a:t>
            </a:r>
          </a:p>
          <a:p>
            <a:pPr>
              <a:defRPr/>
            </a:pPr>
            <a:r>
              <a:rPr lang="ru-RU" sz="2800" b="1" dirty="0">
                <a:solidFill>
                  <a:srgbClr val="FF0000"/>
                </a:solidFill>
              </a:rPr>
              <a:t>Л</a:t>
            </a:r>
            <a:r>
              <a:rPr lang="ru-RU" sz="2000" b="1" dirty="0">
                <a:solidFill>
                  <a:srgbClr val="FF0000"/>
                </a:solidFill>
              </a:rPr>
              <a:t> </a:t>
            </a:r>
            <a:r>
              <a:rPr lang="ru-RU" dirty="0"/>
              <a:t>0 может быть последней цифрой числа</a:t>
            </a:r>
          </a:p>
          <a:p>
            <a:pPr>
              <a:defRPr/>
            </a:pPr>
            <a:r>
              <a:rPr lang="ru-RU" sz="2800" b="1" dirty="0">
                <a:solidFill>
                  <a:srgbClr val="FF0000"/>
                </a:solidFill>
              </a:rPr>
              <a:t>Р</a:t>
            </a:r>
            <a:r>
              <a:rPr lang="ru-RU" dirty="0"/>
              <a:t> Если сложить два трехзначных числа, то получится трехзначное число</a:t>
            </a:r>
          </a:p>
          <a:p>
            <a:pPr>
              <a:defRPr/>
            </a:pPr>
            <a:r>
              <a:rPr lang="ru-RU" sz="2800" b="1" dirty="0">
                <a:solidFill>
                  <a:srgbClr val="FF0000"/>
                </a:solidFill>
              </a:rPr>
              <a:t>О</a:t>
            </a:r>
            <a:r>
              <a:rPr lang="ru-RU" dirty="0"/>
              <a:t> 1,2,3 это арабские цифры</a:t>
            </a:r>
          </a:p>
          <a:p>
            <a:pPr>
              <a:defRPr/>
            </a:pPr>
            <a:r>
              <a:rPr lang="ru-RU" sz="2800" b="1" dirty="0">
                <a:solidFill>
                  <a:srgbClr val="FF0000"/>
                </a:solidFill>
              </a:rPr>
              <a:t>В</a:t>
            </a:r>
            <a:r>
              <a:rPr lang="ru-RU" dirty="0"/>
              <a:t> </a:t>
            </a:r>
            <a:r>
              <a:rPr lang="ru-RU" dirty="0" err="1"/>
              <a:t>в</a:t>
            </a:r>
            <a:r>
              <a:rPr lang="ru-RU" dirty="0"/>
              <a:t> разности 12- 5 вычитаемое равно 5</a:t>
            </a:r>
          </a:p>
          <a:p>
            <a:pPr>
              <a:defRPr/>
            </a:pPr>
            <a:r>
              <a:rPr lang="ru-RU" sz="2800" b="1" dirty="0">
                <a:solidFill>
                  <a:srgbClr val="FF0000"/>
                </a:solidFill>
              </a:rPr>
              <a:t>Е</a:t>
            </a:r>
            <a:r>
              <a:rPr lang="ru-RU" dirty="0"/>
              <a:t> самое большое трехзначное число 999</a:t>
            </a:r>
          </a:p>
          <a:p>
            <a:pPr>
              <a:defRPr/>
            </a:pPr>
            <a:r>
              <a:rPr lang="ru-RU" sz="2800" b="1" dirty="0">
                <a:solidFill>
                  <a:srgbClr val="FF0000"/>
                </a:solidFill>
              </a:rPr>
              <a:t>Ш</a:t>
            </a:r>
            <a:r>
              <a:rPr lang="ru-RU" dirty="0"/>
              <a:t> 23 это цифра</a:t>
            </a:r>
          </a:p>
          <a:p>
            <a:pPr>
              <a:defRPr/>
            </a:pPr>
            <a:r>
              <a:rPr lang="ru-RU" sz="2800" b="1" dirty="0">
                <a:solidFill>
                  <a:srgbClr val="FF0000"/>
                </a:solidFill>
              </a:rPr>
              <a:t>К</a:t>
            </a:r>
            <a:r>
              <a:rPr lang="ru-RU" dirty="0"/>
              <a:t>  345790 делится на 5 без остатка</a:t>
            </a:r>
          </a:p>
          <a:p>
            <a:pPr>
              <a:defRPr/>
            </a:pPr>
            <a:r>
              <a:rPr lang="ru-RU" sz="2800" b="1" dirty="0">
                <a:solidFill>
                  <a:srgbClr val="FF0000"/>
                </a:solidFill>
              </a:rPr>
              <a:t>С</a:t>
            </a:r>
            <a:r>
              <a:rPr lang="ru-RU" dirty="0"/>
              <a:t> при умножении числа на ноль всегда получаем ноль</a:t>
            </a:r>
          </a:p>
          <a:p>
            <a:pPr>
              <a:defRPr/>
            </a:pPr>
            <a:r>
              <a:rPr lang="ru-RU" sz="2800" b="1" dirty="0">
                <a:solidFill>
                  <a:srgbClr val="FF0000"/>
                </a:solidFill>
              </a:rPr>
              <a:t>П</a:t>
            </a:r>
            <a:r>
              <a:rPr lang="ru-RU" dirty="0"/>
              <a:t> 1 дюйм равен 5,2 см</a:t>
            </a:r>
          </a:p>
          <a:p>
            <a:pPr>
              <a:defRPr/>
            </a:pPr>
            <a:r>
              <a:rPr lang="ru-RU" sz="2800" b="1" dirty="0">
                <a:solidFill>
                  <a:srgbClr val="FF0000"/>
                </a:solidFill>
              </a:rPr>
              <a:t>Л</a:t>
            </a:r>
            <a:r>
              <a:rPr lang="ru-RU" dirty="0"/>
              <a:t> 67·2</a:t>
            </a:r>
            <a:r>
              <a:rPr lang="en-US" dirty="0"/>
              <a:t>&lt;67</a:t>
            </a:r>
            <a:r>
              <a:rPr lang="ru-RU" dirty="0"/>
              <a:t>·</a:t>
            </a:r>
            <a:r>
              <a:rPr lang="en-US" dirty="0"/>
              <a:t>3</a:t>
            </a:r>
            <a:endParaRPr lang="ru-RU" dirty="0"/>
          </a:p>
          <a:p>
            <a:pPr>
              <a:defRPr/>
            </a:pPr>
            <a:r>
              <a:rPr lang="ru-RU" sz="2800" b="1" dirty="0">
                <a:solidFill>
                  <a:srgbClr val="FF0000"/>
                </a:solidFill>
              </a:rPr>
              <a:t>Г</a:t>
            </a:r>
            <a:r>
              <a:rPr lang="en-US" dirty="0"/>
              <a:t> </a:t>
            </a:r>
            <a:r>
              <a:rPr lang="ru-RU" dirty="0"/>
              <a:t>в числе 45678 цифра сотен 7</a:t>
            </a:r>
          </a:p>
          <a:p>
            <a:pPr>
              <a:defRPr/>
            </a:pPr>
            <a:r>
              <a:rPr lang="ru-RU" sz="2800" b="1" dirty="0">
                <a:solidFill>
                  <a:srgbClr val="FF0000"/>
                </a:solidFill>
              </a:rPr>
              <a:t>У</a:t>
            </a:r>
            <a:r>
              <a:rPr lang="ru-RU" dirty="0"/>
              <a:t> 1 самое маленькое натуральное число</a:t>
            </a:r>
          </a:p>
          <a:p>
            <a:pPr>
              <a:defRPr/>
            </a:pPr>
            <a:r>
              <a:rPr lang="ru-RU" sz="2800" b="1" dirty="0">
                <a:solidFill>
                  <a:srgbClr val="FF0000"/>
                </a:solidFill>
              </a:rPr>
              <a:t>Д</a:t>
            </a:r>
            <a:r>
              <a:rPr lang="ru-RU" dirty="0"/>
              <a:t> сложение всегда выполняется раньше вычитания</a:t>
            </a:r>
          </a:p>
          <a:p>
            <a:pPr>
              <a:defRPr/>
            </a:pPr>
            <a:r>
              <a:rPr lang="ru-RU" sz="2800" b="1" dirty="0">
                <a:solidFill>
                  <a:srgbClr val="FF0000"/>
                </a:solidFill>
              </a:rPr>
              <a:t>Н</a:t>
            </a:r>
            <a:r>
              <a:rPr lang="ru-RU" dirty="0"/>
              <a:t> 34+34+34+34=34·4</a:t>
            </a:r>
          </a:p>
          <a:p>
            <a:pPr>
              <a:defRPr/>
            </a:pPr>
            <a:r>
              <a:rPr lang="ru-RU" sz="2800" b="1" dirty="0">
                <a:solidFill>
                  <a:srgbClr val="FF0000"/>
                </a:solidFill>
              </a:rPr>
              <a:t>Х</a:t>
            </a:r>
            <a:r>
              <a:rPr lang="ru-RU" dirty="0"/>
              <a:t> при записи буквенных выражений используют только буквы греческого алфавита</a:t>
            </a:r>
          </a:p>
          <a:p>
            <a:pPr>
              <a:defRPr/>
            </a:pPr>
            <a:r>
              <a:rPr lang="ru-RU" sz="2800" b="1" dirty="0">
                <a:solidFill>
                  <a:srgbClr val="FF0000"/>
                </a:solidFill>
              </a:rPr>
              <a:t>Ы</a:t>
            </a:r>
            <a:r>
              <a:rPr lang="ru-RU" dirty="0"/>
              <a:t> (456-56):10:8=5</a:t>
            </a:r>
          </a:p>
          <a:p>
            <a:pPr>
              <a:defRPr/>
            </a:pPr>
            <a:r>
              <a:rPr lang="ru-RU" sz="2800" b="1" dirty="0">
                <a:solidFill>
                  <a:srgbClr val="FF0000"/>
                </a:solidFill>
              </a:rPr>
              <a:t>И </a:t>
            </a:r>
            <a:r>
              <a:rPr lang="ru-RU" dirty="0"/>
              <a:t>математика не пригодится в жизни</a:t>
            </a:r>
          </a:p>
          <a:p>
            <a:pPr>
              <a:defRPr/>
            </a:pPr>
            <a:endParaRPr lang="ru-RU" dirty="0"/>
          </a:p>
          <a:p>
            <a:pPr>
              <a:defRPr/>
            </a:pPr>
            <a:endParaRPr lang="ru-RU" dirty="0"/>
          </a:p>
          <a:p>
            <a:pP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75" y="214313"/>
            <a:ext cx="5929313" cy="1143000"/>
          </a:xfrm>
        </p:spPr>
        <p:txBody>
          <a:bodyPr/>
          <a:lstStyle/>
          <a:p>
            <a:pPr eaLnBrk="1" hangingPunct="1">
              <a:defRPr/>
            </a:pPr>
            <a:r>
              <a:rPr lang="ru-RU" dirty="0" smtClean="0"/>
              <a:t>Ответ</a:t>
            </a:r>
            <a:endParaRPr lang="ru-RU" dirty="0"/>
          </a:p>
        </p:txBody>
      </p:sp>
      <p:sp>
        <p:nvSpPr>
          <p:cNvPr id="30722" name="Содержимое 2"/>
          <p:cNvSpPr>
            <a:spLocks noGrp="1"/>
          </p:cNvSpPr>
          <p:nvPr>
            <p:ph idx="1"/>
          </p:nvPr>
        </p:nvSpPr>
        <p:spPr>
          <a:xfrm>
            <a:off x="857250" y="2214563"/>
            <a:ext cx="4500563" cy="1500187"/>
          </a:xfrm>
        </p:spPr>
        <p:txBody>
          <a:bodyPr/>
          <a:lstStyle/>
          <a:p>
            <a:pPr algn="ctr" eaLnBrk="1" hangingPunct="1">
              <a:buFont typeface="Arial" charset="0"/>
              <a:buNone/>
            </a:pPr>
            <a:r>
              <a:rPr lang="ru-RU" sz="3600" b="1" smtClean="0"/>
              <a:t>	«Человек с Луны»</a:t>
            </a:r>
          </a:p>
          <a:p>
            <a:pPr algn="ctr" eaLnBrk="1" hangingPunct="1">
              <a:buFont typeface="Arial" charset="0"/>
              <a:buNone/>
            </a:pPr>
            <a:r>
              <a:rPr lang="ru-RU" sz="3600" b="1" smtClean="0"/>
              <a:t>	</a:t>
            </a:r>
          </a:p>
        </p:txBody>
      </p:sp>
      <p:pic>
        <p:nvPicPr>
          <p:cNvPr id="4" name="Рисунок 3" descr="papua_new_guinea_huliwigmen2.jpg"/>
          <p:cNvPicPr>
            <a:picLocks noChangeAspect="1"/>
          </p:cNvPicPr>
          <p:nvPr/>
        </p:nvPicPr>
        <p:blipFill>
          <a:blip r:embed="rId2" cstate="print"/>
          <a:stretch>
            <a:fillRect/>
          </a:stretch>
        </p:blipFill>
        <p:spPr>
          <a:xfrm>
            <a:off x="5000628" y="1285860"/>
            <a:ext cx="3643338" cy="2732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0724" name="Прямоугольник 4"/>
          <p:cNvSpPr>
            <a:spLocks noChangeArrowheads="1"/>
          </p:cNvSpPr>
          <p:nvPr/>
        </p:nvSpPr>
        <p:spPr bwMode="auto">
          <a:xfrm>
            <a:off x="1071563" y="4071938"/>
            <a:ext cx="7286625" cy="2419350"/>
          </a:xfrm>
          <a:prstGeom prst="rect">
            <a:avLst/>
          </a:prstGeom>
          <a:noFill/>
          <a:ln w="9525">
            <a:noFill/>
            <a:miter lim="800000"/>
            <a:headEnd/>
            <a:tailEnd/>
          </a:ln>
        </p:spPr>
        <p:txBody>
          <a:bodyPr>
            <a:spAutoFit/>
          </a:bodyPr>
          <a:lstStyle/>
          <a:p>
            <a:pPr marL="342900" indent="-342900" algn="just">
              <a:spcBef>
                <a:spcPct val="20000"/>
              </a:spcBef>
            </a:pPr>
            <a:r>
              <a:rPr lang="ru-RU" sz="3600" b="1">
                <a:solidFill>
                  <a:srgbClr val="000000"/>
                </a:solidFill>
                <a:latin typeface="Cansellarist"/>
              </a:rPr>
              <a:t>	Родину Миклухо-Маклая, Россию, они тоже считали находящейся на Луне. </a:t>
            </a:r>
          </a:p>
          <a:p>
            <a:pPr marL="342900" indent="-342900" algn="just">
              <a:spcBef>
                <a:spcPct val="20000"/>
              </a:spcBef>
            </a:pPr>
            <a:endParaRPr lang="ru-RU" sz="3600" b="1">
              <a:solidFill>
                <a:srgbClr val="000000"/>
              </a:solidFill>
              <a:latin typeface="Cansellari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1714500" y="1285875"/>
            <a:ext cx="5286375" cy="4525963"/>
          </a:xfrm>
        </p:spPr>
        <p:txBody>
          <a:bodyPr/>
          <a:lstStyle/>
          <a:p>
            <a:pPr algn="ctr" eaLnBrk="1" hangingPunct="1">
              <a:buFont typeface="Arial" charset="0"/>
              <a:buNone/>
            </a:pPr>
            <a:r>
              <a:rPr lang="ru-RU" sz="2800" b="1" smtClean="0"/>
              <a:t>	Н. Н. Миклухо-Маклай, делавший отличные зарисовки во всех своих путешествиях, оставил много оригинальных зарисовок голов, фигур, построек и многого другого. </a:t>
            </a:r>
          </a:p>
          <a:p>
            <a:pPr algn="ctr" eaLnBrk="1" hangingPunct="1">
              <a:buFont typeface="Arial" charset="0"/>
              <a:buNone/>
            </a:pPr>
            <a:endParaRPr lang="ru-RU" sz="2800" b="1" smtClean="0"/>
          </a:p>
        </p:txBody>
      </p:sp>
      <p:sp>
        <p:nvSpPr>
          <p:cNvPr id="4" name="Заголовок 1"/>
          <p:cNvSpPr>
            <a:spLocks noGrp="1"/>
          </p:cNvSpPr>
          <p:nvPr>
            <p:ph type="title"/>
          </p:nvPr>
        </p:nvSpPr>
        <p:spPr>
          <a:xfrm>
            <a:off x="1571625" y="274638"/>
            <a:ext cx="7115175" cy="1143000"/>
          </a:xfrm>
        </p:spPr>
        <p:txBody>
          <a:bodyPr/>
          <a:lstStyle/>
          <a:p>
            <a:pPr eaLnBrk="1" hangingPunct="1">
              <a:defRPr/>
            </a:pPr>
            <a:r>
              <a:rPr lang="ru-RU" dirty="0" smtClean="0"/>
              <a:t>Миклухо-Маклай</a:t>
            </a:r>
            <a:endParaRPr lang="ru-RU" dirty="0"/>
          </a:p>
        </p:txBody>
      </p:sp>
      <p:pic>
        <p:nvPicPr>
          <p:cNvPr id="5" name="Рисунок 4" descr="47.jpg"/>
          <p:cNvPicPr>
            <a:picLocks noChangeAspect="1"/>
          </p:cNvPicPr>
          <p:nvPr/>
        </p:nvPicPr>
        <p:blipFill>
          <a:blip r:embed="rId2" cstate="print"/>
          <a:stretch>
            <a:fillRect/>
          </a:stretch>
        </p:blipFill>
        <p:spPr>
          <a:xfrm>
            <a:off x="3000364" y="4786322"/>
            <a:ext cx="2428892" cy="1900541"/>
          </a:xfrm>
          <a:prstGeom prst="rect">
            <a:avLst/>
          </a:prstGeom>
          <a:ln>
            <a:noFill/>
          </a:ln>
          <a:effectLst>
            <a:softEdge rad="112500"/>
          </a:effectLst>
        </p:spPr>
      </p:pic>
      <p:pic>
        <p:nvPicPr>
          <p:cNvPr id="31748" name="Рисунок 5" descr="07lab4qjg1304670817.jpg"/>
          <p:cNvPicPr>
            <a:picLocks noChangeAspect="1"/>
          </p:cNvPicPr>
          <p:nvPr/>
        </p:nvPicPr>
        <p:blipFill>
          <a:blip r:embed="rId3" cstate="print"/>
          <a:srcRect/>
          <a:stretch>
            <a:fillRect/>
          </a:stretch>
        </p:blipFill>
        <p:spPr bwMode="auto">
          <a:xfrm>
            <a:off x="7072313" y="1214438"/>
            <a:ext cx="1571625" cy="2986087"/>
          </a:xfrm>
          <a:prstGeom prst="rect">
            <a:avLst/>
          </a:prstGeom>
          <a:noFill/>
          <a:ln w="9525">
            <a:noFill/>
            <a:miter lim="800000"/>
            <a:headEnd/>
            <a:tailEnd/>
          </a:ln>
        </p:spPr>
      </p:pic>
      <p:pic>
        <p:nvPicPr>
          <p:cNvPr id="31749" name="Рисунок 6" descr="010lab4qjg1304670817.jpg"/>
          <p:cNvPicPr>
            <a:picLocks noChangeAspect="1"/>
          </p:cNvPicPr>
          <p:nvPr/>
        </p:nvPicPr>
        <p:blipFill>
          <a:blip r:embed="rId4" cstate="print"/>
          <a:srcRect/>
          <a:stretch>
            <a:fillRect/>
          </a:stretch>
        </p:blipFill>
        <p:spPr bwMode="auto">
          <a:xfrm>
            <a:off x="714375" y="3500438"/>
            <a:ext cx="1590675" cy="3021012"/>
          </a:xfrm>
          <a:prstGeom prst="rect">
            <a:avLst/>
          </a:prstGeom>
          <a:noFill/>
          <a:ln w="9525">
            <a:noFill/>
            <a:miter lim="800000"/>
            <a:headEnd/>
            <a:tailEnd/>
          </a:ln>
        </p:spPr>
      </p:pic>
      <p:pic>
        <p:nvPicPr>
          <p:cNvPr id="8" name="Рисунок 7" descr="ХИЖИНА В ГАРАГАССИ.jpg"/>
          <p:cNvPicPr>
            <a:picLocks noChangeAspect="1"/>
          </p:cNvPicPr>
          <p:nvPr/>
        </p:nvPicPr>
        <p:blipFill>
          <a:blip r:embed="rId5" cstate="print"/>
          <a:stretch>
            <a:fillRect/>
          </a:stretch>
        </p:blipFill>
        <p:spPr>
          <a:xfrm>
            <a:off x="5857884" y="4357694"/>
            <a:ext cx="1565912" cy="23451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bwMode="auto"/>
        <p:txBody>
          <a:bodyPr wrap="square" numCol="1" anchorCtr="0" compatLnSpc="1">
            <a:prstTxWarp prst="textNoShape">
              <a:avLst/>
            </a:prstTxWarp>
          </a:bodyPr>
          <a:lstStyle/>
          <a:p>
            <a:r>
              <a:rPr lang="ru-RU" sz="4800" u="sng" smtClean="0">
                <a:effectLst/>
              </a:rPr>
              <a:t>Часть 2.</a:t>
            </a:r>
            <a:r>
              <a:rPr lang="ru-RU" sz="4800" smtClean="0">
                <a:effectLst/>
              </a:rPr>
              <a:t>     </a:t>
            </a:r>
            <a:br>
              <a:rPr lang="ru-RU" sz="4800" smtClean="0">
                <a:effectLst/>
              </a:rPr>
            </a:br>
            <a:r>
              <a:rPr lang="ru-RU" sz="4800" smtClean="0">
                <a:effectLst/>
              </a:rPr>
              <a:t> </a:t>
            </a:r>
            <a:r>
              <a:rPr lang="ru-RU" sz="4800" u="sng" smtClean="0">
                <a:effectLst/>
              </a:rPr>
              <a:t>19 век.</a:t>
            </a:r>
          </a:p>
        </p:txBody>
      </p:sp>
      <p:sp>
        <p:nvSpPr>
          <p:cNvPr id="14338" name="Rectangle 3"/>
          <p:cNvSpPr>
            <a:spLocks noGrp="1"/>
          </p:cNvSpPr>
          <p:nvPr>
            <p:ph type="body" idx="1"/>
          </p:nvPr>
        </p:nvSpPr>
        <p:spPr>
          <a:xfrm>
            <a:off x="1403350" y="1557338"/>
            <a:ext cx="7400925" cy="4525962"/>
          </a:xfrm>
        </p:spPr>
        <p:txBody>
          <a:bodyPr/>
          <a:lstStyle/>
          <a:p>
            <a:pPr marL="609600" indent="-609600">
              <a:buFont typeface="Arial" charset="0"/>
              <a:buAutoNum type="arabicPeriod"/>
            </a:pPr>
            <a:r>
              <a:rPr lang="ru-RU" b="1" smtClean="0">
                <a:solidFill>
                  <a:srgbClr val="000066"/>
                </a:solidFill>
              </a:rPr>
              <a:t>Русский путешественник , исследователь, этнограф:</a:t>
            </a:r>
          </a:p>
          <a:p>
            <a:pPr marL="609600" indent="-609600">
              <a:buFont typeface="Arial" charset="0"/>
              <a:buNone/>
            </a:pPr>
            <a:r>
              <a:rPr lang="ru-RU" b="1" smtClean="0">
                <a:solidFill>
                  <a:srgbClr val="800000"/>
                </a:solidFill>
              </a:rPr>
              <a:t>Миклухо-Маклай Н.Н.</a:t>
            </a:r>
          </a:p>
          <a:p>
            <a:pPr marL="609600" indent="-609600">
              <a:buFont typeface="Arial" charset="0"/>
              <a:buNone/>
            </a:pPr>
            <a:endParaRPr lang="ru-RU" b="1" smtClean="0">
              <a:solidFill>
                <a:srgbClr val="800000"/>
              </a:solidFill>
            </a:endParaRPr>
          </a:p>
          <a:p>
            <a:pPr marL="609600" indent="-609600">
              <a:buFont typeface="Arial" charset="0"/>
              <a:buNone/>
            </a:pPr>
            <a:endParaRPr lang="ru-RU" b="1" smtClean="0">
              <a:solidFill>
                <a:srgbClr val="800000"/>
              </a:solidFill>
            </a:endParaRPr>
          </a:p>
          <a:p>
            <a:pPr marL="609600" indent="-609600">
              <a:buFont typeface="Arial" charset="0"/>
              <a:buAutoNum type="arabicPeriod" startAt="2"/>
            </a:pPr>
            <a:r>
              <a:rPr lang="ru-RU" b="1" smtClean="0">
                <a:solidFill>
                  <a:srgbClr val="000066"/>
                </a:solidFill>
              </a:rPr>
              <a:t>Великий русский художник:</a:t>
            </a:r>
          </a:p>
          <a:p>
            <a:pPr marL="609600" indent="-609600">
              <a:buFont typeface="Arial" charset="0"/>
              <a:buNone/>
            </a:pPr>
            <a:r>
              <a:rPr lang="ru-RU" b="1" smtClean="0">
                <a:solidFill>
                  <a:srgbClr val="800000"/>
                </a:solidFill>
              </a:rPr>
              <a:t>Верещагин В.В.</a:t>
            </a:r>
          </a:p>
          <a:p>
            <a:pPr marL="609600" indent="-609600">
              <a:buFont typeface="Arial" charset="0"/>
              <a:buNone/>
            </a:pPr>
            <a:endParaRPr lang="ru-RU" b="1" smtClean="0">
              <a:solidFill>
                <a:srgbClr val="800000"/>
              </a:solidFill>
            </a:endParaRPr>
          </a:p>
        </p:txBody>
      </p:sp>
      <p:pic>
        <p:nvPicPr>
          <p:cNvPr id="4" name="Рисунок 3" descr="250px-Vasily_Vereshagin.jpg"/>
          <p:cNvPicPr>
            <a:picLocks noChangeAspect="1"/>
          </p:cNvPicPr>
          <p:nvPr/>
        </p:nvPicPr>
        <p:blipFill>
          <a:blip r:embed="rId2" cstate="print"/>
          <a:stretch>
            <a:fillRect/>
          </a:stretch>
        </p:blipFill>
        <p:spPr>
          <a:xfrm>
            <a:off x="4793324" y="4946849"/>
            <a:ext cx="1497933" cy="1752061"/>
          </a:xfrm>
          <a:prstGeom prst="ellipse">
            <a:avLst/>
          </a:prstGeom>
          <a:ln>
            <a:noFill/>
          </a:ln>
          <a:effectLst>
            <a:softEdge rad="112500"/>
          </a:effectLst>
        </p:spPr>
      </p:pic>
      <p:pic>
        <p:nvPicPr>
          <p:cNvPr id="8" name="Рисунок 7" descr="портрет.jpg"/>
          <p:cNvPicPr>
            <a:picLocks noChangeAspect="1"/>
          </p:cNvPicPr>
          <p:nvPr/>
        </p:nvPicPr>
        <p:blipFill>
          <a:blip r:embed="rId3" cstate="print"/>
          <a:stretch>
            <a:fillRect/>
          </a:stretch>
        </p:blipFill>
        <p:spPr>
          <a:xfrm>
            <a:off x="6305547" y="2641612"/>
            <a:ext cx="1238256" cy="1547820"/>
          </a:xfrm>
          <a:prstGeom prst="ellipse">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5 </a:t>
            </a:r>
          </a:p>
        </p:txBody>
      </p:sp>
      <p:sp>
        <p:nvSpPr>
          <p:cNvPr id="3" name="Содержимое 2"/>
          <p:cNvSpPr>
            <a:spLocks noGrp="1"/>
          </p:cNvSpPr>
          <p:nvPr>
            <p:ph idx="1"/>
          </p:nvPr>
        </p:nvSpPr>
        <p:spPr/>
        <p:txBody>
          <a:bodyPr/>
          <a:lstStyle/>
          <a:p>
            <a:pPr eaLnBrk="1" hangingPunct="1">
              <a:buFont typeface="Arial" pitchFamily="34" charset="0"/>
              <a:buNone/>
              <a:defRPr/>
            </a:pPr>
            <a:r>
              <a:rPr lang="ru-RU" dirty="0" smtClean="0"/>
              <a:t>	Зарисуйте пять фигур по данному шифру и назовите лишнюю фигуру.</a:t>
            </a:r>
          </a:p>
          <a:p>
            <a:pPr marL="514350" indent="-514350" eaLnBrk="1" hangingPunct="1">
              <a:buFont typeface="+mj-lt"/>
              <a:buAutoNum type="arabicPeriod"/>
              <a:defRPr/>
            </a:pPr>
            <a:r>
              <a:rPr lang="ru-RU" dirty="0" smtClean="0"/>
              <a:t>Ю Ю Ю В С С С З</a:t>
            </a:r>
          </a:p>
          <a:p>
            <a:pPr marL="514350" indent="-514350" eaLnBrk="1" hangingPunct="1">
              <a:buFont typeface="+mj-lt"/>
              <a:buAutoNum type="arabicPeriod"/>
              <a:defRPr/>
            </a:pPr>
            <a:r>
              <a:rPr lang="ru-RU" dirty="0" smtClean="0"/>
              <a:t>В С С З З Ю Ю В</a:t>
            </a:r>
          </a:p>
          <a:p>
            <a:pPr marL="514350" indent="-514350" eaLnBrk="1" hangingPunct="1">
              <a:buFont typeface="+mj-lt"/>
              <a:buAutoNum type="arabicPeriod"/>
              <a:defRPr/>
            </a:pPr>
            <a:r>
              <a:rPr lang="ru-RU" dirty="0" smtClean="0"/>
              <a:t>З С В В В В Ю З З З </a:t>
            </a:r>
          </a:p>
          <a:p>
            <a:pPr marL="514350" indent="-514350" eaLnBrk="1" hangingPunct="1">
              <a:buFont typeface="+mj-lt"/>
              <a:buAutoNum type="arabicPeriod"/>
              <a:defRPr/>
            </a:pPr>
            <a:r>
              <a:rPr lang="ru-RU" dirty="0" smtClean="0"/>
              <a:t>С З Ю Ю В С </a:t>
            </a:r>
          </a:p>
          <a:p>
            <a:pPr marL="514350" indent="-514350" eaLnBrk="1" hangingPunct="1">
              <a:buFont typeface="+mj-lt"/>
              <a:buAutoNum type="arabicPeriod"/>
              <a:defRPr/>
            </a:pPr>
            <a:r>
              <a:rPr lang="ru-RU" dirty="0" smtClean="0"/>
              <a:t>Ю З С С С В Ю Ю</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effectLst>
                  <a:glow rad="139700">
                    <a:schemeClr val="accent2">
                      <a:satMod val="175000"/>
                      <a:alpha val="40000"/>
                    </a:schemeClr>
                  </a:glow>
                  <a:outerShdw blurRad="38100" dist="38100" dir="2700000" algn="tl">
                    <a:srgbClr val="000000">
                      <a:alpha val="43137"/>
                    </a:srgbClr>
                  </a:outerShdw>
                </a:effectLst>
              </a:rPr>
              <a:t>Ответ</a:t>
            </a:r>
            <a:endParaRPr lang="ru-RU" dirty="0">
              <a:effectLst>
                <a:glow rad="139700">
                  <a:schemeClr val="accent2">
                    <a:satMod val="175000"/>
                    <a:alpha val="40000"/>
                  </a:schemeClr>
                </a:glow>
                <a:outerShdw blurRad="38100" dist="38100" dir="2700000" algn="tl">
                  <a:srgbClr val="000000">
                    <a:alpha val="43137"/>
                  </a:srgbClr>
                </a:outerShdw>
              </a:effectLst>
            </a:endParaRPr>
          </a:p>
        </p:txBody>
      </p:sp>
      <p:sp>
        <p:nvSpPr>
          <p:cNvPr id="3" name="Содержимое 2"/>
          <p:cNvSpPr>
            <a:spLocks noGrp="1"/>
          </p:cNvSpPr>
          <p:nvPr>
            <p:ph idx="1"/>
          </p:nvPr>
        </p:nvSpPr>
        <p:spPr>
          <a:xfrm>
            <a:off x="1285875" y="1600200"/>
            <a:ext cx="7400925" cy="4043363"/>
          </a:xfrm>
        </p:spPr>
        <p:txBody>
          <a:bodyPr/>
          <a:lstStyle/>
          <a:p>
            <a:pPr eaLnBrk="1" hangingPunct="1">
              <a:buFont typeface="Arial" pitchFamily="34" charset="0"/>
              <a:buNone/>
              <a:defRPr/>
            </a:pPr>
            <a:r>
              <a:rPr lang="ru-RU" dirty="0" smtClean="0"/>
              <a:t>	Зарисуйте пять фигур по данному шифру и назовите лишнюю фигуру.</a:t>
            </a:r>
          </a:p>
          <a:p>
            <a:pPr marL="514350" indent="-514350" eaLnBrk="1" hangingPunct="1">
              <a:buFont typeface="+mj-lt"/>
              <a:buAutoNum type="arabicPeriod"/>
              <a:defRPr/>
            </a:pPr>
            <a:r>
              <a:rPr lang="ru-RU" dirty="0" smtClean="0"/>
              <a:t>Ю Ю Ю В С С С З</a:t>
            </a:r>
          </a:p>
          <a:p>
            <a:pPr marL="514350" indent="-514350" eaLnBrk="1" hangingPunct="1">
              <a:buFont typeface="+mj-lt"/>
              <a:buAutoNum type="arabicPeriod"/>
              <a:defRPr/>
            </a:pPr>
            <a:r>
              <a:rPr lang="ru-RU" dirty="0" smtClean="0"/>
              <a:t>В С С З З Ю Ю В</a:t>
            </a:r>
          </a:p>
          <a:p>
            <a:pPr marL="514350" indent="-514350" eaLnBrk="1" hangingPunct="1">
              <a:buFont typeface="+mj-lt"/>
              <a:buAutoNum type="arabicPeriod"/>
              <a:defRPr/>
            </a:pPr>
            <a:r>
              <a:rPr lang="ru-RU" dirty="0" smtClean="0"/>
              <a:t>З С В В В В Ю З З З </a:t>
            </a:r>
          </a:p>
          <a:p>
            <a:pPr marL="514350" indent="-514350" eaLnBrk="1" hangingPunct="1">
              <a:buFont typeface="+mj-lt"/>
              <a:buAutoNum type="arabicPeriod"/>
              <a:defRPr/>
            </a:pPr>
            <a:r>
              <a:rPr lang="ru-RU" dirty="0" smtClean="0"/>
              <a:t>С З Ю Ю В С </a:t>
            </a:r>
          </a:p>
          <a:p>
            <a:pPr marL="514350" indent="-514350" eaLnBrk="1" hangingPunct="1">
              <a:buFont typeface="+mj-lt"/>
              <a:buAutoNum type="arabicPeriod"/>
              <a:defRPr/>
            </a:pPr>
            <a:r>
              <a:rPr lang="ru-RU" dirty="0" smtClean="0"/>
              <a:t>Ю З С С С В Ю Ю</a:t>
            </a:r>
            <a:endParaRPr lang="ru-RU" dirty="0"/>
          </a:p>
        </p:txBody>
      </p:sp>
      <p:sp>
        <p:nvSpPr>
          <p:cNvPr id="33795" name="TextBox 3"/>
          <p:cNvSpPr txBox="1">
            <a:spLocks noChangeArrowheads="1"/>
          </p:cNvSpPr>
          <p:nvPr/>
        </p:nvSpPr>
        <p:spPr bwMode="auto">
          <a:xfrm>
            <a:off x="1214438" y="5929313"/>
            <a:ext cx="6929437" cy="584200"/>
          </a:xfrm>
          <a:prstGeom prst="rect">
            <a:avLst/>
          </a:prstGeom>
          <a:noFill/>
          <a:ln w="9525">
            <a:noFill/>
            <a:miter lim="800000"/>
            <a:headEnd/>
            <a:tailEnd/>
          </a:ln>
        </p:spPr>
        <p:txBody>
          <a:bodyPr>
            <a:spAutoFit/>
          </a:bodyPr>
          <a:lstStyle/>
          <a:p>
            <a:pPr algn="ctr"/>
            <a:r>
              <a:rPr lang="ru-RU" sz="3200"/>
              <a:t>Лишняя фигура -2 </a:t>
            </a:r>
          </a:p>
        </p:txBody>
      </p:sp>
      <p:sp>
        <p:nvSpPr>
          <p:cNvPr id="5" name="Прямоугольник 4"/>
          <p:cNvSpPr/>
          <p:nvPr/>
        </p:nvSpPr>
        <p:spPr>
          <a:xfrm>
            <a:off x="5857875" y="2714625"/>
            <a:ext cx="142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5857875" y="3286125"/>
            <a:ext cx="428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5929313" y="4071938"/>
            <a:ext cx="857250"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5072063" y="4572000"/>
            <a:ext cx="1428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5500688" y="5000625"/>
            <a:ext cx="142875"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Содержимое 2"/>
          <p:cNvSpPr>
            <a:spLocks noGrp="1"/>
          </p:cNvSpPr>
          <p:nvPr>
            <p:ph idx="1"/>
          </p:nvPr>
        </p:nvSpPr>
        <p:spPr>
          <a:xfrm>
            <a:off x="1285875" y="1285875"/>
            <a:ext cx="7400925" cy="5286375"/>
          </a:xfrm>
        </p:spPr>
        <p:txBody>
          <a:bodyPr/>
          <a:lstStyle/>
          <a:p>
            <a:pPr algn="just" eaLnBrk="1" hangingPunct="1">
              <a:buFont typeface="Arial" charset="0"/>
              <a:buNone/>
            </a:pPr>
            <a:r>
              <a:rPr lang="ru-RU" b="1" smtClean="0"/>
              <a:t>	</a:t>
            </a:r>
            <a:r>
              <a:rPr lang="ru-RU" sz="2000" b="1" smtClean="0"/>
              <a:t>20 сентября 1871 года Миклухо-Маклай высадился на берегу залива Астролябия, близ селения Бонго. Племена и селения были здесь разобщены и враждовали друг с другом; каждый чужеземец считался нежелательным гостем.</a:t>
            </a:r>
          </a:p>
          <a:p>
            <a:pPr algn="just" eaLnBrk="1" hangingPunct="1">
              <a:buFont typeface="Arial" charset="0"/>
              <a:buNone/>
            </a:pPr>
            <a:r>
              <a:rPr lang="ru-RU" sz="2000" b="1" smtClean="0"/>
              <a:t>	Миклухо-Маклай первым спустился в шлюпку. На берегу ручья, у моря, матросы срубили первый русский дом на Новой Гвинее – дом Маклая.</a:t>
            </a:r>
          </a:p>
          <a:p>
            <a:pPr algn="just" eaLnBrk="1" hangingPunct="1">
              <a:buFont typeface="Arial" charset="0"/>
              <a:buNone/>
            </a:pPr>
            <a:r>
              <a:rPr lang="ru-RU" sz="2000" b="1" smtClean="0"/>
              <a:t>	Ему удалось поразить папуасов.</a:t>
            </a:r>
          </a:p>
          <a:p>
            <a:pPr algn="just" eaLnBrk="1" hangingPunct="1">
              <a:buFont typeface="Arial" charset="0"/>
              <a:buNone/>
            </a:pPr>
            <a:r>
              <a:rPr lang="ru-RU" sz="2000" b="1" smtClean="0"/>
              <a:t>	Он сел на землю, спокойно развязал шнурки башмаков и… улегся спать. Он заставил себя уснуть. Проснувшись, он увидел, что папуасы мирно сидели вокруг него. Луки и копья были спрятаны. Папуасы решили, что раз белый человек не боится гибели, то он…</a:t>
            </a:r>
          </a:p>
        </p:txBody>
      </p:sp>
      <p:sp>
        <p:nvSpPr>
          <p:cNvPr id="4" name="Заголовок 1"/>
          <p:cNvSpPr>
            <a:spLocks noGrp="1"/>
          </p:cNvSpPr>
          <p:nvPr>
            <p:ph type="title"/>
          </p:nvPr>
        </p:nvSpPr>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6</a:t>
            </a:r>
          </a:p>
        </p:txBody>
      </p:sp>
      <p:sp>
        <p:nvSpPr>
          <p:cNvPr id="35842" name="Содержимое 2"/>
          <p:cNvSpPr>
            <a:spLocks noGrp="1"/>
          </p:cNvSpPr>
          <p:nvPr>
            <p:ph idx="1"/>
          </p:nvPr>
        </p:nvSpPr>
        <p:spPr/>
        <p:txBody>
          <a:bodyPr/>
          <a:lstStyle/>
          <a:p>
            <a:pPr eaLnBrk="1" hangingPunct="1">
              <a:buFont typeface="Arial" charset="0"/>
              <a:buNone/>
            </a:pPr>
            <a:r>
              <a:rPr lang="ru-RU" smtClean="0"/>
              <a:t>	А что решили папуасы, вы узнаете, если отбросите математические термины : </a:t>
            </a:r>
          </a:p>
          <a:p>
            <a:pPr eaLnBrk="1" hangingPunct="1">
              <a:buFont typeface="Arial" charset="0"/>
              <a:buNone/>
            </a:pPr>
            <a:endParaRPr lang="ru-RU" smtClean="0"/>
          </a:p>
          <a:p>
            <a:pPr eaLnBrk="1" hangingPunct="1">
              <a:buFont typeface="Arial" charset="0"/>
              <a:buNone/>
            </a:pPr>
            <a:r>
              <a:rPr lang="ru-RU" smtClean="0"/>
              <a:t>	БЕЛУЧСОТРЕЗОКСАРМЕУГОЛРШАРТПЕРИМЕТРН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effectLst>
                  <a:glow rad="139700">
                    <a:schemeClr val="accent2">
                      <a:satMod val="175000"/>
                      <a:alpha val="40000"/>
                    </a:schemeClr>
                  </a:glow>
                  <a:outerShdw blurRad="38100" dist="38100" dir="2700000" algn="tl">
                    <a:srgbClr val="000000">
                      <a:alpha val="43137"/>
                    </a:srgbClr>
                  </a:outerShdw>
                </a:effectLst>
              </a:rPr>
              <a:t>Ответ</a:t>
            </a:r>
            <a:r>
              <a:rPr lang="ru-RU" dirty="0" smtClean="0"/>
              <a:t> </a:t>
            </a:r>
            <a:endParaRPr lang="ru-RU" dirty="0"/>
          </a:p>
        </p:txBody>
      </p:sp>
      <p:sp>
        <p:nvSpPr>
          <p:cNvPr id="36866" name="Содержимое 2"/>
          <p:cNvSpPr>
            <a:spLocks noGrp="1"/>
          </p:cNvSpPr>
          <p:nvPr>
            <p:ph idx="1"/>
          </p:nvPr>
        </p:nvSpPr>
        <p:spPr/>
        <p:txBody>
          <a:bodyPr/>
          <a:lstStyle/>
          <a:p>
            <a:pPr eaLnBrk="1" hangingPunct="1">
              <a:buFont typeface="Arial" charset="0"/>
              <a:buNone/>
            </a:pPr>
            <a:r>
              <a:rPr lang="ru-RU" smtClean="0"/>
              <a:t>	 Термины: луч, отрезок, ар, угол, шар, периметр.</a:t>
            </a:r>
          </a:p>
          <a:p>
            <a:pPr eaLnBrk="1" hangingPunct="1">
              <a:buFont typeface="Arial" charset="0"/>
              <a:buNone/>
            </a:pPr>
            <a:endParaRPr lang="ru-RU" smtClean="0"/>
          </a:p>
          <a:p>
            <a:pPr eaLnBrk="1" hangingPunct="1">
              <a:buFont typeface="Arial" charset="0"/>
              <a:buNone/>
            </a:pPr>
            <a:r>
              <a:rPr lang="ru-RU" smtClean="0"/>
              <a:t>	Папуасы решили, что он </a:t>
            </a:r>
            <a:r>
              <a:rPr lang="ru-RU" sz="8000" b="1" smtClean="0">
                <a:solidFill>
                  <a:srgbClr val="C00000"/>
                </a:solidFill>
              </a:rPr>
              <a:t>бессмертен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Содержимое 2"/>
          <p:cNvSpPr>
            <a:spLocks noGrp="1"/>
          </p:cNvSpPr>
          <p:nvPr>
            <p:ph idx="1"/>
          </p:nvPr>
        </p:nvSpPr>
        <p:spPr>
          <a:xfrm>
            <a:off x="1285875" y="1214438"/>
            <a:ext cx="7400925" cy="4911725"/>
          </a:xfrm>
        </p:spPr>
        <p:txBody>
          <a:bodyPr/>
          <a:lstStyle/>
          <a:p>
            <a:pPr algn="just" eaLnBrk="1" hangingPunct="1">
              <a:buFont typeface="Arial" charset="0"/>
              <a:buNone/>
            </a:pPr>
            <a:r>
              <a:rPr lang="ru-RU" b="1" smtClean="0"/>
              <a:t>	В 1872 г. в Лимайских горах находит племя чернокожих негритосов («маленьких негров»).</a:t>
            </a:r>
          </a:p>
          <a:p>
            <a:pPr algn="just" eaLnBrk="1" hangingPunct="1">
              <a:buFont typeface="Arial" charset="0"/>
              <a:buNone/>
            </a:pPr>
            <a:r>
              <a:rPr lang="ru-RU" b="1" i="1" u="sng" smtClean="0"/>
              <a:t>Справка: Рост самого высокого человека в истории составлял 2,72 м, а самого низкого 73 см.</a:t>
            </a:r>
          </a:p>
          <a:p>
            <a:pPr algn="just" eaLnBrk="1" hangingPunct="1">
              <a:buFont typeface="Arial" charset="0"/>
              <a:buNone/>
            </a:pPr>
            <a:r>
              <a:rPr lang="ru-RU" b="1" smtClean="0"/>
              <a:t>	Решив задачу, вы узнаете рост людей, которых нашел Миклухо-Маклай.</a:t>
            </a:r>
          </a:p>
        </p:txBody>
      </p:sp>
      <p:sp>
        <p:nvSpPr>
          <p:cNvPr id="4" name="Заголовок 1"/>
          <p:cNvSpPr>
            <a:spLocks noGrp="1"/>
          </p:cNvSpPr>
          <p:nvPr>
            <p:ph type="title"/>
          </p:nvPr>
        </p:nvSpPr>
        <p:spPr>
          <a:xfrm>
            <a:off x="2000250" y="274638"/>
            <a:ext cx="6686550" cy="1143000"/>
          </a:xfrm>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7</a:t>
            </a:r>
          </a:p>
        </p:txBody>
      </p:sp>
      <p:sp>
        <p:nvSpPr>
          <p:cNvPr id="38914" name="Содержимое 2"/>
          <p:cNvSpPr>
            <a:spLocks noGrp="1"/>
          </p:cNvSpPr>
          <p:nvPr>
            <p:ph idx="1"/>
          </p:nvPr>
        </p:nvSpPr>
        <p:spPr/>
        <p:txBody>
          <a:bodyPr/>
          <a:lstStyle/>
          <a:p>
            <a:pPr algn="just" eaLnBrk="1" hangingPunct="1">
              <a:buFont typeface="Arial" charset="0"/>
              <a:buNone/>
            </a:pPr>
            <a:r>
              <a:rPr lang="ru-RU" b="1" smtClean="0"/>
              <a:t>	Это трехзначное число:</a:t>
            </a:r>
          </a:p>
          <a:p>
            <a:pPr algn="just" eaLnBrk="1" hangingPunct="1">
              <a:buFont typeface="Arial" charset="0"/>
              <a:buNone/>
            </a:pPr>
            <a:r>
              <a:rPr lang="ru-RU" b="1" smtClean="0"/>
              <a:t>	</a:t>
            </a:r>
            <a:r>
              <a:rPr lang="ru-RU" i="1" smtClean="0"/>
              <a:t>Число сотен </a:t>
            </a:r>
            <a:r>
              <a:rPr lang="ru-RU" b="1" smtClean="0"/>
              <a:t>равно самому маленькому натуральному числу,</a:t>
            </a:r>
          </a:p>
          <a:p>
            <a:pPr algn="just" eaLnBrk="1" hangingPunct="1">
              <a:buFont typeface="Arial" charset="0"/>
              <a:buNone/>
            </a:pPr>
            <a:r>
              <a:rPr lang="ru-RU" b="1" smtClean="0"/>
              <a:t>	 </a:t>
            </a:r>
            <a:r>
              <a:rPr lang="ru-RU" i="1" smtClean="0"/>
              <a:t>число десятков </a:t>
            </a:r>
            <a:r>
              <a:rPr lang="ru-RU" b="1" smtClean="0"/>
              <a:t>равно </a:t>
            </a:r>
            <a:r>
              <a:rPr lang="ru-RU" i="1" smtClean="0"/>
              <a:t>числу единиц</a:t>
            </a:r>
            <a:r>
              <a:rPr lang="ru-RU" b="1" smtClean="0"/>
              <a:t> и равно самому маленькому четному числу, увеличенному в два раза.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Ответ</a:t>
            </a:r>
            <a:endParaRPr lang="ru-RU" dirty="0"/>
          </a:p>
        </p:txBody>
      </p:sp>
      <p:sp>
        <p:nvSpPr>
          <p:cNvPr id="5" name="Прямоугольник 4"/>
          <p:cNvSpPr/>
          <p:nvPr/>
        </p:nvSpPr>
        <p:spPr>
          <a:xfrm>
            <a:off x="4430987" y="1563844"/>
            <a:ext cx="547307" cy="54369"/>
          </a:xfrm>
          <a:prstGeom prst="rect">
            <a:avLst/>
          </a:prstGeom>
          <a:noFill/>
        </p:spPr>
        <p:txBody>
          <a:bodyPr>
            <a:spAutoFit/>
          </a:bodyPr>
          <a:lstStyle/>
          <a:p>
            <a:pPr algn="ctr">
              <a:defRPr/>
            </a:pPr>
            <a:r>
              <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144 см</a:t>
            </a:r>
          </a:p>
        </p:txBody>
      </p:sp>
      <p:pic>
        <p:nvPicPr>
          <p:cNvPr id="39939" name="Рисунок 5" descr="imgB.jpg"/>
          <p:cNvPicPr>
            <a:picLocks noChangeAspect="1"/>
          </p:cNvPicPr>
          <p:nvPr/>
        </p:nvPicPr>
        <p:blipFill>
          <a:blip r:embed="rId2" cstate="print"/>
          <a:srcRect/>
          <a:stretch>
            <a:fillRect/>
          </a:stretch>
        </p:blipFill>
        <p:spPr bwMode="auto">
          <a:xfrm>
            <a:off x="2843213" y="3500438"/>
            <a:ext cx="396081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Содержимое 2"/>
          <p:cNvSpPr>
            <a:spLocks noGrp="1"/>
          </p:cNvSpPr>
          <p:nvPr>
            <p:ph idx="1"/>
          </p:nvPr>
        </p:nvSpPr>
        <p:spPr>
          <a:xfrm>
            <a:off x="1285875" y="1357313"/>
            <a:ext cx="7400925" cy="4525962"/>
          </a:xfrm>
        </p:spPr>
        <p:txBody>
          <a:bodyPr/>
          <a:lstStyle/>
          <a:p>
            <a:pPr algn="just" eaLnBrk="1" hangingPunct="1">
              <a:buFont typeface="Arial" charset="0"/>
              <a:buNone/>
            </a:pPr>
            <a:r>
              <a:rPr lang="ru-RU" b="1" smtClean="0"/>
              <a:t>	Через несколько лет Миклухо-Маклай отправился в путешествие по Малаккскому полуострову. </a:t>
            </a:r>
          </a:p>
          <a:p>
            <a:pPr algn="just" eaLnBrk="1" hangingPunct="1">
              <a:buFont typeface="Arial" charset="0"/>
              <a:buNone/>
            </a:pPr>
            <a:r>
              <a:rPr lang="ru-RU" b="1" smtClean="0"/>
              <a:t>	Вы узнаете, в каком году это произошло, если вместо переменных впишете числа, которые являются корнями уравнений и расположите их в порядке </a:t>
            </a:r>
            <a:r>
              <a:rPr lang="en-US" b="1" smtClean="0"/>
              <a:t>xyzm</a:t>
            </a:r>
            <a:r>
              <a:rPr lang="ru-RU" b="1" smtClean="0"/>
              <a:t>.</a:t>
            </a:r>
          </a:p>
          <a:p>
            <a:pPr algn="just" eaLnBrk="1" hangingPunct="1">
              <a:buFont typeface="Arial" charset="0"/>
              <a:buNone/>
            </a:pPr>
            <a:endParaRPr lang="ru-RU" b="1" smtClean="0"/>
          </a:p>
        </p:txBody>
      </p:sp>
      <p:sp>
        <p:nvSpPr>
          <p:cNvPr id="4" name="Заголовок 1"/>
          <p:cNvSpPr>
            <a:spLocks noGrp="1"/>
          </p:cNvSpPr>
          <p:nvPr>
            <p:ph type="title"/>
          </p:nvPr>
        </p:nvSpPr>
        <p:spPr>
          <a:xfrm>
            <a:off x="2214563" y="274638"/>
            <a:ext cx="6472237" cy="1143000"/>
          </a:xfrm>
        </p:spPr>
        <p:txBody>
          <a:bodyPr>
            <a:normAutofit fontScale="90000"/>
          </a:bodyPr>
          <a:lstStyle/>
          <a:p>
            <a:pPr eaLnBrk="1" hangingPunct="1">
              <a:defRPr/>
            </a:pPr>
            <a:r>
              <a:rPr lang="ru-RU" dirty="0" smtClean="0"/>
              <a:t>Миклухо-Маклай</a:t>
            </a:r>
            <a:endParaRPr lang="ru-RU" dirty="0"/>
          </a:p>
        </p:txBody>
      </p:sp>
      <p:cxnSp>
        <p:nvCxnSpPr>
          <p:cNvPr id="6" name="Прямая соединительная линия 5"/>
          <p:cNvCxnSpPr/>
          <p:nvPr/>
        </p:nvCxnSpPr>
        <p:spPr>
          <a:xfrm>
            <a:off x="3500438" y="6000750"/>
            <a:ext cx="107156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8</a:t>
            </a:r>
          </a:p>
        </p:txBody>
      </p:sp>
      <p:graphicFrame>
        <p:nvGraphicFramePr>
          <p:cNvPr id="4" name="Таблица 3"/>
          <p:cNvGraphicFramePr>
            <a:graphicFrameLocks noGrp="1"/>
          </p:cNvGraphicFramePr>
          <p:nvPr/>
        </p:nvGraphicFramePr>
        <p:xfrm>
          <a:off x="1524000" y="1428750"/>
          <a:ext cx="6096000" cy="4651375"/>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664392">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66439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5" name="Прямоугольник 4"/>
          <p:cNvSpPr/>
          <p:nvPr/>
        </p:nvSpPr>
        <p:spPr>
          <a:xfrm>
            <a:off x="1714480" y="2714620"/>
            <a:ext cx="441147"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z</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6" name="Прямоугольник 5"/>
          <p:cNvSpPr/>
          <p:nvPr/>
        </p:nvSpPr>
        <p:spPr>
          <a:xfrm>
            <a:off x="2571736" y="1357298"/>
            <a:ext cx="484428" cy="707886"/>
          </a:xfrm>
          <a:prstGeom prst="rect">
            <a:avLst/>
          </a:prstGeom>
          <a:noFill/>
        </p:spPr>
        <p:txBody>
          <a:bodyPr wrap="none">
            <a:spAutoFit/>
          </a:bodyPr>
          <a:lstStyle/>
          <a:p>
            <a:pPr algn="ctr">
              <a:defRPr/>
            </a:pPr>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p>
        </p:txBody>
      </p:sp>
      <p:sp>
        <p:nvSpPr>
          <p:cNvPr id="7" name="Прямоугольник 6"/>
          <p:cNvSpPr/>
          <p:nvPr/>
        </p:nvSpPr>
        <p:spPr>
          <a:xfrm>
            <a:off x="3428992" y="1357298"/>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x</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8" name="Прямоугольник 7"/>
          <p:cNvSpPr/>
          <p:nvPr/>
        </p:nvSpPr>
        <p:spPr>
          <a:xfrm>
            <a:off x="4286248" y="1357298"/>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9" name="Прямоугольник 8"/>
          <p:cNvSpPr/>
          <p:nvPr/>
        </p:nvSpPr>
        <p:spPr>
          <a:xfrm>
            <a:off x="5214942" y="1357298"/>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4</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0" name="Прямоугольник 9"/>
          <p:cNvSpPr/>
          <p:nvPr/>
        </p:nvSpPr>
        <p:spPr>
          <a:xfrm>
            <a:off x="6072198" y="1357298"/>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1" name="Прямоугольник 10"/>
          <p:cNvSpPr/>
          <p:nvPr/>
        </p:nvSpPr>
        <p:spPr>
          <a:xfrm>
            <a:off x="6786578" y="1357298"/>
            <a:ext cx="755335"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13</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2" name="Прямоугольник 11"/>
          <p:cNvSpPr/>
          <p:nvPr/>
        </p:nvSpPr>
        <p:spPr>
          <a:xfrm>
            <a:off x="3428992" y="2071678"/>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3" name="Прямоугольник 12"/>
          <p:cNvSpPr/>
          <p:nvPr/>
        </p:nvSpPr>
        <p:spPr>
          <a:xfrm>
            <a:off x="1785918" y="2071678"/>
            <a:ext cx="35618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4" name="Прямоугольник 13"/>
          <p:cNvSpPr/>
          <p:nvPr/>
        </p:nvSpPr>
        <p:spPr>
          <a:xfrm>
            <a:off x="5214942" y="2071678"/>
            <a:ext cx="35618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5" name="Прямоугольник 14"/>
          <p:cNvSpPr/>
          <p:nvPr/>
        </p:nvSpPr>
        <p:spPr>
          <a:xfrm>
            <a:off x="5214942" y="2714620"/>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y</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6" name="Прямоугольник 15"/>
          <p:cNvSpPr/>
          <p:nvPr/>
        </p:nvSpPr>
        <p:spPr>
          <a:xfrm>
            <a:off x="1714480" y="1357298"/>
            <a:ext cx="470000" cy="707886"/>
          </a:xfrm>
          <a:prstGeom prst="rect">
            <a:avLst/>
          </a:prstGeom>
          <a:noFill/>
        </p:spPr>
        <p:txBody>
          <a:bodyPr wrap="none">
            <a:spAutoFit/>
          </a:bodyPr>
          <a:lstStyle/>
          <a:p>
            <a:pPr algn="ctr">
              <a:defRPr/>
            </a:pPr>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8</a:t>
            </a:r>
          </a:p>
        </p:txBody>
      </p:sp>
      <p:sp>
        <p:nvSpPr>
          <p:cNvPr id="17" name="Прямоугольник 16"/>
          <p:cNvSpPr/>
          <p:nvPr/>
        </p:nvSpPr>
        <p:spPr>
          <a:xfrm>
            <a:off x="2571736" y="2714620"/>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8" name="Прямоугольник 17"/>
          <p:cNvSpPr/>
          <p:nvPr/>
        </p:nvSpPr>
        <p:spPr>
          <a:xfrm>
            <a:off x="3428992" y="2714620"/>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3</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19" name="Прямоугольник 18"/>
          <p:cNvSpPr/>
          <p:nvPr/>
        </p:nvSpPr>
        <p:spPr>
          <a:xfrm>
            <a:off x="4286248" y="2714620"/>
            <a:ext cx="35618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0" name="Прямоугольник 19"/>
          <p:cNvSpPr/>
          <p:nvPr/>
        </p:nvSpPr>
        <p:spPr>
          <a:xfrm>
            <a:off x="6072198" y="2714620"/>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1" name="Прямоугольник 20"/>
          <p:cNvSpPr/>
          <p:nvPr/>
        </p:nvSpPr>
        <p:spPr>
          <a:xfrm>
            <a:off x="6929454" y="2714620"/>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2</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2" name="Прямоугольник 21"/>
          <p:cNvSpPr/>
          <p:nvPr/>
        </p:nvSpPr>
        <p:spPr>
          <a:xfrm>
            <a:off x="5214942" y="3429000"/>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3" name="Прямоугольник 22"/>
          <p:cNvSpPr/>
          <p:nvPr/>
        </p:nvSpPr>
        <p:spPr>
          <a:xfrm>
            <a:off x="3500430" y="3429000"/>
            <a:ext cx="35618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4" name="Прямоугольник 23"/>
          <p:cNvSpPr/>
          <p:nvPr/>
        </p:nvSpPr>
        <p:spPr>
          <a:xfrm>
            <a:off x="1714480" y="3429000"/>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5" name="Прямоугольник 24"/>
          <p:cNvSpPr/>
          <p:nvPr/>
        </p:nvSpPr>
        <p:spPr>
          <a:xfrm>
            <a:off x="1714480" y="4071942"/>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6</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6" name="Прямоугольник 25"/>
          <p:cNvSpPr/>
          <p:nvPr/>
        </p:nvSpPr>
        <p:spPr>
          <a:xfrm>
            <a:off x="2571736" y="4071942"/>
            <a:ext cx="35618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7" name="Прямоугольник 26"/>
          <p:cNvSpPr/>
          <p:nvPr/>
        </p:nvSpPr>
        <p:spPr>
          <a:xfrm>
            <a:off x="3428992" y="4071942"/>
            <a:ext cx="641522"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m</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8" name="Прямоугольник 27"/>
          <p:cNvSpPr/>
          <p:nvPr/>
        </p:nvSpPr>
        <p:spPr>
          <a:xfrm>
            <a:off x="4286248" y="4071942"/>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29" name="Прямоугольник 28"/>
          <p:cNvSpPr/>
          <p:nvPr/>
        </p:nvSpPr>
        <p:spPr>
          <a:xfrm>
            <a:off x="5214942" y="4071942"/>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9</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0" name="Прямоугольник 29"/>
          <p:cNvSpPr/>
          <p:nvPr/>
        </p:nvSpPr>
        <p:spPr>
          <a:xfrm>
            <a:off x="6072198" y="4071942"/>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1" name="Прямоугольник 30"/>
          <p:cNvSpPr/>
          <p:nvPr/>
        </p:nvSpPr>
        <p:spPr>
          <a:xfrm>
            <a:off x="6786578" y="4071942"/>
            <a:ext cx="727059"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11</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2" name="Прямоугольник 31"/>
          <p:cNvSpPr/>
          <p:nvPr/>
        </p:nvSpPr>
        <p:spPr>
          <a:xfrm>
            <a:off x="5214942" y="4786322"/>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3" name="Прямоугольник 32"/>
          <p:cNvSpPr/>
          <p:nvPr/>
        </p:nvSpPr>
        <p:spPr>
          <a:xfrm>
            <a:off x="5214942" y="5429264"/>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5</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4" name="Прямоугольник 33"/>
          <p:cNvSpPr/>
          <p:nvPr/>
        </p:nvSpPr>
        <p:spPr>
          <a:xfrm>
            <a:off x="1714480" y="4786322"/>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5" name="Прямоугольник 34"/>
          <p:cNvSpPr/>
          <p:nvPr/>
        </p:nvSpPr>
        <p:spPr>
          <a:xfrm>
            <a:off x="1714480" y="5429264"/>
            <a:ext cx="470000"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7</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6" name="Прямоугольник 35"/>
          <p:cNvSpPr/>
          <p:nvPr/>
        </p:nvSpPr>
        <p:spPr>
          <a:xfrm>
            <a:off x="3428992" y="5436538"/>
            <a:ext cx="470000" cy="707886"/>
          </a:xfrm>
          <a:prstGeom prst="rect">
            <a:avLst/>
          </a:prstGeom>
          <a:noFill/>
        </p:spPr>
        <p:txBody>
          <a:bodyPr>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0</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
        <p:nvSpPr>
          <p:cNvPr id="37" name="Прямоугольник 36"/>
          <p:cNvSpPr/>
          <p:nvPr/>
        </p:nvSpPr>
        <p:spPr>
          <a:xfrm>
            <a:off x="3500430" y="4714884"/>
            <a:ext cx="484428"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rPr>
              <a:t>=</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74638"/>
            <a:ext cx="6900862" cy="1143000"/>
          </a:xfrm>
        </p:spPr>
        <p:txBody>
          <a:bodyPr/>
          <a:lstStyle/>
          <a:p>
            <a:pPr eaLnBrk="1" hangingPunct="1">
              <a:defRPr/>
            </a:pPr>
            <a:r>
              <a:rPr lang="ru-RU" dirty="0" smtClean="0"/>
              <a:t>Миклухо-Маклай</a:t>
            </a:r>
            <a:endParaRPr lang="ru-RU" dirty="0"/>
          </a:p>
        </p:txBody>
      </p:sp>
      <p:sp>
        <p:nvSpPr>
          <p:cNvPr id="15362" name="Содержимое 3"/>
          <p:cNvSpPr>
            <a:spLocks noGrp="1"/>
          </p:cNvSpPr>
          <p:nvPr>
            <p:ph sz="half" idx="2"/>
          </p:nvPr>
        </p:nvSpPr>
        <p:spPr>
          <a:xfrm>
            <a:off x="4067175" y="1643063"/>
            <a:ext cx="4648200" cy="4525962"/>
          </a:xfrm>
        </p:spPr>
        <p:txBody>
          <a:bodyPr/>
          <a:lstStyle/>
          <a:p>
            <a:pPr algn="just" eaLnBrk="1" hangingPunct="1">
              <a:buFont typeface="Arial" charset="0"/>
              <a:buNone/>
            </a:pPr>
            <a:r>
              <a:rPr lang="ru-RU" b="1" smtClean="0"/>
              <a:t>	Николай Николаевич Миклухо-Маклай - знаменитый русский путешественник, совершивший ряд экспедиций на неисследованную до этого Новую Гвинею и другие острова Тихого океана.</a:t>
            </a:r>
          </a:p>
        </p:txBody>
      </p:sp>
      <p:pic>
        <p:nvPicPr>
          <p:cNvPr id="7" name="Содержимое 6" descr="000076.jpg"/>
          <p:cNvPicPr>
            <a:picLocks noGrp="1" noChangeAspect="1"/>
          </p:cNvPicPr>
          <p:nvPr>
            <p:ph sz="half" idx="1"/>
          </p:nvPr>
        </p:nvPicPr>
        <p:blipFill>
          <a:blip r:embed="rId2" cstate="print"/>
          <a:stretch>
            <a:fillRect/>
          </a:stretch>
        </p:blipFill>
        <p:spPr>
          <a:xfrm>
            <a:off x="1142800" y="2138266"/>
            <a:ext cx="2926116" cy="3553058"/>
          </a:xfrm>
          <a:prstGeom prst="ellipse">
            <a:avLst/>
          </a:prstGeom>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Ответ</a:t>
            </a:r>
            <a:endParaRPr lang="ru-RU" dirty="0"/>
          </a:p>
        </p:txBody>
      </p:sp>
      <p:sp>
        <p:nvSpPr>
          <p:cNvPr id="4" name="Прямоугольник 3"/>
          <p:cNvSpPr/>
          <p:nvPr/>
        </p:nvSpPr>
        <p:spPr>
          <a:xfrm>
            <a:off x="1500167" y="2500306"/>
            <a:ext cx="7126150" cy="2862322"/>
          </a:xfrm>
          <a:prstGeom prst="rect">
            <a:avLst/>
          </a:prstGeom>
          <a:noFill/>
        </p:spPr>
        <p:txBody>
          <a:bodyPr>
            <a:spAutoFit/>
          </a:bodyPr>
          <a:lstStyle/>
          <a:p>
            <a:pPr algn="ctr">
              <a:defRPr/>
            </a:pPr>
            <a:r>
              <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x= 1 y= 8 z= 7 m= 4</a:t>
            </a:r>
          </a:p>
          <a:p>
            <a:pPr algn="ctr">
              <a:defRPr/>
            </a:pPr>
            <a:endPar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endParaRPr>
          </a:p>
          <a:p>
            <a:pPr algn="ctr">
              <a:defRPr/>
            </a:pPr>
            <a:r>
              <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1874 </a:t>
            </a:r>
            <a:r>
              <a:rPr lang="ru-RU"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год</a:t>
            </a:r>
            <a:r>
              <a:rPr lang="en-US"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 </a:t>
            </a:r>
            <a:endParaRPr lang="ru-RU"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Содержимое 2"/>
          <p:cNvSpPr>
            <a:spLocks noGrp="1"/>
          </p:cNvSpPr>
          <p:nvPr>
            <p:ph idx="1"/>
          </p:nvPr>
        </p:nvSpPr>
        <p:spPr>
          <a:xfrm>
            <a:off x="1071563" y="1428750"/>
            <a:ext cx="5500687" cy="5715000"/>
          </a:xfrm>
        </p:spPr>
        <p:txBody>
          <a:bodyPr/>
          <a:lstStyle/>
          <a:p>
            <a:pPr algn="ctr" eaLnBrk="1" hangingPunct="1">
              <a:buFont typeface="Arial" charset="0"/>
              <a:buNone/>
            </a:pPr>
            <a:r>
              <a:rPr lang="ru-RU" sz="2800" b="1" smtClean="0"/>
              <a:t>	После своих утомительных путешествий, Н. Н. Миклухо-Маклай неоднократно приезжал в Сидней на отдых. Здесь он в 1884 г. женился на Маргарите Робертсон; от этого брака он имел двух сыновей: Александра-Нильса и Владимира-Оллана. </a:t>
            </a:r>
          </a:p>
        </p:txBody>
      </p:sp>
      <p:sp>
        <p:nvSpPr>
          <p:cNvPr id="4" name="Заголовок 1"/>
          <p:cNvSpPr>
            <a:spLocks noGrp="1"/>
          </p:cNvSpPr>
          <p:nvPr>
            <p:ph type="title"/>
          </p:nvPr>
        </p:nvSpPr>
        <p:spPr>
          <a:xfrm>
            <a:off x="1214438" y="274638"/>
            <a:ext cx="7472362" cy="1143000"/>
          </a:xfrm>
        </p:spPr>
        <p:txBody>
          <a:bodyPr/>
          <a:lstStyle/>
          <a:p>
            <a:pPr eaLnBrk="1" hangingPunct="1">
              <a:defRPr/>
            </a:pPr>
            <a:r>
              <a:rPr lang="ru-RU" dirty="0" smtClean="0"/>
              <a:t>Миклухо-Маклай</a:t>
            </a:r>
            <a:endParaRPr lang="ru-RU" dirty="0"/>
          </a:p>
        </p:txBody>
      </p:sp>
      <p:pic>
        <p:nvPicPr>
          <p:cNvPr id="5" name="Рисунок 4" descr="Pichistor_5.jpg"/>
          <p:cNvPicPr>
            <a:picLocks noChangeAspect="1"/>
          </p:cNvPicPr>
          <p:nvPr/>
        </p:nvPicPr>
        <p:blipFill>
          <a:blip r:embed="rId2" cstate="print"/>
          <a:stretch>
            <a:fillRect/>
          </a:stretch>
        </p:blipFill>
        <p:spPr>
          <a:xfrm>
            <a:off x="6643702" y="1428736"/>
            <a:ext cx="1921395" cy="2844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1"/>
          </p:nvPr>
        </p:nvSpPr>
        <p:spPr>
          <a:xfrm>
            <a:off x="1500188" y="1428750"/>
            <a:ext cx="5715000" cy="2571750"/>
          </a:xfrm>
        </p:spPr>
        <p:txBody>
          <a:bodyPr/>
          <a:lstStyle/>
          <a:p>
            <a:pPr algn="ctr" eaLnBrk="1" hangingPunct="1">
              <a:buFont typeface="Arial" charset="0"/>
              <a:buNone/>
            </a:pPr>
            <a:r>
              <a:rPr lang="ru-RU" sz="2800" b="1" smtClean="0"/>
              <a:t>	В мае 1887 г., совсем больной, Н. Н. Миклухо-Маклай с женой и детьми приехал из Сиднея в Петербург. </a:t>
            </a:r>
          </a:p>
        </p:txBody>
      </p:sp>
      <p:sp>
        <p:nvSpPr>
          <p:cNvPr id="4" name="Заголовок 1"/>
          <p:cNvSpPr>
            <a:spLocks noGrp="1"/>
          </p:cNvSpPr>
          <p:nvPr>
            <p:ph type="title"/>
          </p:nvPr>
        </p:nvSpPr>
        <p:spPr>
          <a:xfrm>
            <a:off x="1214438" y="274638"/>
            <a:ext cx="7472362" cy="1143000"/>
          </a:xfrm>
        </p:spPr>
        <p:txBody>
          <a:bodyPr/>
          <a:lstStyle/>
          <a:p>
            <a:pPr eaLnBrk="1" hangingPunct="1">
              <a:defRPr/>
            </a:pPr>
            <a:r>
              <a:rPr lang="ru-RU" dirty="0" smtClean="0"/>
              <a:t>Миклухо-Маклай</a:t>
            </a:r>
            <a:endParaRPr lang="ru-RU" dirty="0"/>
          </a:p>
        </p:txBody>
      </p:sp>
      <p:pic>
        <p:nvPicPr>
          <p:cNvPr id="45059" name="Рисунок 4" descr="sdfdrhfygjkyu.jpg"/>
          <p:cNvPicPr>
            <a:picLocks noChangeAspect="1"/>
          </p:cNvPicPr>
          <p:nvPr/>
        </p:nvPicPr>
        <p:blipFill>
          <a:blip r:embed="rId2" cstate="print"/>
          <a:srcRect/>
          <a:stretch>
            <a:fillRect/>
          </a:stretch>
        </p:blipFill>
        <p:spPr bwMode="auto">
          <a:xfrm>
            <a:off x="6929438" y="1357313"/>
            <a:ext cx="1573212" cy="2444750"/>
          </a:xfrm>
          <a:prstGeom prst="rect">
            <a:avLst/>
          </a:prstGeom>
          <a:noFill/>
          <a:ln w="9525">
            <a:noFill/>
            <a:miter lim="800000"/>
            <a:headEnd/>
            <a:tailEnd/>
          </a:ln>
        </p:spPr>
      </p:pic>
      <p:pic>
        <p:nvPicPr>
          <p:cNvPr id="6" name="Рисунок 5" descr="17127.jpg"/>
          <p:cNvPicPr>
            <a:picLocks noChangeAspect="1"/>
          </p:cNvPicPr>
          <p:nvPr/>
        </p:nvPicPr>
        <p:blipFill>
          <a:blip r:embed="rId3" cstate="print"/>
          <a:stretch>
            <a:fillRect/>
          </a:stretch>
        </p:blipFill>
        <p:spPr>
          <a:xfrm>
            <a:off x="785786" y="3143248"/>
            <a:ext cx="2500330" cy="3606245"/>
          </a:xfrm>
          <a:prstGeom prst="rect">
            <a:avLst/>
          </a:prstGeom>
          <a:ln>
            <a:noFill/>
          </a:ln>
          <a:effectLst>
            <a:softEdge rad="112500"/>
          </a:effectLst>
        </p:spPr>
      </p:pic>
      <p:sp>
        <p:nvSpPr>
          <p:cNvPr id="45061" name="Прямоугольник 6"/>
          <p:cNvSpPr>
            <a:spLocks noChangeArrowheads="1"/>
          </p:cNvSpPr>
          <p:nvPr/>
        </p:nvSpPr>
        <p:spPr bwMode="auto">
          <a:xfrm>
            <a:off x="3367088" y="4357688"/>
            <a:ext cx="5348287" cy="1570037"/>
          </a:xfrm>
          <a:prstGeom prst="rect">
            <a:avLst/>
          </a:prstGeom>
          <a:noFill/>
          <a:ln w="9525">
            <a:noFill/>
            <a:miter lim="800000"/>
            <a:headEnd/>
            <a:tailEnd/>
          </a:ln>
        </p:spPr>
        <p:txBody>
          <a:bodyPr>
            <a:spAutoFit/>
          </a:bodyPr>
          <a:lstStyle/>
          <a:p>
            <a:pPr marL="342900" indent="-342900" algn="ctr">
              <a:spcBef>
                <a:spcPct val="20000"/>
              </a:spcBef>
            </a:pPr>
            <a:r>
              <a:rPr lang="ru-RU" sz="2800" b="1">
                <a:solidFill>
                  <a:srgbClr val="000000"/>
                </a:solidFill>
                <a:latin typeface="Cansellarist"/>
              </a:rPr>
              <a:t>Здесь он и умер на </a:t>
            </a:r>
            <a:r>
              <a:rPr lang="ru-RU" sz="4000" b="1">
                <a:solidFill>
                  <a:srgbClr val="FF0000"/>
                </a:solidFill>
                <a:latin typeface="Cansellarist"/>
              </a:rPr>
              <a:t>?</a:t>
            </a:r>
            <a:r>
              <a:rPr lang="ru-RU" sz="2800" b="1">
                <a:solidFill>
                  <a:srgbClr val="000000"/>
                </a:solidFill>
                <a:latin typeface="Cansellarist"/>
              </a:rPr>
              <a:t>-м году жизни 14 апреля 1</a:t>
            </a:r>
            <a:r>
              <a:rPr lang="ru-RU" sz="2800" b="1">
                <a:solidFill>
                  <a:srgbClr val="FF0000"/>
                </a:solidFill>
                <a:latin typeface="Cansellarist"/>
              </a:rPr>
              <a:t>? ? ?</a:t>
            </a:r>
            <a:r>
              <a:rPr lang="ru-RU" sz="2800" b="1">
                <a:solidFill>
                  <a:srgbClr val="000000"/>
                </a:solidFill>
                <a:latin typeface="Cansellarist"/>
              </a:rPr>
              <a:t> года.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9</a:t>
            </a:r>
          </a:p>
        </p:txBody>
      </p:sp>
      <p:sp>
        <p:nvSpPr>
          <p:cNvPr id="46082" name="Содержимое 2"/>
          <p:cNvSpPr>
            <a:spLocks noGrp="1"/>
          </p:cNvSpPr>
          <p:nvPr>
            <p:ph idx="1"/>
          </p:nvPr>
        </p:nvSpPr>
        <p:spPr>
          <a:xfrm>
            <a:off x="1285875" y="1428750"/>
            <a:ext cx="7400925" cy="4525963"/>
          </a:xfrm>
        </p:spPr>
        <p:txBody>
          <a:bodyPr/>
          <a:lstStyle/>
          <a:p>
            <a:pPr eaLnBrk="1" hangingPunct="1"/>
            <a:r>
              <a:rPr lang="ru-RU" smtClean="0"/>
              <a:t>Найдите значение выражения</a:t>
            </a:r>
          </a:p>
          <a:p>
            <a:pPr eaLnBrk="1" hangingPunct="1">
              <a:buFont typeface="Arial" charset="0"/>
              <a:buNone/>
            </a:pPr>
            <a:r>
              <a:rPr lang="en-US" smtClean="0"/>
              <a:t>	</a:t>
            </a:r>
          </a:p>
          <a:p>
            <a:pPr eaLnBrk="1" hangingPunct="1">
              <a:buFont typeface="Arial" charset="0"/>
              <a:buNone/>
            </a:pPr>
            <a:r>
              <a:rPr lang="en-US" smtClean="0"/>
              <a:t>	</a:t>
            </a:r>
            <a:r>
              <a:rPr lang="ru-RU" smtClean="0"/>
              <a:t>234- </a:t>
            </a:r>
            <a:r>
              <a:rPr lang="en-US" smtClean="0"/>
              <a:t>m+(</a:t>
            </a:r>
            <a:r>
              <a:rPr lang="ru-RU" smtClean="0"/>
              <a:t>2</a:t>
            </a:r>
            <a:r>
              <a:rPr lang="en-US" smtClean="0"/>
              <a:t>5+n) </a:t>
            </a:r>
            <a:r>
              <a:rPr lang="ru-RU" smtClean="0"/>
              <a:t>при </a:t>
            </a:r>
            <a:r>
              <a:rPr lang="en-US" smtClean="0"/>
              <a:t>m=200 ,n=3</a:t>
            </a:r>
          </a:p>
          <a:p>
            <a:pPr eaLnBrk="1" hangingPunct="1">
              <a:buFont typeface="Arial" charset="0"/>
              <a:buNone/>
            </a:pPr>
            <a:endParaRPr lang="en-US" smtClean="0"/>
          </a:p>
          <a:p>
            <a:pPr eaLnBrk="1" hangingPunct="1"/>
            <a:r>
              <a:rPr lang="en-US" smtClean="0"/>
              <a:t>	</a:t>
            </a:r>
            <a:r>
              <a:rPr lang="ru-RU" smtClean="0"/>
              <a:t>Решите уравнение</a:t>
            </a:r>
          </a:p>
          <a:p>
            <a:pPr eaLnBrk="1" hangingPunct="1">
              <a:buFont typeface="Arial" charset="0"/>
              <a:buNone/>
            </a:pPr>
            <a:r>
              <a:rPr lang="ru-RU" smtClean="0"/>
              <a:t>	           (х:111+14)·2=44</a:t>
            </a:r>
            <a:endParaRPr lang="en-US" smtClean="0"/>
          </a:p>
          <a:p>
            <a:pPr eaLnBrk="1" hangingPunct="1"/>
            <a:endParaRPr 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одержимое 2"/>
          <p:cNvSpPr>
            <a:spLocks noGrp="1"/>
          </p:cNvSpPr>
          <p:nvPr>
            <p:ph idx="1"/>
          </p:nvPr>
        </p:nvSpPr>
        <p:spPr>
          <a:xfrm>
            <a:off x="1500188" y="1428750"/>
            <a:ext cx="5715000" cy="2571750"/>
          </a:xfrm>
        </p:spPr>
        <p:txBody>
          <a:bodyPr/>
          <a:lstStyle/>
          <a:p>
            <a:pPr algn="ctr" eaLnBrk="1" hangingPunct="1">
              <a:buFont typeface="Arial" charset="0"/>
              <a:buNone/>
            </a:pPr>
            <a:r>
              <a:rPr lang="ru-RU" sz="2800" b="1" smtClean="0"/>
              <a:t>	В мае 1887 г., совсем больной, Н. Н. Миклухо-Маклай с женой и детьми приехал из Сиднея в Петербург. </a:t>
            </a:r>
          </a:p>
        </p:txBody>
      </p:sp>
      <p:sp>
        <p:nvSpPr>
          <p:cNvPr id="4" name="Заголовок 1"/>
          <p:cNvSpPr>
            <a:spLocks noGrp="1"/>
          </p:cNvSpPr>
          <p:nvPr>
            <p:ph type="title"/>
          </p:nvPr>
        </p:nvSpPr>
        <p:spPr>
          <a:xfrm>
            <a:off x="1214438" y="274638"/>
            <a:ext cx="7472362" cy="1143000"/>
          </a:xfrm>
        </p:spPr>
        <p:txBody>
          <a:bodyPr/>
          <a:lstStyle/>
          <a:p>
            <a:pPr eaLnBrk="1" hangingPunct="1">
              <a:defRPr/>
            </a:pPr>
            <a:r>
              <a:rPr lang="ru-RU" dirty="0" smtClean="0"/>
              <a:t>Миклухо-Маклай</a:t>
            </a:r>
            <a:endParaRPr lang="ru-RU" dirty="0"/>
          </a:p>
        </p:txBody>
      </p:sp>
      <p:pic>
        <p:nvPicPr>
          <p:cNvPr id="47107" name="Рисунок 4" descr="sdfdrhfygjkyu.jpg"/>
          <p:cNvPicPr>
            <a:picLocks noChangeAspect="1"/>
          </p:cNvPicPr>
          <p:nvPr/>
        </p:nvPicPr>
        <p:blipFill>
          <a:blip r:embed="rId2" cstate="print"/>
          <a:srcRect/>
          <a:stretch>
            <a:fillRect/>
          </a:stretch>
        </p:blipFill>
        <p:spPr bwMode="auto">
          <a:xfrm>
            <a:off x="6929438" y="1357313"/>
            <a:ext cx="1573212" cy="2444750"/>
          </a:xfrm>
          <a:prstGeom prst="rect">
            <a:avLst/>
          </a:prstGeom>
          <a:noFill/>
          <a:ln w="9525">
            <a:noFill/>
            <a:miter lim="800000"/>
            <a:headEnd/>
            <a:tailEnd/>
          </a:ln>
        </p:spPr>
      </p:pic>
      <p:pic>
        <p:nvPicPr>
          <p:cNvPr id="6" name="Рисунок 5" descr="17127.jpg"/>
          <p:cNvPicPr>
            <a:picLocks noChangeAspect="1"/>
          </p:cNvPicPr>
          <p:nvPr/>
        </p:nvPicPr>
        <p:blipFill>
          <a:blip r:embed="rId3" cstate="print"/>
          <a:stretch>
            <a:fillRect/>
          </a:stretch>
        </p:blipFill>
        <p:spPr>
          <a:xfrm>
            <a:off x="785786" y="3143248"/>
            <a:ext cx="2500330" cy="3606245"/>
          </a:xfrm>
          <a:prstGeom prst="rect">
            <a:avLst/>
          </a:prstGeom>
          <a:ln>
            <a:noFill/>
          </a:ln>
          <a:effectLst>
            <a:softEdge rad="112500"/>
          </a:effectLst>
        </p:spPr>
      </p:pic>
      <p:sp>
        <p:nvSpPr>
          <p:cNvPr id="47109" name="Прямоугольник 6"/>
          <p:cNvSpPr>
            <a:spLocks noChangeArrowheads="1"/>
          </p:cNvSpPr>
          <p:nvPr/>
        </p:nvSpPr>
        <p:spPr bwMode="auto">
          <a:xfrm>
            <a:off x="3367088" y="4357688"/>
            <a:ext cx="5348287" cy="1951037"/>
          </a:xfrm>
          <a:prstGeom prst="rect">
            <a:avLst/>
          </a:prstGeom>
          <a:noFill/>
          <a:ln w="9525">
            <a:noFill/>
            <a:miter lim="800000"/>
            <a:headEnd/>
            <a:tailEnd/>
          </a:ln>
        </p:spPr>
        <p:txBody>
          <a:bodyPr>
            <a:spAutoFit/>
          </a:bodyPr>
          <a:lstStyle/>
          <a:p>
            <a:pPr marL="342900" indent="-342900" algn="ctr">
              <a:spcBef>
                <a:spcPct val="20000"/>
              </a:spcBef>
            </a:pPr>
            <a:r>
              <a:rPr lang="ru-RU" sz="2800" b="1">
                <a:solidFill>
                  <a:srgbClr val="000000"/>
                </a:solidFill>
                <a:latin typeface="Cansellarist"/>
              </a:rPr>
              <a:t>Здесь он и умер на </a:t>
            </a:r>
            <a:r>
              <a:rPr lang="ru-RU" sz="4000" b="1">
                <a:solidFill>
                  <a:srgbClr val="FF0000"/>
                </a:solidFill>
                <a:latin typeface="Cansellarist"/>
              </a:rPr>
              <a:t>42</a:t>
            </a:r>
            <a:r>
              <a:rPr lang="ru-RU" sz="2800" b="1">
                <a:solidFill>
                  <a:srgbClr val="000000"/>
                </a:solidFill>
                <a:latin typeface="Cansellarist"/>
              </a:rPr>
              <a:t>-м году жизни </a:t>
            </a:r>
          </a:p>
          <a:p>
            <a:pPr marL="342900" indent="-342900" algn="ctr">
              <a:spcBef>
                <a:spcPct val="20000"/>
              </a:spcBef>
            </a:pPr>
            <a:r>
              <a:rPr lang="ru-RU" sz="2800" b="1">
                <a:solidFill>
                  <a:srgbClr val="000000"/>
                </a:solidFill>
                <a:latin typeface="Cansellarist"/>
              </a:rPr>
              <a:t>14 апреля </a:t>
            </a:r>
            <a:r>
              <a:rPr lang="ru-RU" sz="4400" b="1">
                <a:solidFill>
                  <a:srgbClr val="000000"/>
                </a:solidFill>
                <a:latin typeface="Cansellarist"/>
              </a:rPr>
              <a:t>1</a:t>
            </a:r>
            <a:r>
              <a:rPr lang="ru-RU" sz="4400" b="1">
                <a:solidFill>
                  <a:srgbClr val="FF0000"/>
                </a:solidFill>
                <a:latin typeface="Cansellarist"/>
              </a:rPr>
              <a:t>888</a:t>
            </a:r>
            <a:r>
              <a:rPr lang="ru-RU" sz="2800" b="1">
                <a:solidFill>
                  <a:srgbClr val="FF0000"/>
                </a:solidFill>
                <a:latin typeface="Cansellarist"/>
              </a:rPr>
              <a:t> </a:t>
            </a:r>
            <a:r>
              <a:rPr lang="ru-RU" sz="2800" b="1">
                <a:solidFill>
                  <a:srgbClr val="000000"/>
                </a:solidFill>
                <a:latin typeface="Cansellarist"/>
              </a:rPr>
              <a:t>года.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Верещагин</a:t>
            </a:r>
            <a:endParaRPr lang="ru-RU" dirty="0"/>
          </a:p>
        </p:txBody>
      </p:sp>
      <p:sp>
        <p:nvSpPr>
          <p:cNvPr id="48130" name="Содержимое 3"/>
          <p:cNvSpPr>
            <a:spLocks noGrp="1"/>
          </p:cNvSpPr>
          <p:nvPr>
            <p:ph sz="half" idx="1"/>
          </p:nvPr>
        </p:nvSpPr>
        <p:spPr>
          <a:xfrm>
            <a:off x="1000125" y="1571625"/>
            <a:ext cx="3714750" cy="4525963"/>
          </a:xfrm>
        </p:spPr>
        <p:txBody>
          <a:bodyPr/>
          <a:lstStyle/>
          <a:p>
            <a:pPr algn="ctr" eaLnBrk="1" hangingPunct="1">
              <a:buFont typeface="Arial" charset="0"/>
              <a:buNone/>
            </a:pPr>
            <a:r>
              <a:rPr lang="ru-RU" b="1" smtClean="0"/>
              <a:t>	Василий Васильевич Верещагин родился 26 октября 1842 года в </a:t>
            </a:r>
            <a:r>
              <a:rPr lang="ru-RU" sz="6600" b="1" smtClean="0">
                <a:solidFill>
                  <a:srgbClr val="FF0000"/>
                </a:solidFill>
              </a:rPr>
              <a:t>? </a:t>
            </a:r>
            <a:r>
              <a:rPr lang="ru-RU" b="1" smtClean="0"/>
              <a:t>(тогда Новгородская губерния) в семье помещика.</a:t>
            </a:r>
          </a:p>
        </p:txBody>
      </p:sp>
      <p:pic>
        <p:nvPicPr>
          <p:cNvPr id="6" name="Содержимое 5" descr="250px-Vasily_Vereshagin.jpg"/>
          <p:cNvPicPr>
            <a:picLocks noGrp="1" noChangeAspect="1"/>
          </p:cNvPicPr>
          <p:nvPr>
            <p:ph sz="half" idx="2"/>
          </p:nvPr>
        </p:nvPicPr>
        <p:blipFill>
          <a:blip r:embed="rId2" cstate="print"/>
          <a:stretch>
            <a:fillRect/>
          </a:stretch>
        </p:blipFill>
        <p:spPr>
          <a:xfrm>
            <a:off x="4929190" y="1714488"/>
            <a:ext cx="3492528" cy="4484406"/>
          </a:xfrm>
          <a:prstGeom prst="ellipse">
            <a:avLst/>
          </a:prstGeom>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813" y="0"/>
            <a:ext cx="7900987" cy="1071563"/>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10 </a:t>
            </a:r>
          </a:p>
        </p:txBody>
      </p:sp>
      <p:sp>
        <p:nvSpPr>
          <p:cNvPr id="3" name="Содержимое 2"/>
          <p:cNvSpPr>
            <a:spLocks noGrp="1"/>
          </p:cNvSpPr>
          <p:nvPr>
            <p:ph sz="half" idx="4294967295"/>
          </p:nvPr>
        </p:nvSpPr>
        <p:spPr>
          <a:xfrm>
            <a:off x="1428750" y="957263"/>
            <a:ext cx="7500938" cy="1185862"/>
          </a:xfrm>
        </p:spPr>
        <p:txBody>
          <a:bodyPr rtlCol="0">
            <a:normAutofit fontScale="92500" lnSpcReduction="10000"/>
          </a:bodyPr>
          <a:lstStyle/>
          <a:p>
            <a:pPr algn="ctr" eaLnBrk="1" fontAlgn="auto" hangingPunct="1">
              <a:spcAft>
                <a:spcPts val="0"/>
              </a:spcAft>
              <a:buFont typeface="Arial" pitchFamily="34" charset="0"/>
              <a:buNone/>
              <a:defRPr/>
            </a:pPr>
            <a:r>
              <a:rPr lang="ru-RU" sz="2800" dirty="0" smtClean="0"/>
              <a:t>	Определите название родного города известного русского художника, решив задачу.</a:t>
            </a:r>
            <a:endParaRPr lang="ru-RU" sz="2800" dirty="0"/>
          </a:p>
        </p:txBody>
      </p:sp>
      <p:sp>
        <p:nvSpPr>
          <p:cNvPr id="4" name="Содержимое 3"/>
          <p:cNvSpPr>
            <a:spLocks noGrp="1"/>
          </p:cNvSpPr>
          <p:nvPr>
            <p:ph sz="half" idx="4294967295"/>
          </p:nvPr>
        </p:nvSpPr>
        <p:spPr>
          <a:xfrm>
            <a:off x="1643063" y="2143125"/>
            <a:ext cx="7115175" cy="2786063"/>
          </a:xfrm>
          <a:solidFill>
            <a:schemeClr val="accent2">
              <a:lumMod val="20000"/>
              <a:lumOff val="80000"/>
            </a:schemeClr>
          </a:solidFill>
        </p:spPr>
        <p:txBody>
          <a:bodyPr rtlCol="0">
            <a:normAutofit fontScale="92500" lnSpcReduction="10000"/>
          </a:bodyPr>
          <a:lstStyle/>
          <a:p>
            <a:pPr algn="just" eaLnBrk="1" fontAlgn="auto" hangingPunct="1">
              <a:spcAft>
                <a:spcPts val="0"/>
              </a:spcAft>
              <a:buFont typeface="Arial" pitchFamily="34" charset="0"/>
              <a:buNone/>
              <a:defRPr/>
            </a:pPr>
            <a:r>
              <a:rPr lang="ru-RU" sz="2800" i="1" dirty="0" smtClean="0"/>
              <a:t>	В классе учатся менее 50 учащихся. За контрольную работу седьмая часть класса получила «5», треть отметку «4» и половина- отметку «3». Сколько учеников не справилось с работой? </a:t>
            </a:r>
            <a:endParaRPr lang="ru-RU" sz="2800" dirty="0"/>
          </a:p>
        </p:txBody>
      </p:sp>
      <p:sp>
        <p:nvSpPr>
          <p:cNvPr id="5" name="TextBox 4"/>
          <p:cNvSpPr txBox="1"/>
          <p:nvPr/>
        </p:nvSpPr>
        <p:spPr>
          <a:xfrm>
            <a:off x="428596" y="4786322"/>
            <a:ext cx="8429684" cy="1938992"/>
          </a:xfrm>
          <a:prstGeom prst="rect">
            <a:avLst/>
          </a:prstGeom>
          <a:noFill/>
        </p:spPr>
        <p:txBody>
          <a:bodyPr numCol="2">
            <a:spAutoFit/>
          </a:bodyPr>
          <a:lstStyle/>
          <a:p>
            <a:pPr fontAlgn="auto">
              <a:spcBef>
                <a:spcPts val="0"/>
              </a:spcBef>
              <a:spcAft>
                <a:spcPts val="0"/>
              </a:spcAft>
              <a:defRPr/>
            </a:pPr>
            <a:r>
              <a:rPr lang="ru-RU" sz="4000" dirty="0">
                <a:latin typeface="+mn-lt"/>
                <a:cs typeface="+mn-cs"/>
              </a:rPr>
              <a:t>1- Череповец</a:t>
            </a:r>
          </a:p>
          <a:p>
            <a:pPr fontAlgn="auto">
              <a:spcBef>
                <a:spcPts val="0"/>
              </a:spcBef>
              <a:spcAft>
                <a:spcPts val="0"/>
              </a:spcAft>
              <a:defRPr/>
            </a:pPr>
            <a:r>
              <a:rPr lang="ru-RU" sz="4000" dirty="0">
                <a:latin typeface="+mn-lt"/>
                <a:cs typeface="+mn-cs"/>
              </a:rPr>
              <a:t>2 – Грязовец</a:t>
            </a:r>
          </a:p>
          <a:p>
            <a:pPr fontAlgn="auto">
              <a:spcBef>
                <a:spcPts val="0"/>
              </a:spcBef>
              <a:spcAft>
                <a:spcPts val="0"/>
              </a:spcAft>
              <a:defRPr/>
            </a:pPr>
            <a:endParaRPr lang="ru-RU" sz="4000" dirty="0">
              <a:latin typeface="+mn-lt"/>
              <a:cs typeface="+mn-cs"/>
            </a:endParaRPr>
          </a:p>
          <a:p>
            <a:pPr fontAlgn="auto">
              <a:spcBef>
                <a:spcPts val="0"/>
              </a:spcBef>
              <a:spcAft>
                <a:spcPts val="0"/>
              </a:spcAft>
              <a:defRPr/>
            </a:pPr>
            <a:r>
              <a:rPr lang="ru-RU" sz="4000" dirty="0">
                <a:latin typeface="+mn-lt"/>
                <a:cs typeface="+mn-cs"/>
              </a:rPr>
              <a:t>3- Чудово</a:t>
            </a:r>
          </a:p>
          <a:p>
            <a:pPr fontAlgn="auto">
              <a:spcBef>
                <a:spcPts val="0"/>
              </a:spcBef>
              <a:spcAft>
                <a:spcPts val="0"/>
              </a:spcAft>
              <a:defRPr/>
            </a:pPr>
            <a:r>
              <a:rPr lang="ru-RU" sz="4000" dirty="0">
                <a:latin typeface="+mn-lt"/>
                <a:cs typeface="+mn-cs"/>
              </a:rPr>
              <a:t>4 – Старая Русса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z="4800" smtClean="0">
                <a:effectLst>
                  <a:outerShdw blurRad="38100" dist="38100" dir="2700000" algn="tl">
                    <a:srgbClr val="C0C0C0"/>
                  </a:outerShdw>
                </a:effectLst>
              </a:rPr>
              <a:t>Ответ:</a:t>
            </a:r>
            <a:br>
              <a:rPr lang="ru-RU" sz="4800" smtClean="0">
                <a:effectLst>
                  <a:outerShdw blurRad="38100" dist="38100" dir="2700000" algn="tl">
                    <a:srgbClr val="C0C0C0"/>
                  </a:outerShdw>
                </a:effectLst>
              </a:rPr>
            </a:br>
            <a:r>
              <a:rPr lang="ru-RU" sz="4800" smtClean="0">
                <a:effectLst>
                  <a:outerShdw blurRad="38100" dist="38100" dir="2700000" algn="tl">
                    <a:srgbClr val="C0C0C0"/>
                  </a:outerShdw>
                </a:effectLst>
              </a:rPr>
              <a:t>Не справился с работой 1 ученик.</a:t>
            </a:r>
            <a:br>
              <a:rPr lang="ru-RU" sz="4800" smtClean="0">
                <a:effectLst>
                  <a:outerShdw blurRad="38100" dist="38100" dir="2700000" algn="tl">
                    <a:srgbClr val="C0C0C0"/>
                  </a:outerShdw>
                </a:effectLst>
              </a:rPr>
            </a:br>
            <a:r>
              <a:rPr lang="ru-RU" sz="4800" smtClean="0">
                <a:effectLst>
                  <a:outerShdw blurRad="38100" dist="38100" dir="2700000" algn="tl">
                    <a:srgbClr val="C0C0C0"/>
                  </a:outerShdw>
                </a:effectLst>
              </a:rPr>
              <a:t>42-6-14-21=1</a:t>
            </a:r>
          </a:p>
        </p:txBody>
      </p:sp>
      <p:sp>
        <p:nvSpPr>
          <p:cNvPr id="5" name="Прямоугольник 4"/>
          <p:cNvSpPr/>
          <p:nvPr/>
        </p:nvSpPr>
        <p:spPr>
          <a:xfrm>
            <a:off x="2000232" y="4429132"/>
            <a:ext cx="5929354" cy="1323439"/>
          </a:xfrm>
          <a:prstGeom prst="rect">
            <a:avLst/>
          </a:prstGeom>
          <a:noFill/>
        </p:spPr>
        <p:txBody>
          <a:bodyPr>
            <a:spAutoFit/>
          </a:bodyPr>
          <a:lstStyle/>
          <a:p>
            <a:pPr algn="ctr">
              <a:defRPr/>
            </a:pPr>
            <a:r>
              <a:rPr lang="ru-RU" sz="8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mn-cs"/>
              </a:rPr>
              <a:t>Череповец</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Содержимое 5"/>
          <p:cNvSpPr>
            <a:spLocks noGrp="1"/>
          </p:cNvSpPr>
          <p:nvPr>
            <p:ph idx="4294967295"/>
          </p:nvPr>
        </p:nvSpPr>
        <p:spPr>
          <a:xfrm>
            <a:off x="3419475" y="1214438"/>
            <a:ext cx="5400675" cy="4525962"/>
          </a:xfrm>
        </p:spPr>
        <p:txBody>
          <a:bodyPr/>
          <a:lstStyle/>
          <a:p>
            <a:pPr algn="just" eaLnBrk="1" hangingPunct="1">
              <a:buFont typeface="Arial" charset="0"/>
              <a:buNone/>
            </a:pPr>
            <a:r>
              <a:rPr lang="ru-RU" smtClean="0"/>
              <a:t>	 </a:t>
            </a:r>
            <a:r>
              <a:rPr lang="ru-RU" smtClean="0">
                <a:latin typeface="Arial" charset="0"/>
                <a:cs typeface="Arial" charset="0"/>
              </a:rPr>
              <a:t>Самобытное дарование Верещагина впервые проявилось во время его путешествий по Кавказу (1863, 1865): он создал серию типологических и жанровых зарисовок, посвященных жизни, нравам, обычаям горцев.</a:t>
            </a:r>
          </a:p>
        </p:txBody>
      </p:sp>
      <p:sp>
        <p:nvSpPr>
          <p:cNvPr id="7"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t>Верещагин</a:t>
            </a:r>
            <a:endParaRPr lang="ru-RU" dirty="0"/>
          </a:p>
        </p:txBody>
      </p:sp>
      <p:pic>
        <p:nvPicPr>
          <p:cNvPr id="8" name="Содержимое 4" descr="ледник.jpg"/>
          <p:cNvPicPr>
            <a:picLocks noChangeAspect="1"/>
          </p:cNvPicPr>
          <p:nvPr/>
        </p:nvPicPr>
        <p:blipFill>
          <a:blip r:embed="rId2" cstate="print"/>
          <a:stretch>
            <a:fillRect/>
          </a:stretch>
        </p:blipFill>
        <p:spPr>
          <a:xfrm>
            <a:off x="992688" y="1850312"/>
            <a:ext cx="2285151" cy="3425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Содержимое 2"/>
          <p:cNvSpPr>
            <a:spLocks noGrp="1"/>
          </p:cNvSpPr>
          <p:nvPr>
            <p:ph idx="4294967295"/>
          </p:nvPr>
        </p:nvSpPr>
        <p:spPr>
          <a:xfrm>
            <a:off x="714375" y="2071688"/>
            <a:ext cx="7972425" cy="4525962"/>
          </a:xfrm>
        </p:spPr>
        <p:txBody>
          <a:bodyPr/>
          <a:lstStyle/>
          <a:p>
            <a:pPr algn="just" eaLnBrk="1" hangingPunct="1">
              <a:buFont typeface="Arial" charset="0"/>
              <a:buNone/>
            </a:pPr>
            <a:r>
              <a:rPr lang="ru-RU" smtClean="0"/>
              <a:t>	</a:t>
            </a:r>
            <a:r>
              <a:rPr lang="ru-RU" sz="2800" b="1" smtClean="0"/>
              <a:t>С 1867 г. Верещагин добровольно служил в Туркестане, в пограничных войсках, и участвовал в походах под начальством генерала К. П. Кауфмана. Проявив храбрость при обороне Самарканда, он получил высшую боевую награду - Георгиевский крест. Несмотря на военную обстановку и связанные с нею трудности, Верещагин находил время для занятий искусством.</a:t>
            </a:r>
          </a:p>
        </p:txBody>
      </p:sp>
      <p:sp>
        <p:nvSpPr>
          <p:cNvPr id="4" name="Заголовок 1"/>
          <p:cNvSpPr>
            <a:spLocks noGrp="1"/>
          </p:cNvSpPr>
          <p:nvPr>
            <p:ph type="title" idx="4294967295"/>
          </p:nvPr>
        </p:nvSpPr>
        <p:spPr/>
        <p:txBody>
          <a:bodyPr/>
          <a:lstStyle/>
          <a:p>
            <a:pPr eaLnBrk="1" fontAlgn="auto" hangingPunct="1">
              <a:spcAft>
                <a:spcPts val="0"/>
              </a:spcAft>
              <a:defRPr/>
            </a:pPr>
            <a:r>
              <a:rPr lang="ru-RU" dirty="0" smtClean="0"/>
              <a:t>Верещагин</a:t>
            </a:r>
            <a:endParaRPr lang="ru-RU" dirty="0"/>
          </a:p>
        </p:txBody>
      </p:sp>
      <p:pic>
        <p:nvPicPr>
          <p:cNvPr id="5" name="Содержимое 4" descr="мавзолей Тадж Махал.jpg"/>
          <p:cNvPicPr>
            <a:picLocks noChangeAspect="1"/>
          </p:cNvPicPr>
          <p:nvPr/>
        </p:nvPicPr>
        <p:blipFill>
          <a:blip r:embed="rId2" cstate="print"/>
          <a:stretch>
            <a:fillRect/>
          </a:stretch>
        </p:blipFill>
        <p:spPr>
          <a:xfrm>
            <a:off x="7072330" y="142852"/>
            <a:ext cx="1571636" cy="2066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Содержимое 4" descr="0_24fd1_3092bcc7_L.jpg"/>
          <p:cNvPicPr>
            <a:picLocks noGrp="1" noChangeAspect="1"/>
          </p:cNvPicPr>
          <p:nvPr>
            <p:ph sz="half" idx="1"/>
          </p:nvPr>
        </p:nvPicPr>
        <p:blipFill>
          <a:blip r:embed="rId2" cstate="print"/>
          <a:srcRect/>
          <a:stretch>
            <a:fillRect/>
          </a:stretch>
        </p:blipFill>
        <p:spPr>
          <a:xfrm>
            <a:off x="1403350" y="2276475"/>
            <a:ext cx="2392363" cy="3097213"/>
          </a:xfrm>
        </p:spPr>
      </p:pic>
      <p:sp>
        <p:nvSpPr>
          <p:cNvPr id="16386" name="Содержимое 3"/>
          <p:cNvSpPr>
            <a:spLocks noGrp="1"/>
          </p:cNvSpPr>
          <p:nvPr>
            <p:ph sz="half" idx="2"/>
          </p:nvPr>
        </p:nvSpPr>
        <p:spPr>
          <a:xfrm>
            <a:off x="4286250" y="1428750"/>
            <a:ext cx="4400550" cy="4525963"/>
          </a:xfrm>
        </p:spPr>
        <p:txBody>
          <a:bodyPr/>
          <a:lstStyle/>
          <a:p>
            <a:pPr algn="just" eaLnBrk="1" hangingPunct="1">
              <a:buFont typeface="Arial" charset="0"/>
              <a:buNone/>
            </a:pPr>
            <a:r>
              <a:rPr lang="ru-RU" b="1" smtClean="0"/>
              <a:t>	Николай Николаевич Миклухо-Маклай родился 17 июля 1846 г. в селе Рождественском, близ города Боровичи Новгородской губернии.</a:t>
            </a:r>
            <a:r>
              <a:rPr lang="ru-RU" smtClean="0"/>
              <a:t> </a:t>
            </a:r>
            <a:r>
              <a:rPr lang="ru-RU" b="1" smtClean="0"/>
              <a:t>Его отец - Николай Ильич Миклуха - был инженер-капитаном.</a:t>
            </a:r>
          </a:p>
          <a:p>
            <a:pPr algn="just" eaLnBrk="1" hangingPunct="1">
              <a:buFont typeface="Arial" charset="0"/>
              <a:buNone/>
            </a:pPr>
            <a:endParaRPr lang="ru-RU" b="1" smtClean="0"/>
          </a:p>
        </p:txBody>
      </p:sp>
      <p:sp>
        <p:nvSpPr>
          <p:cNvPr id="6" name="Заголовок 1"/>
          <p:cNvSpPr>
            <a:spLocks noGrp="1"/>
          </p:cNvSpPr>
          <p:nvPr>
            <p:ph type="title"/>
          </p:nvPr>
        </p:nvSpPr>
        <p:spPr>
          <a:xfrm>
            <a:off x="1571625" y="274638"/>
            <a:ext cx="7115175" cy="1143000"/>
          </a:xfrm>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Содержимое 2"/>
          <p:cNvSpPr>
            <a:spLocks noGrp="1"/>
          </p:cNvSpPr>
          <p:nvPr>
            <p:ph idx="4294967295"/>
          </p:nvPr>
        </p:nvSpPr>
        <p:spPr>
          <a:xfrm>
            <a:off x="1214438" y="1143000"/>
            <a:ext cx="7715250" cy="4811713"/>
          </a:xfrm>
        </p:spPr>
        <p:txBody>
          <a:bodyPr/>
          <a:lstStyle/>
          <a:p>
            <a:pPr algn="just" eaLnBrk="1" hangingPunct="1">
              <a:buFont typeface="Arial" charset="0"/>
              <a:buNone/>
            </a:pPr>
            <a:r>
              <a:rPr lang="ru-RU" b="1" smtClean="0"/>
              <a:t>	Вы узнаете, сколько лет Верещагин служил в Туркестане, решив задачу.</a:t>
            </a:r>
          </a:p>
          <a:p>
            <a:pPr algn="just" eaLnBrk="1" hangingPunct="1">
              <a:buFont typeface="Arial" charset="0"/>
              <a:buNone/>
            </a:pPr>
            <a:endParaRPr lang="ru-RU" b="1" smtClean="0"/>
          </a:p>
          <a:p>
            <a:pPr algn="just" eaLnBrk="1" hangingPunct="1">
              <a:buFont typeface="Arial" charset="0"/>
              <a:buNone/>
            </a:pPr>
            <a:r>
              <a:rPr lang="ru-RU" b="1" smtClean="0"/>
              <a:t>5-4=ГРОЗА</a:t>
            </a:r>
          </a:p>
          <a:p>
            <a:pPr algn="just" eaLnBrk="1" hangingPunct="1">
              <a:buFont typeface="Arial" charset="0"/>
              <a:buNone/>
            </a:pPr>
            <a:r>
              <a:rPr lang="ru-RU" b="1" smtClean="0"/>
              <a:t>7-5=СОПЕНИЕ</a:t>
            </a:r>
          </a:p>
          <a:p>
            <a:pPr algn="just" eaLnBrk="1" hangingPunct="1">
              <a:buFont typeface="Arial" charset="0"/>
              <a:buNone/>
            </a:pPr>
            <a:r>
              <a:rPr lang="ru-RU" b="1" smtClean="0"/>
              <a:t>8-6=ПЛАСТИКА</a:t>
            </a:r>
          </a:p>
          <a:p>
            <a:pPr algn="just" eaLnBrk="1" hangingPunct="1">
              <a:buFont typeface="Arial" charset="0"/>
              <a:buNone/>
            </a:pPr>
            <a:r>
              <a:rPr lang="ru-RU" b="1" smtClean="0"/>
              <a:t>7-?=ПЫЛЕСОС</a:t>
            </a:r>
          </a:p>
        </p:txBody>
      </p:sp>
      <p:sp>
        <p:nvSpPr>
          <p:cNvPr id="4" name="Заголовок 1"/>
          <p:cNvSpPr>
            <a:spLocks noGrp="1"/>
          </p:cNvSpPr>
          <p:nvPr>
            <p:ph type="title" idx="4294967295"/>
          </p:nvPr>
        </p:nvSpPr>
        <p:spPr>
          <a:xfrm>
            <a:off x="785813" y="0"/>
            <a:ext cx="7900987" cy="1071563"/>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11</a:t>
            </a:r>
          </a:p>
        </p:txBody>
      </p:sp>
      <p:sp>
        <p:nvSpPr>
          <p:cNvPr id="53251" name="Прямоугольник 4"/>
          <p:cNvSpPr>
            <a:spLocks noChangeArrowheads="1"/>
          </p:cNvSpPr>
          <p:nvPr/>
        </p:nvSpPr>
        <p:spPr bwMode="auto">
          <a:xfrm>
            <a:off x="468313" y="5876925"/>
            <a:ext cx="8120062" cy="579438"/>
          </a:xfrm>
          <a:prstGeom prst="rect">
            <a:avLst/>
          </a:prstGeom>
          <a:noFill/>
          <a:ln w="9525">
            <a:noFill/>
            <a:miter lim="800000"/>
            <a:headEnd/>
            <a:tailEnd/>
          </a:ln>
        </p:spPr>
        <p:txBody>
          <a:bodyPr>
            <a:spAutoFit/>
          </a:bodyPr>
          <a:lstStyle/>
          <a:p>
            <a:pPr marL="342900" indent="-342900" algn="just">
              <a:spcBef>
                <a:spcPct val="20000"/>
              </a:spcBef>
            </a:pPr>
            <a:r>
              <a:rPr lang="ru-RU" sz="3200" b="1">
                <a:solidFill>
                  <a:srgbClr val="000000"/>
                </a:solidFill>
                <a:latin typeface="Cansellarist"/>
              </a:rPr>
              <a:t>Какое число надо вставить вместо «?»</a:t>
            </a:r>
          </a:p>
        </p:txBody>
      </p:sp>
      <p:pic>
        <p:nvPicPr>
          <p:cNvPr id="6" name="Содержимое 5" descr="торжествуют.jpg"/>
          <p:cNvPicPr>
            <a:picLocks noChangeAspect="1"/>
          </p:cNvPicPr>
          <p:nvPr/>
        </p:nvPicPr>
        <p:blipFill>
          <a:blip r:embed="rId2" cstate="print"/>
          <a:stretch>
            <a:fillRect/>
          </a:stretch>
        </p:blipFill>
        <p:spPr bwMode="auto">
          <a:xfrm>
            <a:off x="5029370" y="2931690"/>
            <a:ext cx="3383989" cy="259892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eaLnBrk="1" fontAlgn="auto" hangingPunct="1">
              <a:spcAft>
                <a:spcPts val="0"/>
              </a:spcAft>
              <a:defRPr/>
            </a:pPr>
            <a:r>
              <a:rPr lang="ru-RU" dirty="0" smtClean="0"/>
              <a:t>Ответ</a:t>
            </a:r>
            <a:endParaRPr lang="ru-RU" dirty="0"/>
          </a:p>
        </p:txBody>
      </p:sp>
      <p:sp>
        <p:nvSpPr>
          <p:cNvPr id="3" name="Содержимое 2"/>
          <p:cNvSpPr>
            <a:spLocks noGrp="1"/>
          </p:cNvSpPr>
          <p:nvPr>
            <p:ph idx="4294967295"/>
          </p:nvPr>
        </p:nvSpPr>
        <p:spPr>
          <a:xfrm>
            <a:off x="1142976" y="1600200"/>
            <a:ext cx="7643866" cy="4525963"/>
          </a:xfrm>
        </p:spPr>
        <p:txBody>
          <a:bodyPr rtlCol="0">
            <a:normAutofit/>
          </a:bodyPr>
          <a:lstStyle/>
          <a:p>
            <a:pPr algn="just" eaLnBrk="1" fontAlgn="auto" hangingPunct="1">
              <a:spcAft>
                <a:spcPts val="0"/>
              </a:spcAft>
              <a:buFont typeface="Arial" pitchFamily="34" charset="0"/>
              <a:buNone/>
              <a:defRPr/>
            </a:pPr>
            <a:r>
              <a:rPr lang="ru-RU" b="1" dirty="0" smtClean="0"/>
              <a:t>5-4=ГРОЗА                     ГРОЗА- РОЗА</a:t>
            </a:r>
          </a:p>
          <a:p>
            <a:pPr algn="just" eaLnBrk="1" fontAlgn="auto" hangingPunct="1">
              <a:spcAft>
                <a:spcPts val="0"/>
              </a:spcAft>
              <a:buFont typeface="Arial" pitchFamily="34" charset="0"/>
              <a:buNone/>
              <a:defRPr/>
            </a:pPr>
            <a:r>
              <a:rPr lang="ru-RU" b="1" dirty="0" smtClean="0"/>
              <a:t>7-5=СОПЕНИЕ        СОПЕНИЕ-ПЕНИЕ</a:t>
            </a:r>
          </a:p>
          <a:p>
            <a:pPr algn="just" eaLnBrk="1" fontAlgn="auto" hangingPunct="1">
              <a:spcAft>
                <a:spcPts val="0"/>
              </a:spcAft>
              <a:buFont typeface="Arial" pitchFamily="34" charset="0"/>
              <a:buNone/>
              <a:defRPr/>
            </a:pPr>
            <a:r>
              <a:rPr lang="ru-RU" b="1" dirty="0" smtClean="0"/>
              <a:t>8-6=ПЛАСТИКА   ПЛАСТИКА-ЛАСТИК</a:t>
            </a:r>
          </a:p>
          <a:p>
            <a:pPr algn="just" eaLnBrk="1" fontAlgn="auto" hangingPunct="1">
              <a:spcAft>
                <a:spcPts val="0"/>
              </a:spcAft>
              <a:buFont typeface="Arial" pitchFamily="34" charset="0"/>
              <a:buNone/>
              <a:defRPr/>
            </a:pPr>
            <a:endParaRPr lang="ru-RU" b="1" dirty="0" smtClean="0"/>
          </a:p>
          <a:p>
            <a:pPr algn="just" eaLnBrk="1" fontAlgn="auto" hangingPunct="1">
              <a:spcAft>
                <a:spcPts val="0"/>
              </a:spcAft>
              <a:buFont typeface="Arial" pitchFamily="34" charset="0"/>
              <a:buNone/>
              <a:defRPr/>
            </a:pPr>
            <a:r>
              <a:rPr lang="ru-RU" b="1" dirty="0" smtClean="0"/>
              <a:t>7-?=ПЫЛЕСОС       ПЫЛЕСОС-ЛЕС</a:t>
            </a:r>
          </a:p>
          <a:p>
            <a:pPr algn="ctr" eaLnBrk="1" fontAlgn="auto" hangingPunct="1">
              <a:spcAft>
                <a:spcPts val="0"/>
              </a:spcAft>
              <a:buFont typeface="Arial" pitchFamily="34" charset="0"/>
              <a:buNone/>
              <a:defRPr/>
            </a:pPr>
            <a:r>
              <a:rPr lang="ru-RU" sz="6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3</a:t>
            </a:r>
            <a:r>
              <a:rPr lang="ru-RU" sz="6600" b="1" dirty="0" smtClean="0"/>
              <a:t> года</a:t>
            </a: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t>Верещагин</a:t>
            </a:r>
            <a:endParaRPr lang="ru-RU" dirty="0"/>
          </a:p>
        </p:txBody>
      </p:sp>
      <p:sp>
        <p:nvSpPr>
          <p:cNvPr id="9" name="Содержимое 8"/>
          <p:cNvSpPr>
            <a:spLocks noGrp="1"/>
          </p:cNvSpPr>
          <p:nvPr>
            <p:ph sz="half" idx="4294967295"/>
          </p:nvPr>
        </p:nvSpPr>
        <p:spPr>
          <a:xfrm>
            <a:off x="571500" y="1071563"/>
            <a:ext cx="5114925" cy="5500687"/>
          </a:xfrm>
        </p:spPr>
        <p:txBody>
          <a:bodyPr rtlCol="0">
            <a:normAutofit lnSpcReduction="10000"/>
          </a:bodyPr>
          <a:lstStyle/>
          <a:p>
            <a:pPr algn="ctr" eaLnBrk="1" fontAlgn="auto" hangingPunct="1">
              <a:spcAft>
                <a:spcPts val="0"/>
              </a:spcAft>
              <a:buFont typeface="Arial" pitchFamily="34" charset="0"/>
              <a:buNone/>
              <a:defRPr/>
            </a:pPr>
            <a:r>
              <a:rPr lang="ru-RU" sz="2800" b="1" dirty="0" smtClean="0">
                <a:latin typeface="Arial" pitchFamily="34" charset="0"/>
                <a:cs typeface="Arial" pitchFamily="34" charset="0"/>
              </a:rPr>
              <a:t>	Философским размышлением о трагических последствиях любой войны была картина Верещагина "Апофеоз войны" (1871). На раме картины художник сам написал посвящение: "Всем великим завоевателям, прошедшим, настоящим и будущим". </a:t>
            </a:r>
            <a:r>
              <a:rPr lang="ru-RU" sz="2800" dirty="0" smtClean="0"/>
              <a:t/>
            </a:r>
            <a:br>
              <a:rPr lang="ru-RU" sz="2800" dirty="0" smtClean="0"/>
            </a:br>
            <a:endParaRPr lang="ru-RU" sz="2800" b="1" dirty="0">
              <a:latin typeface="Arial" pitchFamily="34" charset="0"/>
              <a:cs typeface="Arial" pitchFamily="34" charset="0"/>
            </a:endParaRPr>
          </a:p>
        </p:txBody>
      </p:sp>
      <p:pic>
        <p:nvPicPr>
          <p:cNvPr id="10" name="Содержимое 4" descr="апофеоз войны.jpg"/>
          <p:cNvPicPr>
            <a:picLocks noGrp="1" noChangeAspect="1"/>
          </p:cNvPicPr>
          <p:nvPr>
            <p:ph sz="half" idx="4294967295"/>
          </p:nvPr>
        </p:nvPicPr>
        <p:blipFill>
          <a:blip r:embed="rId2" cstate="print"/>
          <a:stretch>
            <a:fillRect/>
          </a:stretch>
        </p:blipFill>
        <p:spPr>
          <a:xfrm>
            <a:off x="5429256" y="2285992"/>
            <a:ext cx="3357586" cy="220257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пофеоз войны.jpg"/>
          <p:cNvPicPr>
            <a:picLocks noGrp="1" noChangeAspect="1"/>
          </p:cNvPicPr>
          <p:nvPr>
            <p:ph sz="half" idx="4294967295"/>
          </p:nvPr>
        </p:nvPicPr>
        <p:blipFill>
          <a:blip r:embed="rId2" cstate="print"/>
          <a:stretch>
            <a:fillRect/>
          </a:stretch>
        </p:blipFill>
        <p:spPr>
          <a:xfrm>
            <a:off x="1643042" y="1071546"/>
            <a:ext cx="7124750" cy="4673837"/>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6" name="Заголовок 1"/>
          <p:cNvSpPr>
            <a:spLocks noGrp="1"/>
          </p:cNvSpPr>
          <p:nvPr>
            <p:ph type="title" idx="4294967295"/>
          </p:nvPr>
        </p:nvSpPr>
        <p:spPr>
          <a:xfrm>
            <a:off x="1714500" y="0"/>
            <a:ext cx="6900863" cy="1143000"/>
          </a:xfrm>
        </p:spPr>
        <p:txBody>
          <a:bodyPr/>
          <a:lstStyle/>
          <a:p>
            <a:pPr eaLnBrk="1" fontAlgn="auto" hangingPunct="1">
              <a:spcAft>
                <a:spcPts val="0"/>
              </a:spcAft>
              <a:defRPr/>
            </a:pPr>
            <a:r>
              <a:rPr lang="ru-RU" dirty="0" smtClean="0"/>
              <a:t>Верещагин</a:t>
            </a:r>
            <a:endParaRPr lang="ru-RU" dirty="0"/>
          </a:p>
        </p:txBody>
      </p:sp>
      <p:sp>
        <p:nvSpPr>
          <p:cNvPr id="56323" name="TextBox 6"/>
          <p:cNvSpPr txBox="1">
            <a:spLocks noChangeArrowheads="1"/>
          </p:cNvSpPr>
          <p:nvPr/>
        </p:nvSpPr>
        <p:spPr bwMode="auto">
          <a:xfrm>
            <a:off x="142875" y="5786438"/>
            <a:ext cx="8643938" cy="1077912"/>
          </a:xfrm>
          <a:prstGeom prst="rect">
            <a:avLst/>
          </a:prstGeom>
          <a:noFill/>
          <a:ln w="9525">
            <a:noFill/>
            <a:miter lim="800000"/>
            <a:headEnd/>
            <a:tailEnd/>
          </a:ln>
        </p:spPr>
        <p:txBody>
          <a:bodyPr>
            <a:spAutoFit/>
          </a:bodyPr>
          <a:lstStyle/>
          <a:p>
            <a:pPr algn="ctr"/>
            <a:r>
              <a:rPr lang="ru-RU" sz="3200" b="1">
                <a:latin typeface="Cansellarist"/>
              </a:rPr>
              <a:t>Как определял жанр этой картины сам художник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571500" y="4214813"/>
            <a:ext cx="8001000" cy="2357437"/>
          </a:xfrm>
        </p:spPr>
        <p:txBody>
          <a:bodyPr rtlCol="0">
            <a:normAutofit lnSpcReduction="10000"/>
          </a:bodyPr>
          <a:lstStyle/>
          <a:p>
            <a:pPr eaLnBrk="1" fontAlgn="auto" hangingPunct="1">
              <a:spcAft>
                <a:spcPts val="0"/>
              </a:spcAft>
              <a:buFont typeface="Arial" pitchFamily="34" charset="0"/>
              <a:buNone/>
              <a:defRPr/>
            </a:pPr>
            <a:r>
              <a:rPr lang="ru-RU" sz="2800" b="1" dirty="0" smtClean="0"/>
              <a:t>	Результат умножения поможет выбрать правильный ответ</a:t>
            </a:r>
          </a:p>
          <a:p>
            <a:pPr eaLnBrk="1" fontAlgn="auto" hangingPunct="1">
              <a:spcAft>
                <a:spcPts val="0"/>
              </a:spcAft>
              <a:buFont typeface="Arial" pitchFamily="34" charset="0"/>
              <a:buNone/>
              <a:defRPr/>
            </a:pPr>
            <a:r>
              <a:rPr lang="ru-RU" sz="2800" b="1" dirty="0" smtClean="0"/>
              <a:t>555555- пейзаж       666666- батальный жанр</a:t>
            </a:r>
          </a:p>
          <a:p>
            <a:pPr eaLnBrk="1" fontAlgn="auto" hangingPunct="1">
              <a:spcAft>
                <a:spcPts val="0"/>
              </a:spcAft>
              <a:buFont typeface="Arial" pitchFamily="34" charset="0"/>
              <a:buNone/>
              <a:defRPr/>
            </a:pPr>
            <a:r>
              <a:rPr lang="ru-RU" sz="2800" b="1" dirty="0" smtClean="0"/>
              <a:t>777777- исторический жанр</a:t>
            </a:r>
          </a:p>
          <a:p>
            <a:pPr eaLnBrk="1" fontAlgn="auto" hangingPunct="1">
              <a:spcAft>
                <a:spcPts val="0"/>
              </a:spcAft>
              <a:buFont typeface="Arial" pitchFamily="34" charset="0"/>
              <a:buNone/>
              <a:defRPr/>
            </a:pPr>
            <a:r>
              <a:rPr lang="ru-RU" sz="2800" b="1" dirty="0" smtClean="0"/>
              <a:t>                                             888888-натюрморт         </a:t>
            </a:r>
            <a:endParaRPr lang="ru-RU" sz="2800" b="1" dirty="0"/>
          </a:p>
        </p:txBody>
      </p:sp>
      <p:sp>
        <p:nvSpPr>
          <p:cNvPr id="6" name="Заголовок 1"/>
          <p:cNvSpPr>
            <a:spLocks noGrp="1"/>
          </p:cNvSpPr>
          <p:nvPr>
            <p:ph type="title" idx="4294967295"/>
          </p:nvPr>
        </p:nvSpPr>
        <p:spPr>
          <a:xfrm>
            <a:off x="785813" y="0"/>
            <a:ext cx="7900987" cy="1143000"/>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12</a:t>
            </a:r>
          </a:p>
        </p:txBody>
      </p:sp>
      <p:sp>
        <p:nvSpPr>
          <p:cNvPr id="7" name="Содержимое 6"/>
          <p:cNvSpPr>
            <a:spLocks noGrp="1"/>
          </p:cNvSpPr>
          <p:nvPr>
            <p:ph sz="half" idx="4294967295"/>
          </p:nvPr>
        </p:nvSpPr>
        <p:spPr>
          <a:xfrm>
            <a:off x="4643438" y="1000125"/>
            <a:ext cx="4038600" cy="3257550"/>
          </a:xfrm>
        </p:spPr>
        <p:txBody>
          <a:bodyPr rtlCol="0">
            <a:normAutofit lnSpcReduction="10000"/>
          </a:bodyPr>
          <a:lstStyle/>
          <a:p>
            <a:pPr algn="ctr" eaLnBrk="1" fontAlgn="auto" hangingPunct="1">
              <a:spcAft>
                <a:spcPts val="0"/>
              </a:spcAft>
              <a:buFont typeface="Arial" pitchFamily="34" charset="0"/>
              <a:buNone/>
              <a:defRPr/>
            </a:pPr>
            <a:r>
              <a:rPr lang="ru-RU" sz="2800" b="1" dirty="0" smtClean="0">
                <a:latin typeface="Arial" pitchFamily="34" charset="0"/>
                <a:cs typeface="Arial" pitchFamily="34" charset="0"/>
              </a:rPr>
              <a:t>	Решите числовой ребус при условии, что разным буквам соответствуют разные цифры, а одинаковым- одинаковые.</a:t>
            </a:r>
            <a:endParaRPr lang="ru-RU" sz="2800" b="1" dirty="0">
              <a:latin typeface="Arial" pitchFamily="34" charset="0"/>
              <a:cs typeface="Arial" pitchFamily="34" charset="0"/>
            </a:endParaRPr>
          </a:p>
        </p:txBody>
      </p:sp>
      <p:sp>
        <p:nvSpPr>
          <p:cNvPr id="57348" name="TextBox 7"/>
          <p:cNvSpPr txBox="1">
            <a:spLocks noChangeArrowheads="1"/>
          </p:cNvSpPr>
          <p:nvPr/>
        </p:nvSpPr>
        <p:spPr bwMode="auto">
          <a:xfrm>
            <a:off x="1928813" y="1357313"/>
            <a:ext cx="2786062" cy="2862262"/>
          </a:xfrm>
          <a:prstGeom prst="rect">
            <a:avLst/>
          </a:prstGeom>
          <a:noFill/>
          <a:ln w="9525">
            <a:noFill/>
            <a:miter lim="800000"/>
            <a:headEnd/>
            <a:tailEnd/>
          </a:ln>
        </p:spPr>
        <p:txBody>
          <a:bodyPr>
            <a:spAutoFit/>
          </a:bodyPr>
          <a:lstStyle/>
          <a:p>
            <a:r>
              <a:rPr lang="ru-RU" sz="3600" b="1">
                <a:latin typeface="Cansellarist"/>
              </a:rPr>
              <a:t>П Ч Е Л К А</a:t>
            </a:r>
          </a:p>
          <a:p>
            <a:r>
              <a:rPr lang="ru-RU" sz="3600" b="1">
                <a:latin typeface="Cansellarist"/>
              </a:rPr>
              <a:t>*                7</a:t>
            </a:r>
          </a:p>
          <a:p>
            <a:pPr>
              <a:buFont typeface="Arial" charset="0"/>
              <a:buChar char="•"/>
            </a:pPr>
            <a:endParaRPr lang="ru-RU" sz="3600" b="1">
              <a:latin typeface="Cansellarist"/>
            </a:endParaRPr>
          </a:p>
          <a:p>
            <a:r>
              <a:rPr lang="ru-RU" sz="3600" b="1">
                <a:latin typeface="Cansellarist"/>
              </a:rPr>
              <a:t>ЖЖЖЖЖЖ</a:t>
            </a:r>
          </a:p>
          <a:p>
            <a:endParaRPr lang="ru-RU" sz="3600" b="1">
              <a:latin typeface="Cansellarist"/>
            </a:endParaRPr>
          </a:p>
        </p:txBody>
      </p:sp>
      <p:cxnSp>
        <p:nvCxnSpPr>
          <p:cNvPr id="10" name="Прямая соединительная линия 9"/>
          <p:cNvCxnSpPr/>
          <p:nvPr/>
        </p:nvCxnSpPr>
        <p:spPr>
          <a:xfrm rot="10800000" flipH="1">
            <a:off x="1928813" y="2643188"/>
            <a:ext cx="278606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idx="4294967295"/>
          </p:nvPr>
        </p:nvSpPr>
        <p:spPr>
          <a:xfrm>
            <a:off x="714375" y="0"/>
            <a:ext cx="7900988" cy="1143000"/>
          </a:xfrm>
        </p:spPr>
        <p:txBody>
          <a:bodyPr/>
          <a:lstStyle/>
          <a:p>
            <a:pPr eaLnBrk="1" fontAlgn="auto" hangingPunct="1">
              <a:spcAft>
                <a:spcPts val="0"/>
              </a:spcAft>
              <a:defRPr/>
            </a:pPr>
            <a:r>
              <a:rPr lang="ru-RU" dirty="0" smtClean="0"/>
              <a:t>Ответ</a:t>
            </a:r>
            <a:endParaRPr lang="ru-RU" dirty="0"/>
          </a:p>
        </p:txBody>
      </p:sp>
      <p:sp>
        <p:nvSpPr>
          <p:cNvPr id="8" name="Содержимое 7"/>
          <p:cNvSpPr>
            <a:spLocks noGrp="1"/>
          </p:cNvSpPr>
          <p:nvPr>
            <p:ph sz="half" idx="4294967295"/>
          </p:nvPr>
        </p:nvSpPr>
        <p:spPr>
          <a:xfrm>
            <a:off x="1785938" y="1285875"/>
            <a:ext cx="6858000" cy="685800"/>
          </a:xfrm>
        </p:spPr>
        <p:txBody>
          <a:bodyPr rtlCol="0">
            <a:normAutofit fontScale="92500" lnSpcReduction="20000"/>
          </a:bodyPr>
          <a:lstStyle/>
          <a:p>
            <a:pPr eaLnBrk="1" fontAlgn="auto" hangingPunct="1">
              <a:spcAft>
                <a:spcPts val="0"/>
              </a:spcAft>
              <a:buFont typeface="Arial" pitchFamily="34" charset="0"/>
              <a:buNone/>
              <a:defRPr/>
            </a:pPr>
            <a:r>
              <a:rPr lang="ru-RU" sz="4800" b="1" dirty="0" smtClean="0">
                <a:latin typeface="Arial" pitchFamily="34" charset="0"/>
                <a:cs typeface="Arial" pitchFamily="34" charset="0"/>
              </a:rPr>
              <a:t>	888888 : 7 = 126984</a:t>
            </a:r>
            <a:endParaRPr lang="ru-RU" sz="4800" b="1" dirty="0">
              <a:latin typeface="Arial" pitchFamily="34" charset="0"/>
              <a:cs typeface="Arial" pitchFamily="34" charset="0"/>
            </a:endParaRPr>
          </a:p>
        </p:txBody>
      </p:sp>
      <p:sp>
        <p:nvSpPr>
          <p:cNvPr id="9" name="Содержимое 8"/>
          <p:cNvSpPr>
            <a:spLocks noGrp="1"/>
          </p:cNvSpPr>
          <p:nvPr>
            <p:ph sz="half" idx="4294967295"/>
          </p:nvPr>
        </p:nvSpPr>
        <p:spPr>
          <a:xfrm>
            <a:off x="931836" y="2244716"/>
            <a:ext cx="8043890" cy="4071966"/>
          </a:xfrm>
        </p:spPr>
        <p:txBody>
          <a:bodyPr rtlCol="0">
            <a:normAutofit fontScale="92500" lnSpcReduction="20000"/>
          </a:bodyPr>
          <a:lstStyle/>
          <a:p>
            <a:pPr algn="just" eaLnBrk="1" fontAlgn="auto" hangingPunct="1">
              <a:spcAft>
                <a:spcPts val="0"/>
              </a:spcAft>
              <a:buFont typeface="Arial" pitchFamily="34" charset="0"/>
              <a:buNone/>
              <a:defRPr/>
            </a:pPr>
            <a:r>
              <a:rPr lang="ru-RU" sz="3600" b="1" dirty="0" smtClean="0">
                <a:latin typeface="Arial" pitchFamily="34" charset="0"/>
                <a:cs typeface="Arial" pitchFamily="34" charset="0"/>
              </a:rPr>
              <a:t>	 Сам Верещагин описал жанр своей картины «Апофеоз войны» так — </a:t>
            </a:r>
            <a:r>
              <a:rPr lang="ru-RU" sz="3600" b="1" i="1" dirty="0" smtClean="0">
                <a:latin typeface="Arial" pitchFamily="34" charset="0"/>
                <a:cs typeface="Arial" pitchFamily="34" charset="0"/>
              </a:rPr>
              <a:t>«если не считать ворон, это </a:t>
            </a:r>
            <a:r>
              <a:rPr lang="ru-RU" sz="48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натюрморт</a:t>
            </a:r>
            <a:r>
              <a:rPr lang="ru-RU" sz="3600" b="1" i="1" dirty="0" smtClean="0">
                <a:latin typeface="Arial" pitchFamily="34" charset="0"/>
                <a:cs typeface="Arial" pitchFamily="34" charset="0"/>
              </a:rPr>
              <a:t>, в переводе с французского мёртвая природа…»</a:t>
            </a:r>
            <a:endParaRPr lang="ru-RU" sz="3600" b="1" dirty="0" smtClean="0">
              <a:latin typeface="Arial" pitchFamily="34" charset="0"/>
              <a:cs typeface="Arial" pitchFamily="34" charset="0"/>
            </a:endParaRPr>
          </a:p>
          <a:p>
            <a:pPr algn="just" eaLnBrk="1" fontAlgn="auto" hangingPunct="1">
              <a:spcAft>
                <a:spcPts val="0"/>
              </a:spcAft>
              <a:buFont typeface="Arial" pitchFamily="34" charset="0"/>
              <a:buNone/>
              <a:defRPr/>
            </a:pPr>
            <a:endParaRPr lang="ru-RU"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наполеон у москвы.jpg"/>
          <p:cNvPicPr>
            <a:picLocks noGrp="1" noChangeAspect="1"/>
          </p:cNvPicPr>
          <p:nvPr>
            <p:ph sz="half" idx="4294967295"/>
          </p:nvPr>
        </p:nvPicPr>
        <p:blipFill>
          <a:blip r:embed="rId2" cstate="print"/>
          <a:stretch>
            <a:fillRect/>
          </a:stretch>
        </p:blipFill>
        <p:spPr>
          <a:xfrm>
            <a:off x="1071538" y="2428868"/>
            <a:ext cx="3281362" cy="3996787"/>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7" name="Заголовок 1"/>
          <p:cNvSpPr>
            <a:spLocks noGrp="1"/>
          </p:cNvSpPr>
          <p:nvPr>
            <p:ph type="title" idx="4294967295"/>
          </p:nvPr>
        </p:nvSpPr>
        <p:spPr/>
        <p:txBody>
          <a:bodyPr/>
          <a:lstStyle/>
          <a:p>
            <a:pPr eaLnBrk="1" fontAlgn="auto" hangingPunct="1">
              <a:spcAft>
                <a:spcPts val="0"/>
              </a:spcAft>
              <a:defRPr/>
            </a:pPr>
            <a:r>
              <a:rPr lang="ru-RU" dirty="0" smtClean="0"/>
              <a:t>Верещагин</a:t>
            </a:r>
            <a:endParaRPr lang="ru-RU" dirty="0"/>
          </a:p>
        </p:txBody>
      </p:sp>
      <p:sp>
        <p:nvSpPr>
          <p:cNvPr id="59395" name="Содержимое 7"/>
          <p:cNvSpPr>
            <a:spLocks noGrp="1"/>
          </p:cNvSpPr>
          <p:nvPr>
            <p:ph sz="half" idx="4294967295"/>
          </p:nvPr>
        </p:nvSpPr>
        <p:spPr>
          <a:xfrm>
            <a:off x="4000500" y="1285875"/>
            <a:ext cx="4857750" cy="5214938"/>
          </a:xfrm>
        </p:spPr>
        <p:txBody>
          <a:bodyPr/>
          <a:lstStyle/>
          <a:p>
            <a:pPr algn="ctr" eaLnBrk="1" hangingPunct="1">
              <a:buFont typeface="Arial" charset="0"/>
              <a:buNone/>
            </a:pPr>
            <a:r>
              <a:rPr lang="ru-RU" sz="2800" b="1" smtClean="0"/>
              <a:t>	 Верещагин задумал новый цикл картин, теперь уже из отечественной истории, под общим названием "1812 год. Наполеон в России". Она должна была представлять монументальную эпопею, посвященную народной войне.</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конец Бородинской битвы.jpg"/>
          <p:cNvPicPr>
            <a:picLocks noGrp="1" noChangeAspect="1"/>
          </p:cNvPicPr>
          <p:nvPr>
            <p:ph sz="half" idx="4294967295"/>
          </p:nvPr>
        </p:nvPicPr>
        <p:blipFill>
          <a:blip r:embed="rId2" cstate="print"/>
          <a:stretch>
            <a:fillRect/>
          </a:stretch>
        </p:blipFill>
        <p:spPr>
          <a:xfrm>
            <a:off x="571472" y="3685662"/>
            <a:ext cx="4038600" cy="2600858"/>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7"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t>Верещагин</a:t>
            </a:r>
            <a:endParaRPr lang="ru-RU" dirty="0"/>
          </a:p>
        </p:txBody>
      </p:sp>
      <p:sp>
        <p:nvSpPr>
          <p:cNvPr id="8" name="Содержимое 7"/>
          <p:cNvSpPr>
            <a:spLocks noGrp="1"/>
          </p:cNvSpPr>
          <p:nvPr>
            <p:ph sz="half" idx="4294967295"/>
          </p:nvPr>
        </p:nvSpPr>
        <p:spPr>
          <a:xfrm>
            <a:off x="4787900" y="1268413"/>
            <a:ext cx="4356100" cy="5589587"/>
          </a:xfrm>
        </p:spPr>
        <p:txBody>
          <a:bodyPr rtlCol="0">
            <a:normAutofit lnSpcReduction="10000"/>
          </a:bodyPr>
          <a:lstStyle/>
          <a:p>
            <a:pPr algn="ctr" eaLnBrk="1" fontAlgn="auto" hangingPunct="1">
              <a:spcAft>
                <a:spcPts val="0"/>
              </a:spcAft>
              <a:buFont typeface="Arial" pitchFamily="34" charset="0"/>
              <a:buNone/>
              <a:defRPr/>
            </a:pPr>
            <a:r>
              <a:rPr lang="ru-RU" sz="2800" b="1" dirty="0" smtClean="0"/>
              <a:t>	 Однако материальные и творческие затруднения не позволили художнику до конца осуществить замысел. Остались ненаписанными картины, изображающие Кутузова и героизм русской армии.</a:t>
            </a:r>
            <a:endParaRPr lang="ru-RU" sz="2800" b="1" dirty="0"/>
          </a:p>
        </p:txBody>
      </p:sp>
      <p:pic>
        <p:nvPicPr>
          <p:cNvPr id="9" name="Рисунок 8" descr="http://upload.wikimedia.org/wikipedia/commons/thumb/1/12/Vereshagin.Napoleon_near_Borodino.jpg/220px-Vereshagin.Napoleon_near_Borodino.jpg">
            <a:hlinkClick r:id="rId3"/>
          </p:cNvPr>
          <p:cNvPicPr/>
          <p:nvPr/>
        </p:nvPicPr>
        <p:blipFill>
          <a:blip r:embed="rId4" cstate="print"/>
          <a:srcRect/>
          <a:stretch>
            <a:fillRect/>
          </a:stretch>
        </p:blipFill>
        <p:spPr bwMode="auto">
          <a:xfrm>
            <a:off x="2000232" y="1428736"/>
            <a:ext cx="2714644"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effectLst>
                  <a:glow rad="139700">
                    <a:schemeClr val="accent2">
                      <a:satMod val="175000"/>
                      <a:alpha val="40000"/>
                    </a:schemeClr>
                  </a:glow>
                  <a:outerShdw blurRad="38100" dist="38100" dir="2700000" algn="tl">
                    <a:srgbClr val="000000">
                      <a:alpha val="43137"/>
                    </a:srgbClr>
                  </a:outerShdw>
                </a:effectLst>
              </a:rPr>
              <a:t>Верещагин</a:t>
            </a:r>
            <a:endParaRPr lang="ru-RU" dirty="0">
              <a:effectLst>
                <a:glow rad="139700">
                  <a:schemeClr val="accent2">
                    <a:satMod val="175000"/>
                    <a:alpha val="40000"/>
                  </a:schemeClr>
                </a:glow>
                <a:outerShdw blurRad="38100" dist="38100" dir="2700000" algn="tl">
                  <a:srgbClr val="000000">
                    <a:alpha val="43137"/>
                  </a:srgbClr>
                </a:outerShdw>
              </a:effectLst>
            </a:endParaRPr>
          </a:p>
        </p:txBody>
      </p:sp>
      <p:sp>
        <p:nvSpPr>
          <p:cNvPr id="61442" name="Содержимое 2"/>
          <p:cNvSpPr>
            <a:spLocks noGrp="1"/>
          </p:cNvSpPr>
          <p:nvPr>
            <p:ph sz="half" idx="4294967295"/>
          </p:nvPr>
        </p:nvSpPr>
        <p:spPr>
          <a:xfrm>
            <a:off x="4714875" y="1700213"/>
            <a:ext cx="4429125" cy="4071937"/>
          </a:xfrm>
        </p:spPr>
        <p:txBody>
          <a:bodyPr/>
          <a:lstStyle/>
          <a:p>
            <a:pPr algn="ctr" eaLnBrk="1" hangingPunct="1">
              <a:buFont typeface="Arial" charset="0"/>
              <a:buNone/>
            </a:pPr>
            <a:r>
              <a:rPr lang="ru-RU" sz="2800" b="1" smtClean="0">
                <a:latin typeface="Arial" charset="0"/>
                <a:cs typeface="Arial" charset="0"/>
              </a:rPr>
              <a:t>	В каком году был задуман цикл картин, посвященных Отечественной войне 1812 года, вы узнаете, выполнив задание. </a:t>
            </a:r>
          </a:p>
        </p:txBody>
      </p:sp>
      <p:sp>
        <p:nvSpPr>
          <p:cNvPr id="61443" name="Содержимое 3"/>
          <p:cNvSpPr>
            <a:spLocks noGrp="1"/>
          </p:cNvSpPr>
          <p:nvPr>
            <p:ph sz="half" idx="4294967295"/>
          </p:nvPr>
        </p:nvSpPr>
        <p:spPr>
          <a:xfrm>
            <a:off x="642938" y="2786063"/>
            <a:ext cx="8329612" cy="1500187"/>
          </a:xfrm>
        </p:spPr>
        <p:txBody>
          <a:bodyPr/>
          <a:lstStyle/>
          <a:p>
            <a:pPr algn="ctr" eaLnBrk="1" hangingPunct="1">
              <a:buFont typeface="Arial" charset="0"/>
              <a:buNone/>
            </a:pPr>
            <a:r>
              <a:rPr lang="ru-RU" sz="2800" smtClean="0"/>
              <a:t>	. </a:t>
            </a:r>
          </a:p>
        </p:txBody>
      </p:sp>
      <p:pic>
        <p:nvPicPr>
          <p:cNvPr id="61444" name="Рисунок 6" descr="129-1.jpg"/>
          <p:cNvPicPr>
            <a:picLocks noChangeAspect="1"/>
          </p:cNvPicPr>
          <p:nvPr/>
        </p:nvPicPr>
        <p:blipFill>
          <a:blip r:embed="rId2" cstate="print"/>
          <a:srcRect/>
          <a:stretch>
            <a:fillRect/>
          </a:stretch>
        </p:blipFill>
        <p:spPr bwMode="auto">
          <a:xfrm>
            <a:off x="1571625" y="1714500"/>
            <a:ext cx="3398838"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813" y="0"/>
            <a:ext cx="7900987" cy="1143000"/>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13</a:t>
            </a:r>
          </a:p>
        </p:txBody>
      </p:sp>
      <p:sp>
        <p:nvSpPr>
          <p:cNvPr id="3" name="Содержимое 2"/>
          <p:cNvSpPr>
            <a:spLocks noGrp="1"/>
          </p:cNvSpPr>
          <p:nvPr>
            <p:ph sz="half" idx="4294967295"/>
          </p:nvPr>
        </p:nvSpPr>
        <p:spPr>
          <a:xfrm>
            <a:off x="1143000" y="1000125"/>
            <a:ext cx="7715250" cy="1614488"/>
          </a:xfrm>
        </p:spPr>
        <p:txBody>
          <a:bodyPr rtlCol="0">
            <a:normAutofit fontScale="92500" lnSpcReduction="10000"/>
          </a:bodyPr>
          <a:lstStyle/>
          <a:p>
            <a:pPr algn="ctr" eaLnBrk="1" fontAlgn="auto" hangingPunct="1">
              <a:spcAft>
                <a:spcPts val="0"/>
              </a:spcAft>
              <a:buFont typeface="Arial" pitchFamily="34" charset="0"/>
              <a:buNone/>
              <a:defRPr/>
            </a:pPr>
            <a:r>
              <a:rPr lang="ru-RU" sz="2800" b="1" dirty="0" smtClean="0">
                <a:latin typeface="Arial" pitchFamily="34" charset="0"/>
                <a:cs typeface="Arial" pitchFamily="34" charset="0"/>
              </a:rPr>
              <a:t>	</a:t>
            </a:r>
            <a:r>
              <a:rPr lang="ru-RU" sz="2800" b="1" dirty="0" smtClean="0"/>
              <a:t> Выявите закономерность и продолжите ряд, вписав еще четыре буквы. Замените найденные буквы соответствующими числами. </a:t>
            </a:r>
            <a:endParaRPr lang="ru-RU" sz="2800" b="1" dirty="0">
              <a:latin typeface="Arial" pitchFamily="34" charset="0"/>
              <a:cs typeface="Arial" pitchFamily="34" charset="0"/>
            </a:endParaRPr>
          </a:p>
        </p:txBody>
      </p:sp>
      <p:sp>
        <p:nvSpPr>
          <p:cNvPr id="5" name="Прямоугольник 4"/>
          <p:cNvSpPr/>
          <p:nvPr/>
        </p:nvSpPr>
        <p:spPr>
          <a:xfrm>
            <a:off x="1928794" y="2500306"/>
            <a:ext cx="6072230"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П, В, Т, Ч, П,…</a:t>
            </a:r>
          </a:p>
        </p:txBody>
      </p:sp>
      <p:sp>
        <p:nvSpPr>
          <p:cNvPr id="6" name="Прямоугольник 5"/>
          <p:cNvSpPr/>
          <p:nvPr/>
        </p:nvSpPr>
        <p:spPr>
          <a:xfrm>
            <a:off x="785786" y="4000504"/>
            <a:ext cx="1495922"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Ш-1</a:t>
            </a:r>
            <a:endParaRPr lang="ru-RU" b="1" dirty="0">
              <a:latin typeface="+mn-lt"/>
              <a:cs typeface="+mn-cs"/>
            </a:endParaRPr>
          </a:p>
        </p:txBody>
      </p:sp>
      <p:sp>
        <p:nvSpPr>
          <p:cNvPr id="8" name="Прямоугольник 7"/>
          <p:cNvSpPr/>
          <p:nvPr/>
        </p:nvSpPr>
        <p:spPr>
          <a:xfrm>
            <a:off x="4714876" y="4071942"/>
            <a:ext cx="1300356"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С-8</a:t>
            </a:r>
            <a:endParaRPr lang="ru-RU" dirty="0">
              <a:latin typeface="+mn-lt"/>
              <a:cs typeface="+mn-cs"/>
            </a:endParaRPr>
          </a:p>
        </p:txBody>
      </p:sp>
      <p:sp>
        <p:nvSpPr>
          <p:cNvPr id="9" name="Прямоугольник 8"/>
          <p:cNvSpPr/>
          <p:nvPr/>
        </p:nvSpPr>
        <p:spPr>
          <a:xfrm>
            <a:off x="6786578" y="4071942"/>
            <a:ext cx="1300356"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В-8</a:t>
            </a:r>
            <a:endParaRPr lang="ru-RU" dirty="0">
              <a:latin typeface="+mn-lt"/>
              <a:cs typeface="+mn-cs"/>
            </a:endParaRPr>
          </a:p>
        </p:txBody>
      </p:sp>
      <p:sp>
        <p:nvSpPr>
          <p:cNvPr id="10" name="Прямоугольник 9"/>
          <p:cNvSpPr/>
          <p:nvPr/>
        </p:nvSpPr>
        <p:spPr>
          <a:xfrm>
            <a:off x="857224" y="4929198"/>
            <a:ext cx="1293944"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Д-7</a:t>
            </a:r>
            <a:endParaRPr lang="ru-RU" dirty="0">
              <a:latin typeface="+mn-lt"/>
              <a:cs typeface="+mn-cs"/>
            </a:endParaRPr>
          </a:p>
        </p:txBody>
      </p:sp>
      <p:sp>
        <p:nvSpPr>
          <p:cNvPr id="11" name="Прямоугольник 10"/>
          <p:cNvSpPr/>
          <p:nvPr/>
        </p:nvSpPr>
        <p:spPr>
          <a:xfrm>
            <a:off x="6786578" y="5000636"/>
            <a:ext cx="1298753"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П-6</a:t>
            </a:r>
            <a:endParaRPr lang="ru-RU" dirty="0">
              <a:latin typeface="+mn-lt"/>
              <a:cs typeface="+mn-cs"/>
            </a:endParaRPr>
          </a:p>
        </p:txBody>
      </p:sp>
      <p:sp>
        <p:nvSpPr>
          <p:cNvPr id="12" name="Прямоугольник 11"/>
          <p:cNvSpPr/>
          <p:nvPr/>
        </p:nvSpPr>
        <p:spPr>
          <a:xfrm>
            <a:off x="3000364" y="5000636"/>
            <a:ext cx="1192955"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Г-6</a:t>
            </a:r>
            <a:endParaRPr lang="ru-RU" dirty="0">
              <a:latin typeface="+mn-lt"/>
              <a:cs typeface="+mn-cs"/>
            </a:endParaRPr>
          </a:p>
        </p:txBody>
      </p:sp>
      <p:sp>
        <p:nvSpPr>
          <p:cNvPr id="13" name="Прямоугольник 12"/>
          <p:cNvSpPr/>
          <p:nvPr/>
        </p:nvSpPr>
        <p:spPr>
          <a:xfrm>
            <a:off x="2928926" y="4071942"/>
            <a:ext cx="1223412"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К-9</a:t>
            </a:r>
            <a:endParaRPr lang="ru-RU" dirty="0">
              <a:latin typeface="+mn-lt"/>
              <a:cs typeface="+mn-cs"/>
            </a:endParaRPr>
          </a:p>
        </p:txBody>
      </p:sp>
      <p:sp>
        <p:nvSpPr>
          <p:cNvPr id="14" name="Прямоугольник 13"/>
          <p:cNvSpPr/>
          <p:nvPr/>
        </p:nvSpPr>
        <p:spPr>
          <a:xfrm>
            <a:off x="4786314" y="5000636"/>
            <a:ext cx="1300356"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Н-0</a:t>
            </a:r>
            <a:endParaRPr lang="ru-RU" dirty="0">
              <a:latin typeface="+mn-lt"/>
              <a:cs typeface="+mn-cs"/>
            </a:endParaRPr>
          </a:p>
        </p:txBody>
      </p:sp>
      <p:sp>
        <p:nvSpPr>
          <p:cNvPr id="15" name="Прямоугольник 14"/>
          <p:cNvSpPr/>
          <p:nvPr/>
        </p:nvSpPr>
        <p:spPr>
          <a:xfrm>
            <a:off x="5786446" y="5786454"/>
            <a:ext cx="1300356"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В-4</a:t>
            </a:r>
            <a:endParaRPr lang="ru-RU" dirty="0">
              <a:latin typeface="+mn-lt"/>
              <a:cs typeface="+mn-cs"/>
            </a:endParaRPr>
          </a:p>
        </p:txBody>
      </p:sp>
      <p:sp>
        <p:nvSpPr>
          <p:cNvPr id="16" name="Прямоугольник 15"/>
          <p:cNvSpPr/>
          <p:nvPr/>
        </p:nvSpPr>
        <p:spPr>
          <a:xfrm>
            <a:off x="3786182" y="5786454"/>
            <a:ext cx="1391728"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Ф-2</a:t>
            </a:r>
            <a:endParaRPr lang="ru-RU" dirty="0">
              <a:latin typeface="+mn-lt"/>
              <a:cs typeface="+mn-cs"/>
            </a:endParaRPr>
          </a:p>
        </p:txBody>
      </p:sp>
      <p:sp>
        <p:nvSpPr>
          <p:cNvPr id="17" name="Прямоугольник 16"/>
          <p:cNvSpPr/>
          <p:nvPr/>
        </p:nvSpPr>
        <p:spPr>
          <a:xfrm>
            <a:off x="1857356" y="5786454"/>
            <a:ext cx="1261884"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solidFill>
                  <a:srgbClr val="C00000"/>
                </a:solidFill>
                <a:effectLst>
                  <a:outerShdw blurRad="41275" dist="20320" dir="1800000" algn="tl" rotWithShape="0">
                    <a:srgbClr val="000000">
                      <a:alpha val="40000"/>
                    </a:srgbClr>
                  </a:outerShdw>
                </a:effectLst>
                <a:latin typeface="+mn-lt"/>
                <a:cs typeface="+mn-cs"/>
              </a:rPr>
              <a:t>Р-3</a:t>
            </a:r>
            <a:endParaRPr lang="ru-RU"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594.jpg"/>
          <p:cNvPicPr>
            <a:picLocks noGrp="1" noChangeAspect="1"/>
          </p:cNvPicPr>
          <p:nvPr>
            <p:ph sz="half" idx="1"/>
          </p:nvPr>
        </p:nvPicPr>
        <p:blipFill>
          <a:blip r:embed="rId2" cstate="print"/>
          <a:stretch>
            <a:fillRect/>
          </a:stretch>
        </p:blipFill>
        <p:spPr>
          <a:xfrm>
            <a:off x="999082" y="1921388"/>
            <a:ext cx="2654663" cy="3158873"/>
          </a:xfrm>
          <a:prstGeom prst="ellipse">
            <a:avLst/>
          </a:prstGeom>
          <a:effectLst>
            <a:softEdge rad="112500"/>
          </a:effectLst>
        </p:spPr>
      </p:pic>
      <p:sp>
        <p:nvSpPr>
          <p:cNvPr id="17410" name="Содержимое 3"/>
          <p:cNvSpPr>
            <a:spLocks noGrp="1"/>
          </p:cNvSpPr>
          <p:nvPr>
            <p:ph sz="half" idx="2"/>
          </p:nvPr>
        </p:nvSpPr>
        <p:spPr>
          <a:xfrm>
            <a:off x="3786188" y="1285875"/>
            <a:ext cx="4900612" cy="5043488"/>
          </a:xfrm>
        </p:spPr>
        <p:txBody>
          <a:bodyPr/>
          <a:lstStyle/>
          <a:p>
            <a:pPr algn="just" eaLnBrk="1" hangingPunct="1">
              <a:buFont typeface="Arial" charset="0"/>
              <a:buNone/>
            </a:pPr>
            <a:r>
              <a:rPr lang="ru-RU" sz="2000" b="1" smtClean="0"/>
              <a:t>	У Николая Ильича Миклухи было </a:t>
            </a:r>
            <a:r>
              <a:rPr lang="ru-RU" sz="3600" b="1" smtClean="0">
                <a:solidFill>
                  <a:srgbClr val="C00000"/>
                </a:solidFill>
              </a:rPr>
              <a:t>?</a:t>
            </a:r>
            <a:r>
              <a:rPr lang="ru-RU" sz="2000" b="1" smtClean="0"/>
              <a:t> детей. Николай Николаевич был вторым. Все дети носили фамилию отца. Но Николай Николаевич с юношеских лет стал называть себя Миклухо-Маклаем. Отец Миклухо-Маклая умер, когда мальчику было 11 лет. При жизни отца он учился дома. После смерти отца мать отдала его в школу в Петербурге, а затем он был переведён во 2-ю петербургскую гимназию. </a:t>
            </a:r>
          </a:p>
          <a:p>
            <a:pPr algn="just" eaLnBrk="1" hangingPunct="1"/>
            <a:endParaRPr lang="ru-RU" sz="2000" b="1" smtClean="0"/>
          </a:p>
        </p:txBody>
      </p:sp>
      <p:sp>
        <p:nvSpPr>
          <p:cNvPr id="5" name="Заголовок 1"/>
          <p:cNvSpPr>
            <a:spLocks noGrp="1"/>
          </p:cNvSpPr>
          <p:nvPr>
            <p:ph type="title"/>
          </p:nvPr>
        </p:nvSpPr>
        <p:spPr>
          <a:xfrm>
            <a:off x="1500188" y="274638"/>
            <a:ext cx="7186612" cy="1143000"/>
          </a:xfrm>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effectLst>
                  <a:glow rad="139700">
                    <a:schemeClr val="accent2">
                      <a:satMod val="175000"/>
                      <a:alpha val="40000"/>
                    </a:schemeClr>
                  </a:glow>
                  <a:outerShdw blurRad="38100" dist="38100" dir="2700000" algn="tl">
                    <a:srgbClr val="000000">
                      <a:alpha val="43137"/>
                    </a:srgbClr>
                  </a:outerShdw>
                </a:effectLst>
              </a:rPr>
              <a:t>Ответ</a:t>
            </a:r>
            <a:endParaRPr lang="ru-RU" dirty="0">
              <a:effectLst>
                <a:glow rad="139700">
                  <a:schemeClr val="accent2">
                    <a:satMod val="175000"/>
                    <a:alpha val="40000"/>
                  </a:schemeClr>
                </a:glow>
                <a:outerShdw blurRad="38100" dist="38100" dir="2700000" algn="tl">
                  <a:srgbClr val="000000">
                    <a:alpha val="43137"/>
                  </a:srgbClr>
                </a:outerShdw>
              </a:effectLst>
            </a:endParaRPr>
          </a:p>
        </p:txBody>
      </p:sp>
      <p:sp>
        <p:nvSpPr>
          <p:cNvPr id="3" name="Содержимое 2"/>
          <p:cNvSpPr>
            <a:spLocks noGrp="1"/>
          </p:cNvSpPr>
          <p:nvPr>
            <p:ph sz="half" idx="4294967295"/>
          </p:nvPr>
        </p:nvSpPr>
        <p:spPr>
          <a:xfrm>
            <a:off x="1143000" y="1000125"/>
            <a:ext cx="7715250" cy="1614488"/>
          </a:xfrm>
        </p:spPr>
        <p:txBody>
          <a:bodyPr rtlCol="0">
            <a:normAutofit fontScale="92500" lnSpcReduction="10000"/>
          </a:bodyPr>
          <a:lstStyle/>
          <a:p>
            <a:pPr algn="ctr" eaLnBrk="1" fontAlgn="auto" hangingPunct="1">
              <a:spcAft>
                <a:spcPts val="0"/>
              </a:spcAft>
              <a:buFont typeface="Arial" pitchFamily="34" charset="0"/>
              <a:buNone/>
              <a:defRPr/>
            </a:pPr>
            <a:r>
              <a:rPr lang="ru-RU" sz="2800" b="1" dirty="0" smtClean="0">
                <a:latin typeface="Arial" pitchFamily="34" charset="0"/>
                <a:cs typeface="Arial" pitchFamily="34" charset="0"/>
              </a:rPr>
              <a:t>	</a:t>
            </a:r>
            <a:r>
              <a:rPr lang="ru-RU" sz="2800" b="1" dirty="0" smtClean="0"/>
              <a:t> Выявите закономерность и продолжите ряд, вписав еще четыре буквы. Замените найденные буквы соответствующими числами. </a:t>
            </a:r>
            <a:endParaRPr lang="ru-RU" sz="2800" b="1" dirty="0">
              <a:latin typeface="Arial" pitchFamily="34" charset="0"/>
              <a:cs typeface="Arial" pitchFamily="34" charset="0"/>
            </a:endParaRPr>
          </a:p>
        </p:txBody>
      </p:sp>
      <p:sp>
        <p:nvSpPr>
          <p:cNvPr id="5" name="Прямоугольник 4"/>
          <p:cNvSpPr/>
          <p:nvPr/>
        </p:nvSpPr>
        <p:spPr>
          <a:xfrm>
            <a:off x="928662" y="2857496"/>
            <a:ext cx="7786742"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П, В, Т, Ч, П, Ш, С, В, Д</a:t>
            </a:r>
          </a:p>
        </p:txBody>
      </p:sp>
      <p:sp>
        <p:nvSpPr>
          <p:cNvPr id="6" name="Прямоугольник 5"/>
          <p:cNvSpPr/>
          <p:nvPr/>
        </p:nvSpPr>
        <p:spPr>
          <a:xfrm>
            <a:off x="5357818" y="3643314"/>
            <a:ext cx="569387"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effectLst>
                  <a:outerShdw blurRad="41275" dist="20320" dir="1800000" algn="tl" rotWithShape="0">
                    <a:srgbClr val="000000">
                      <a:alpha val="40000"/>
                    </a:srgbClr>
                  </a:outerShdw>
                </a:effectLst>
                <a:latin typeface="+mn-lt"/>
                <a:cs typeface="+mn-cs"/>
              </a:rPr>
              <a:t>1</a:t>
            </a:r>
            <a:endParaRPr lang="ru-RU" b="1" dirty="0">
              <a:latin typeface="+mn-lt"/>
              <a:cs typeface="+mn-cs"/>
            </a:endParaRPr>
          </a:p>
        </p:txBody>
      </p:sp>
      <p:sp>
        <p:nvSpPr>
          <p:cNvPr id="63493" name="TextBox 14"/>
          <p:cNvSpPr txBox="1">
            <a:spLocks noChangeArrowheads="1"/>
          </p:cNvSpPr>
          <p:nvPr/>
        </p:nvSpPr>
        <p:spPr bwMode="auto">
          <a:xfrm>
            <a:off x="785813" y="3643313"/>
            <a:ext cx="1000125" cy="369887"/>
          </a:xfrm>
          <a:prstGeom prst="rect">
            <a:avLst/>
          </a:prstGeom>
          <a:noFill/>
          <a:ln w="9525">
            <a:noFill/>
            <a:miter lim="800000"/>
            <a:headEnd/>
            <a:tailEnd/>
          </a:ln>
        </p:spPr>
        <p:txBody>
          <a:bodyPr>
            <a:spAutoFit/>
          </a:bodyPr>
          <a:lstStyle/>
          <a:p>
            <a:r>
              <a:rPr lang="ru-RU">
                <a:latin typeface="Cansellarist"/>
              </a:rPr>
              <a:t>первый</a:t>
            </a:r>
          </a:p>
        </p:txBody>
      </p:sp>
      <p:sp>
        <p:nvSpPr>
          <p:cNvPr id="63494" name="TextBox 15"/>
          <p:cNvSpPr txBox="1">
            <a:spLocks noChangeArrowheads="1"/>
          </p:cNvSpPr>
          <p:nvPr/>
        </p:nvSpPr>
        <p:spPr bwMode="auto">
          <a:xfrm>
            <a:off x="1714500" y="3643313"/>
            <a:ext cx="1000125" cy="369887"/>
          </a:xfrm>
          <a:prstGeom prst="rect">
            <a:avLst/>
          </a:prstGeom>
          <a:noFill/>
          <a:ln w="9525">
            <a:noFill/>
            <a:miter lim="800000"/>
            <a:headEnd/>
            <a:tailEnd/>
          </a:ln>
        </p:spPr>
        <p:txBody>
          <a:bodyPr>
            <a:spAutoFit/>
          </a:bodyPr>
          <a:lstStyle/>
          <a:p>
            <a:r>
              <a:rPr lang="ru-RU">
                <a:latin typeface="Cansellarist"/>
              </a:rPr>
              <a:t>второй</a:t>
            </a:r>
          </a:p>
        </p:txBody>
      </p:sp>
      <p:sp>
        <p:nvSpPr>
          <p:cNvPr id="63495" name="TextBox 16"/>
          <p:cNvSpPr txBox="1">
            <a:spLocks noChangeArrowheads="1"/>
          </p:cNvSpPr>
          <p:nvPr/>
        </p:nvSpPr>
        <p:spPr bwMode="auto">
          <a:xfrm>
            <a:off x="2500313" y="3643313"/>
            <a:ext cx="1000125" cy="369887"/>
          </a:xfrm>
          <a:prstGeom prst="rect">
            <a:avLst/>
          </a:prstGeom>
          <a:noFill/>
          <a:ln w="9525">
            <a:noFill/>
            <a:miter lim="800000"/>
            <a:headEnd/>
            <a:tailEnd/>
          </a:ln>
        </p:spPr>
        <p:txBody>
          <a:bodyPr>
            <a:spAutoFit/>
          </a:bodyPr>
          <a:lstStyle/>
          <a:p>
            <a:r>
              <a:rPr lang="ru-RU">
                <a:latin typeface="Cansellarist"/>
              </a:rPr>
              <a:t>третий</a:t>
            </a:r>
          </a:p>
        </p:txBody>
      </p:sp>
      <p:sp>
        <p:nvSpPr>
          <p:cNvPr id="63496" name="TextBox 17"/>
          <p:cNvSpPr txBox="1">
            <a:spLocks noChangeArrowheads="1"/>
          </p:cNvSpPr>
          <p:nvPr/>
        </p:nvSpPr>
        <p:spPr bwMode="auto">
          <a:xfrm>
            <a:off x="3286125" y="3643313"/>
            <a:ext cx="1357313" cy="369887"/>
          </a:xfrm>
          <a:prstGeom prst="rect">
            <a:avLst/>
          </a:prstGeom>
          <a:noFill/>
          <a:ln w="9525">
            <a:noFill/>
            <a:miter lim="800000"/>
            <a:headEnd/>
            <a:tailEnd/>
          </a:ln>
        </p:spPr>
        <p:txBody>
          <a:bodyPr>
            <a:spAutoFit/>
          </a:bodyPr>
          <a:lstStyle/>
          <a:p>
            <a:r>
              <a:rPr lang="ru-RU">
                <a:latin typeface="Cansellarist"/>
              </a:rPr>
              <a:t>четвертый</a:t>
            </a:r>
          </a:p>
        </p:txBody>
      </p:sp>
      <p:sp>
        <p:nvSpPr>
          <p:cNvPr id="20" name="Прямоугольник 19"/>
          <p:cNvSpPr/>
          <p:nvPr/>
        </p:nvSpPr>
        <p:spPr>
          <a:xfrm>
            <a:off x="6357950" y="3643314"/>
            <a:ext cx="569387"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effectLst>
                  <a:outerShdw blurRad="41275" dist="20320" dir="1800000" algn="tl" rotWithShape="0">
                    <a:srgbClr val="000000">
                      <a:alpha val="40000"/>
                    </a:srgbClr>
                  </a:outerShdw>
                </a:effectLst>
                <a:latin typeface="+mn-lt"/>
                <a:cs typeface="+mn-cs"/>
              </a:rPr>
              <a:t>8</a:t>
            </a:r>
            <a:endParaRPr lang="ru-RU" b="1" dirty="0">
              <a:latin typeface="+mn-lt"/>
              <a:cs typeface="+mn-cs"/>
            </a:endParaRPr>
          </a:p>
        </p:txBody>
      </p:sp>
      <p:sp>
        <p:nvSpPr>
          <p:cNvPr id="21" name="Прямоугольник 20"/>
          <p:cNvSpPr/>
          <p:nvPr/>
        </p:nvSpPr>
        <p:spPr>
          <a:xfrm>
            <a:off x="7143768" y="3643314"/>
            <a:ext cx="569387"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effectLst>
                  <a:outerShdw blurRad="41275" dist="20320" dir="1800000" algn="tl" rotWithShape="0">
                    <a:srgbClr val="000000">
                      <a:alpha val="40000"/>
                    </a:srgbClr>
                  </a:outerShdw>
                </a:effectLst>
                <a:latin typeface="+mn-lt"/>
                <a:cs typeface="+mn-cs"/>
              </a:rPr>
              <a:t>8</a:t>
            </a:r>
            <a:endParaRPr lang="ru-RU" b="1" dirty="0">
              <a:latin typeface="+mn-lt"/>
              <a:cs typeface="+mn-cs"/>
            </a:endParaRPr>
          </a:p>
        </p:txBody>
      </p:sp>
      <p:sp>
        <p:nvSpPr>
          <p:cNvPr id="22" name="Прямоугольник 21"/>
          <p:cNvSpPr/>
          <p:nvPr/>
        </p:nvSpPr>
        <p:spPr>
          <a:xfrm>
            <a:off x="8001024" y="3648678"/>
            <a:ext cx="569387" cy="923330"/>
          </a:xfrm>
          <a:prstGeom prst="rect">
            <a:avLst/>
          </a:prstGeom>
        </p:spPr>
        <p:txBody>
          <a:bodyPr wrap="none">
            <a:spAutoFit/>
          </a:bodyPr>
          <a:lstStyle/>
          <a:p>
            <a:pPr fontAlgn="auto">
              <a:spcBef>
                <a:spcPts val="0"/>
              </a:spcBef>
              <a:spcAft>
                <a:spcPts val="0"/>
              </a:spcAft>
              <a:defRPr/>
            </a:pPr>
            <a:r>
              <a:rPr lang="ru-RU" sz="5400" b="1" dirty="0">
                <a:ln w="12700">
                  <a:solidFill>
                    <a:srgbClr val="4F271C">
                      <a:satMod val="155000"/>
                    </a:srgbClr>
                  </a:solidFill>
                  <a:prstDash val="solid"/>
                </a:ln>
                <a:effectLst>
                  <a:outerShdw blurRad="41275" dist="20320" dir="1800000" algn="tl" rotWithShape="0">
                    <a:srgbClr val="000000">
                      <a:alpha val="40000"/>
                    </a:srgbClr>
                  </a:outerShdw>
                </a:effectLst>
                <a:latin typeface="+mn-lt"/>
                <a:cs typeface="+mn-cs"/>
              </a:rPr>
              <a:t>7</a:t>
            </a:r>
            <a:endParaRPr lang="ru-RU" b="1" dirty="0">
              <a:latin typeface="+mn-lt"/>
              <a:cs typeface="+mn-cs"/>
            </a:endParaRPr>
          </a:p>
        </p:txBody>
      </p:sp>
      <p:sp>
        <p:nvSpPr>
          <p:cNvPr id="63500" name="TextBox 12"/>
          <p:cNvSpPr txBox="1">
            <a:spLocks noChangeArrowheads="1"/>
          </p:cNvSpPr>
          <p:nvPr/>
        </p:nvSpPr>
        <p:spPr bwMode="auto">
          <a:xfrm>
            <a:off x="785813" y="4500563"/>
            <a:ext cx="7572375" cy="2246312"/>
          </a:xfrm>
          <a:prstGeom prst="rect">
            <a:avLst/>
          </a:prstGeom>
          <a:noFill/>
          <a:ln w="9525">
            <a:noFill/>
            <a:miter lim="800000"/>
            <a:headEnd/>
            <a:tailEnd/>
          </a:ln>
        </p:spPr>
        <p:txBody>
          <a:bodyPr>
            <a:spAutoFit/>
          </a:bodyPr>
          <a:lstStyle/>
          <a:p>
            <a:pPr algn="ctr"/>
            <a:r>
              <a:rPr lang="ru-RU" sz="2800" b="1">
                <a:latin typeface="Cansellarist"/>
              </a:rPr>
              <a:t>Цикл картин Верещагина, представляющих монументальную эпопею, посвященную народной войне 1812 г. создавался на протяжении 1887-1904 гг.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vereschagin.jpg"/>
          <p:cNvPicPr>
            <a:picLocks noGrp="1" noChangeAspect="1"/>
          </p:cNvPicPr>
          <p:nvPr>
            <p:ph sz="half" idx="4294967295"/>
          </p:nvPr>
        </p:nvPicPr>
        <p:blipFill>
          <a:blip r:embed="rId2" cstate="print"/>
          <a:stretch>
            <a:fillRect/>
          </a:stretch>
        </p:blipFill>
        <p:spPr>
          <a:xfrm>
            <a:off x="1290069" y="1643050"/>
            <a:ext cx="3210493" cy="4237851"/>
          </a:xfrm>
          <a:prstGeom prst="ellipse">
            <a:avLst/>
          </a:prstGeom>
          <a:effectLst>
            <a:softEdge rad="112500"/>
          </a:effectLst>
        </p:spPr>
      </p:pic>
      <p:sp>
        <p:nvSpPr>
          <p:cNvPr id="4" name="Содержимое 3"/>
          <p:cNvSpPr>
            <a:spLocks noGrp="1"/>
          </p:cNvSpPr>
          <p:nvPr>
            <p:ph sz="half" idx="4294967295"/>
          </p:nvPr>
        </p:nvSpPr>
        <p:spPr>
          <a:xfrm>
            <a:off x="4143375" y="1214438"/>
            <a:ext cx="4786313" cy="4525962"/>
          </a:xfrm>
        </p:spPr>
        <p:txBody>
          <a:bodyPr rtlCol="0">
            <a:normAutofit fontScale="92500"/>
          </a:bodyPr>
          <a:lstStyle/>
          <a:p>
            <a:pPr algn="ctr" eaLnBrk="1" fontAlgn="auto" hangingPunct="1">
              <a:spcAft>
                <a:spcPts val="0"/>
              </a:spcAft>
              <a:buFont typeface="Arial" pitchFamily="34" charset="0"/>
              <a:buNone/>
              <a:defRPr/>
            </a:pPr>
            <a:r>
              <a:rPr lang="ru-RU" sz="2800" b="1" dirty="0" smtClean="0"/>
              <a:t>	Всю свою жизнь Верещагин отдал благородной цели правдивого изображения войны, ее обличения. Художник-воин погиб на боевом посту в начале русско-японской войны, на взорванном японцами броненосце "Петропавловск". </a:t>
            </a:r>
            <a:endParaRPr lang="ru-RU" sz="2800" b="1" dirty="0"/>
          </a:p>
        </p:txBody>
      </p:sp>
      <p:sp>
        <p:nvSpPr>
          <p:cNvPr id="5" name="Заголовок 1"/>
          <p:cNvSpPr>
            <a:spLocks noGrp="1"/>
          </p:cNvSpPr>
          <p:nvPr>
            <p:ph type="title" idx="4294967295"/>
          </p:nvPr>
        </p:nvSpPr>
        <p:spPr>
          <a:xfrm>
            <a:off x="785813" y="0"/>
            <a:ext cx="7900987" cy="1143000"/>
          </a:xfrm>
        </p:spPr>
        <p:txBody>
          <a:bodyPr/>
          <a:lstStyle/>
          <a:p>
            <a:pPr eaLnBrk="1" fontAlgn="auto" hangingPunct="1">
              <a:spcAft>
                <a:spcPts val="0"/>
              </a:spcAft>
              <a:defRPr/>
            </a:pPr>
            <a:r>
              <a:rPr lang="ru-RU" dirty="0" smtClean="0"/>
              <a:t>Верещагин</a:t>
            </a: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14</a:t>
            </a:r>
          </a:p>
        </p:txBody>
      </p:sp>
      <p:sp>
        <p:nvSpPr>
          <p:cNvPr id="3" name="Содержимое 2"/>
          <p:cNvSpPr>
            <a:spLocks noGrp="1"/>
          </p:cNvSpPr>
          <p:nvPr>
            <p:ph sz="half" idx="4294967295"/>
          </p:nvPr>
        </p:nvSpPr>
        <p:spPr>
          <a:xfrm>
            <a:off x="1214438" y="1600200"/>
            <a:ext cx="3281362" cy="2114550"/>
          </a:xfrm>
        </p:spPr>
        <p:txBody>
          <a:bodyPr rtlCol="0">
            <a:normAutofit lnSpcReduction="10000"/>
          </a:bodyPr>
          <a:lstStyle/>
          <a:p>
            <a:pPr algn="ctr" eaLnBrk="1" fontAlgn="auto" hangingPunct="1">
              <a:spcAft>
                <a:spcPts val="0"/>
              </a:spcAft>
              <a:buFont typeface="Arial" pitchFamily="34" charset="0"/>
              <a:buNone/>
              <a:defRPr/>
            </a:pPr>
            <a:r>
              <a:rPr lang="ru-RU" sz="2800" b="1" dirty="0" smtClean="0"/>
              <a:t>	Определите год гибели Верещагина, решив задачу.</a:t>
            </a:r>
          </a:p>
          <a:p>
            <a:pPr eaLnBrk="1" fontAlgn="auto" hangingPunct="1">
              <a:spcAft>
                <a:spcPts val="0"/>
              </a:spcAft>
              <a:buFont typeface="Arial" pitchFamily="34" charset="0"/>
              <a:buNone/>
              <a:defRPr/>
            </a:pPr>
            <a:endParaRPr lang="ru-RU" sz="2800" b="1" dirty="0" smtClean="0"/>
          </a:p>
        </p:txBody>
      </p:sp>
      <p:sp>
        <p:nvSpPr>
          <p:cNvPr id="4" name="Содержимое 3"/>
          <p:cNvSpPr>
            <a:spLocks noGrp="1"/>
          </p:cNvSpPr>
          <p:nvPr>
            <p:ph sz="half" idx="4294967295"/>
          </p:nvPr>
        </p:nvSpPr>
        <p:spPr>
          <a:xfrm>
            <a:off x="4286250" y="1357313"/>
            <a:ext cx="4400550" cy="4768850"/>
          </a:xfrm>
        </p:spPr>
        <p:txBody>
          <a:bodyPr rtlCol="0">
            <a:normAutofit lnSpcReduction="10000"/>
          </a:bodyPr>
          <a:lstStyle/>
          <a:p>
            <a:pPr algn="ctr" eaLnBrk="1" fontAlgn="auto" hangingPunct="1">
              <a:spcAft>
                <a:spcPts val="0"/>
              </a:spcAft>
              <a:buFont typeface="Arial" pitchFamily="34" charset="0"/>
              <a:buNone/>
              <a:defRPr/>
            </a:pPr>
            <a:r>
              <a:rPr lang="ru-RU" sz="2800" dirty="0" smtClean="0"/>
              <a:t>	</a:t>
            </a:r>
            <a:r>
              <a:rPr lang="ru-RU" sz="2800" b="1" dirty="0" smtClean="0"/>
              <a:t>Если бы вчера был понедельник, то через 72 часа после сегодняшнего полудня был бы день недели, который на самом деле будет послезавтра. Какой день недели будет завтра?</a:t>
            </a:r>
          </a:p>
          <a:p>
            <a:pPr eaLnBrk="1" fontAlgn="auto" hangingPunct="1">
              <a:spcAft>
                <a:spcPts val="0"/>
              </a:spcAft>
              <a:buFont typeface="Arial" pitchFamily="34" charset="0"/>
              <a:buNone/>
              <a:defRPr/>
            </a:pPr>
            <a:endParaRPr lang="ru-RU" sz="2800" dirty="0"/>
          </a:p>
        </p:txBody>
      </p:sp>
      <p:graphicFrame>
        <p:nvGraphicFramePr>
          <p:cNvPr id="5" name="Таблица 4"/>
          <p:cNvGraphicFramePr>
            <a:graphicFrameLocks noGrp="1"/>
          </p:cNvGraphicFramePr>
          <p:nvPr/>
        </p:nvGraphicFramePr>
        <p:xfrm>
          <a:off x="642938" y="4286250"/>
          <a:ext cx="4143375" cy="2214563"/>
        </p:xfrm>
        <a:graphic>
          <a:graphicData uri="http://schemas.openxmlformats.org/drawingml/2006/table">
            <a:tbl>
              <a:tblPr firstRow="1" bandRow="1">
                <a:tableStyleId>{00A15C55-8517-42AA-B614-E9B94910E393}</a:tableStyleId>
              </a:tblPr>
              <a:tblGrid>
                <a:gridCol w="1994972"/>
                <a:gridCol w="2148432"/>
              </a:tblGrid>
              <a:tr h="553645">
                <a:tc>
                  <a:txBody>
                    <a:bodyPr/>
                    <a:lstStyle/>
                    <a:p>
                      <a:r>
                        <a:rPr lang="ru-RU" sz="2800" b="1" dirty="0" smtClean="0"/>
                        <a:t>среда</a:t>
                      </a:r>
                      <a:endParaRPr lang="ru-RU" sz="2800" dirty="0"/>
                    </a:p>
                  </a:txBody>
                  <a:tcPr/>
                </a:tc>
                <a:tc>
                  <a:txBody>
                    <a:bodyPr/>
                    <a:lstStyle/>
                    <a:p>
                      <a:r>
                        <a:rPr lang="ru-RU" sz="2800" b="1" dirty="0" smtClean="0"/>
                        <a:t>1903 г.</a:t>
                      </a:r>
                      <a:endParaRPr lang="ru-RU" sz="2800" dirty="0"/>
                    </a:p>
                  </a:txBody>
                  <a:tcPr/>
                </a:tc>
              </a:tr>
              <a:tr h="553645">
                <a:tc>
                  <a:txBody>
                    <a:bodyPr/>
                    <a:lstStyle/>
                    <a:p>
                      <a:r>
                        <a:rPr lang="ru-RU" sz="2800" b="1" dirty="0" smtClean="0"/>
                        <a:t>четверг</a:t>
                      </a:r>
                      <a:endParaRPr lang="ru-RU" sz="2800" dirty="0"/>
                    </a:p>
                  </a:txBody>
                  <a:tcPr/>
                </a:tc>
                <a:tc>
                  <a:txBody>
                    <a:bodyPr/>
                    <a:lstStyle/>
                    <a:p>
                      <a:r>
                        <a:rPr lang="ru-RU" sz="2800" b="1" dirty="0" smtClean="0"/>
                        <a:t>1904 г.</a:t>
                      </a:r>
                      <a:endParaRPr lang="ru-RU" sz="2800" dirty="0"/>
                    </a:p>
                  </a:txBody>
                  <a:tcPr/>
                </a:tc>
              </a:tr>
              <a:tr h="553645">
                <a:tc>
                  <a:txBody>
                    <a:bodyPr/>
                    <a:lstStyle/>
                    <a:p>
                      <a:r>
                        <a:rPr lang="ru-RU" sz="2800" b="1" dirty="0" smtClean="0"/>
                        <a:t>пятница</a:t>
                      </a:r>
                      <a:endParaRPr lang="ru-RU" sz="2800" dirty="0"/>
                    </a:p>
                  </a:txBody>
                  <a:tcPr/>
                </a:tc>
                <a:tc>
                  <a:txBody>
                    <a:bodyPr/>
                    <a:lstStyle/>
                    <a:p>
                      <a:r>
                        <a:rPr lang="ru-RU" sz="2800" b="1" dirty="0" smtClean="0"/>
                        <a:t>1905 г.</a:t>
                      </a:r>
                      <a:endParaRPr lang="ru-RU" sz="2800" dirty="0"/>
                    </a:p>
                  </a:txBody>
                  <a:tcPr/>
                </a:tc>
              </a:tr>
              <a:tr h="553645">
                <a:tc>
                  <a:txBody>
                    <a:bodyPr/>
                    <a:lstStyle/>
                    <a:p>
                      <a:r>
                        <a:rPr lang="ru-RU" sz="2800" b="1" dirty="0" smtClean="0"/>
                        <a:t>суббота</a:t>
                      </a:r>
                      <a:endParaRPr lang="ru-RU" sz="2800" dirty="0"/>
                    </a:p>
                  </a:txBody>
                  <a:tcPr/>
                </a:tc>
                <a:tc>
                  <a:txBody>
                    <a:bodyPr/>
                    <a:lstStyle/>
                    <a:p>
                      <a:r>
                        <a:rPr lang="ru-RU" sz="2800" b="1" dirty="0" smtClean="0"/>
                        <a:t>1906 г.</a:t>
                      </a:r>
                      <a:endParaRPr lang="ru-RU" sz="28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813" y="274638"/>
            <a:ext cx="5786437" cy="1143000"/>
          </a:xfrm>
        </p:spPr>
        <p:txBody>
          <a:bodyPr/>
          <a:lstStyle/>
          <a:p>
            <a:pPr eaLnBrk="1" fontAlgn="auto" hangingPunct="1">
              <a:spcAft>
                <a:spcPts val="0"/>
              </a:spcAft>
              <a:defRPr/>
            </a:pPr>
            <a:r>
              <a:rPr lang="ru-RU" dirty="0" smtClean="0">
                <a:effectLst>
                  <a:glow rad="139700">
                    <a:schemeClr val="accent2">
                      <a:satMod val="175000"/>
                      <a:alpha val="40000"/>
                    </a:schemeClr>
                  </a:glow>
                  <a:outerShdw blurRad="38100" dist="38100" dir="2700000" algn="tl">
                    <a:srgbClr val="000000">
                      <a:alpha val="43137"/>
                    </a:srgbClr>
                  </a:outerShdw>
                </a:effectLst>
              </a:rPr>
              <a:t>Ответ</a:t>
            </a:r>
            <a:endParaRPr lang="ru-RU" dirty="0">
              <a:effectLst>
                <a:glow rad="139700">
                  <a:schemeClr val="accent2">
                    <a:satMod val="175000"/>
                    <a:alpha val="40000"/>
                  </a:schemeClr>
                </a:glow>
                <a:outerShdw blurRad="38100" dist="38100" dir="2700000" algn="tl">
                  <a:srgbClr val="000000">
                    <a:alpha val="43137"/>
                  </a:srgbClr>
                </a:outerShdw>
              </a:effectLst>
            </a:endParaRPr>
          </a:p>
        </p:txBody>
      </p:sp>
      <p:sp>
        <p:nvSpPr>
          <p:cNvPr id="4" name="Содержимое 3"/>
          <p:cNvSpPr>
            <a:spLocks noGrp="1"/>
          </p:cNvSpPr>
          <p:nvPr>
            <p:ph sz="half" idx="4294967295"/>
          </p:nvPr>
        </p:nvSpPr>
        <p:spPr>
          <a:xfrm>
            <a:off x="4286248" y="3214686"/>
            <a:ext cx="4400552" cy="3500462"/>
          </a:xfrm>
        </p:spPr>
        <p:txBody>
          <a:bodyPr rtlCol="0">
            <a:normAutofit/>
          </a:bodyPr>
          <a:lstStyle/>
          <a:p>
            <a:pPr algn="ctr" eaLnBrk="1" fontAlgn="auto" hangingPunct="1">
              <a:spcAft>
                <a:spcPts val="0"/>
              </a:spcAft>
              <a:buFont typeface="Arial" pitchFamily="34" charset="0"/>
              <a:buNone/>
              <a:defRPr/>
            </a:pPr>
            <a:r>
              <a:rPr lang="ru-RU" sz="4000" b="1" dirty="0" smtClean="0">
                <a:latin typeface="Arial" pitchFamily="34" charset="0"/>
                <a:cs typeface="Arial" pitchFamily="34" charset="0"/>
              </a:rPr>
              <a:t>	Художник погиб под Порт-Артуром 31 марта </a:t>
            </a:r>
            <a:r>
              <a:rPr lang="ru-RU"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1904 </a:t>
            </a:r>
            <a:r>
              <a:rPr lang="ru-RU" sz="4000" b="1" dirty="0" smtClean="0">
                <a:latin typeface="Arial" pitchFamily="34" charset="0"/>
                <a:cs typeface="Arial" pitchFamily="34" charset="0"/>
              </a:rPr>
              <a:t>года</a:t>
            </a:r>
            <a:endParaRPr lang="ru-RU"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endParaRPr>
          </a:p>
          <a:p>
            <a:pPr eaLnBrk="1" fontAlgn="auto" hangingPunct="1">
              <a:spcAft>
                <a:spcPts val="0"/>
              </a:spcAft>
              <a:buFont typeface="Arial" pitchFamily="34" charset="0"/>
              <a:buNone/>
              <a:defRPr/>
            </a:pPr>
            <a:endParaRPr lang="ru-RU" sz="4000" b="1" dirty="0">
              <a:latin typeface="Arial" pitchFamily="34" charset="0"/>
              <a:cs typeface="Arial" pitchFamily="34" charset="0"/>
            </a:endParaRPr>
          </a:p>
        </p:txBody>
      </p:sp>
      <p:sp>
        <p:nvSpPr>
          <p:cNvPr id="6" name="Прямоугольник 5"/>
          <p:cNvSpPr/>
          <p:nvPr/>
        </p:nvSpPr>
        <p:spPr>
          <a:xfrm>
            <a:off x="857224" y="2227258"/>
            <a:ext cx="4357718" cy="341632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Завтра будет четверг</a:t>
            </a:r>
          </a:p>
          <a:p>
            <a:pPr algn="ctr" fontAlgn="auto">
              <a:spcBef>
                <a:spcPts val="0"/>
              </a:spcBef>
              <a:spcAft>
                <a:spcPts val="0"/>
              </a:spcAft>
              <a:defRPr/>
            </a:pPr>
            <a:endParaRPr lang="ru-R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endParaRPr>
          </a:p>
        </p:txBody>
      </p:sp>
      <p:pic>
        <p:nvPicPr>
          <p:cNvPr id="7" name="Содержимое 5" descr="vereschagin.jpg"/>
          <p:cNvPicPr>
            <a:picLocks noGrp="1" noChangeAspect="1"/>
          </p:cNvPicPr>
          <p:nvPr>
            <p:ph sz="half" idx="4294967295"/>
          </p:nvPr>
        </p:nvPicPr>
        <p:blipFill>
          <a:blip r:embed="rId2" cstate="print"/>
          <a:stretch>
            <a:fillRect/>
          </a:stretch>
        </p:blipFill>
        <p:spPr>
          <a:xfrm>
            <a:off x="5572132" y="214290"/>
            <a:ext cx="2214578" cy="2923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42875"/>
            <a:ext cx="7900987" cy="1143000"/>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1</a:t>
            </a:r>
          </a:p>
        </p:txBody>
      </p:sp>
      <p:sp>
        <p:nvSpPr>
          <p:cNvPr id="18434" name="Содержимое 3"/>
          <p:cNvSpPr>
            <a:spLocks noGrp="1"/>
          </p:cNvSpPr>
          <p:nvPr>
            <p:ph sz="half" idx="2"/>
          </p:nvPr>
        </p:nvSpPr>
        <p:spPr>
          <a:xfrm>
            <a:off x="3500438" y="1214438"/>
            <a:ext cx="5357812" cy="5000625"/>
          </a:xfrm>
        </p:spPr>
        <p:txBody>
          <a:bodyPr/>
          <a:lstStyle/>
          <a:p>
            <a:pPr algn="ctr" eaLnBrk="1" hangingPunct="1">
              <a:buFont typeface="Arial" charset="0"/>
              <a:buNone/>
            </a:pPr>
            <a:r>
              <a:rPr lang="ru-RU" b="1" smtClean="0"/>
              <a:t>	Переложите кубики сложенные пирамидой так, чтобы форма пирамиды осталась прежней, но каждый кубик соприкасался только с новыми кубиками.</a:t>
            </a:r>
          </a:p>
          <a:p>
            <a:pPr algn="ctr" eaLnBrk="1" hangingPunct="1">
              <a:buFont typeface="Arial" charset="0"/>
              <a:buNone/>
            </a:pPr>
            <a:r>
              <a:rPr lang="ru-RU" b="1" smtClean="0"/>
              <a:t>Сколько детей было в семье Миклухо, вы увидите , если посмотрите на верхний кубик.</a:t>
            </a:r>
          </a:p>
        </p:txBody>
      </p:sp>
      <p:grpSp>
        <p:nvGrpSpPr>
          <p:cNvPr id="18435" name="Группа 25"/>
          <p:cNvGrpSpPr>
            <a:grpSpLocks/>
          </p:cNvGrpSpPr>
          <p:nvPr/>
        </p:nvGrpSpPr>
        <p:grpSpPr bwMode="auto">
          <a:xfrm>
            <a:off x="642938" y="3214688"/>
            <a:ext cx="2571750" cy="2571750"/>
            <a:chOff x="1571604" y="3214686"/>
            <a:chExt cx="2571768" cy="2571768"/>
          </a:xfrm>
        </p:grpSpPr>
        <p:sp>
          <p:nvSpPr>
            <p:cNvPr id="5" name="Прямоугольник 4"/>
            <p:cNvSpPr/>
            <p:nvPr/>
          </p:nvSpPr>
          <p:spPr>
            <a:xfrm>
              <a:off x="1571604" y="5143511"/>
              <a:ext cx="642941"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214545" y="5143511"/>
              <a:ext cx="642943"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2857488" y="5143511"/>
              <a:ext cx="642941"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3500429" y="5143511"/>
              <a:ext cx="642943"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3143240" y="4500570"/>
              <a:ext cx="642941" cy="64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2500297" y="4500570"/>
              <a:ext cx="642943" cy="64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1857356" y="4500570"/>
              <a:ext cx="642941" cy="64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2143108" y="3857627"/>
              <a:ext cx="642941"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2786049" y="3857627"/>
              <a:ext cx="642943"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2428860" y="3214686"/>
              <a:ext cx="642941" cy="64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46" name="TextBox 14"/>
            <p:cNvSpPr txBox="1">
              <a:spLocks noChangeArrowheads="1"/>
            </p:cNvSpPr>
            <p:nvPr/>
          </p:nvSpPr>
          <p:spPr bwMode="auto">
            <a:xfrm>
              <a:off x="2643174" y="3357562"/>
              <a:ext cx="285752" cy="369332"/>
            </a:xfrm>
            <a:prstGeom prst="rect">
              <a:avLst/>
            </a:prstGeom>
            <a:noFill/>
            <a:ln w="9525">
              <a:noFill/>
              <a:miter lim="800000"/>
              <a:headEnd/>
              <a:tailEnd/>
            </a:ln>
          </p:spPr>
          <p:txBody>
            <a:bodyPr>
              <a:spAutoFit/>
            </a:bodyPr>
            <a:lstStyle/>
            <a:p>
              <a:r>
                <a:rPr lang="ru-RU"/>
                <a:t>1</a:t>
              </a:r>
            </a:p>
          </p:txBody>
        </p:sp>
        <p:sp>
          <p:nvSpPr>
            <p:cNvPr id="18447" name="TextBox 15"/>
            <p:cNvSpPr txBox="1">
              <a:spLocks noChangeArrowheads="1"/>
            </p:cNvSpPr>
            <p:nvPr/>
          </p:nvSpPr>
          <p:spPr bwMode="auto">
            <a:xfrm>
              <a:off x="2285984" y="4000504"/>
              <a:ext cx="285752" cy="369332"/>
            </a:xfrm>
            <a:prstGeom prst="rect">
              <a:avLst/>
            </a:prstGeom>
            <a:noFill/>
            <a:ln w="9525">
              <a:noFill/>
              <a:miter lim="800000"/>
              <a:headEnd/>
              <a:tailEnd/>
            </a:ln>
          </p:spPr>
          <p:txBody>
            <a:bodyPr>
              <a:spAutoFit/>
            </a:bodyPr>
            <a:lstStyle/>
            <a:p>
              <a:r>
                <a:rPr lang="ru-RU"/>
                <a:t>2</a:t>
              </a:r>
            </a:p>
          </p:txBody>
        </p:sp>
        <p:sp>
          <p:nvSpPr>
            <p:cNvPr id="18448" name="TextBox 16"/>
            <p:cNvSpPr txBox="1">
              <a:spLocks noChangeArrowheads="1"/>
            </p:cNvSpPr>
            <p:nvPr/>
          </p:nvSpPr>
          <p:spPr bwMode="auto">
            <a:xfrm>
              <a:off x="3000364" y="4000504"/>
              <a:ext cx="285752" cy="369332"/>
            </a:xfrm>
            <a:prstGeom prst="rect">
              <a:avLst/>
            </a:prstGeom>
            <a:noFill/>
            <a:ln w="9525">
              <a:noFill/>
              <a:miter lim="800000"/>
              <a:headEnd/>
              <a:tailEnd/>
            </a:ln>
          </p:spPr>
          <p:txBody>
            <a:bodyPr>
              <a:spAutoFit/>
            </a:bodyPr>
            <a:lstStyle/>
            <a:p>
              <a:r>
                <a:rPr lang="ru-RU"/>
                <a:t>3</a:t>
              </a:r>
            </a:p>
          </p:txBody>
        </p:sp>
        <p:sp>
          <p:nvSpPr>
            <p:cNvPr id="18449" name="TextBox 17"/>
            <p:cNvSpPr txBox="1">
              <a:spLocks noChangeArrowheads="1"/>
            </p:cNvSpPr>
            <p:nvPr/>
          </p:nvSpPr>
          <p:spPr bwMode="auto">
            <a:xfrm>
              <a:off x="2000232" y="4643446"/>
              <a:ext cx="285752" cy="369332"/>
            </a:xfrm>
            <a:prstGeom prst="rect">
              <a:avLst/>
            </a:prstGeom>
            <a:noFill/>
            <a:ln w="9525">
              <a:noFill/>
              <a:miter lim="800000"/>
              <a:headEnd/>
              <a:tailEnd/>
            </a:ln>
          </p:spPr>
          <p:txBody>
            <a:bodyPr>
              <a:spAutoFit/>
            </a:bodyPr>
            <a:lstStyle/>
            <a:p>
              <a:r>
                <a:rPr lang="ru-RU"/>
                <a:t>4</a:t>
              </a:r>
            </a:p>
          </p:txBody>
        </p:sp>
        <p:sp>
          <p:nvSpPr>
            <p:cNvPr id="18450" name="TextBox 18"/>
            <p:cNvSpPr txBox="1">
              <a:spLocks noChangeArrowheads="1"/>
            </p:cNvSpPr>
            <p:nvPr/>
          </p:nvSpPr>
          <p:spPr bwMode="auto">
            <a:xfrm>
              <a:off x="2643174" y="4643446"/>
              <a:ext cx="285752" cy="369332"/>
            </a:xfrm>
            <a:prstGeom prst="rect">
              <a:avLst/>
            </a:prstGeom>
            <a:noFill/>
            <a:ln w="9525">
              <a:noFill/>
              <a:miter lim="800000"/>
              <a:headEnd/>
              <a:tailEnd/>
            </a:ln>
          </p:spPr>
          <p:txBody>
            <a:bodyPr>
              <a:spAutoFit/>
            </a:bodyPr>
            <a:lstStyle/>
            <a:p>
              <a:r>
                <a:rPr lang="ru-RU"/>
                <a:t>5</a:t>
              </a:r>
            </a:p>
          </p:txBody>
        </p:sp>
        <p:sp>
          <p:nvSpPr>
            <p:cNvPr id="18451" name="TextBox 19"/>
            <p:cNvSpPr txBox="1">
              <a:spLocks noChangeArrowheads="1"/>
            </p:cNvSpPr>
            <p:nvPr/>
          </p:nvSpPr>
          <p:spPr bwMode="auto">
            <a:xfrm>
              <a:off x="3286116" y="4643446"/>
              <a:ext cx="285752" cy="369332"/>
            </a:xfrm>
            <a:prstGeom prst="rect">
              <a:avLst/>
            </a:prstGeom>
            <a:noFill/>
            <a:ln w="9525">
              <a:noFill/>
              <a:miter lim="800000"/>
              <a:headEnd/>
              <a:tailEnd/>
            </a:ln>
          </p:spPr>
          <p:txBody>
            <a:bodyPr>
              <a:spAutoFit/>
            </a:bodyPr>
            <a:lstStyle/>
            <a:p>
              <a:r>
                <a:rPr lang="ru-RU"/>
                <a:t>6</a:t>
              </a:r>
            </a:p>
          </p:txBody>
        </p:sp>
        <p:sp>
          <p:nvSpPr>
            <p:cNvPr id="18452" name="TextBox 20"/>
            <p:cNvSpPr txBox="1">
              <a:spLocks noChangeArrowheads="1"/>
            </p:cNvSpPr>
            <p:nvPr/>
          </p:nvSpPr>
          <p:spPr bwMode="auto">
            <a:xfrm>
              <a:off x="3571868" y="5286388"/>
              <a:ext cx="500066" cy="369332"/>
            </a:xfrm>
            <a:prstGeom prst="rect">
              <a:avLst/>
            </a:prstGeom>
            <a:noFill/>
            <a:ln w="9525">
              <a:noFill/>
              <a:miter lim="800000"/>
              <a:headEnd/>
              <a:tailEnd/>
            </a:ln>
          </p:spPr>
          <p:txBody>
            <a:bodyPr>
              <a:spAutoFit/>
            </a:bodyPr>
            <a:lstStyle/>
            <a:p>
              <a:r>
                <a:rPr lang="ru-RU"/>
                <a:t>10</a:t>
              </a:r>
            </a:p>
          </p:txBody>
        </p:sp>
        <p:sp>
          <p:nvSpPr>
            <p:cNvPr id="18453" name="TextBox 21"/>
            <p:cNvSpPr txBox="1">
              <a:spLocks noChangeArrowheads="1"/>
            </p:cNvSpPr>
            <p:nvPr/>
          </p:nvSpPr>
          <p:spPr bwMode="auto">
            <a:xfrm>
              <a:off x="3000364" y="5286388"/>
              <a:ext cx="285752" cy="369332"/>
            </a:xfrm>
            <a:prstGeom prst="rect">
              <a:avLst/>
            </a:prstGeom>
            <a:noFill/>
            <a:ln w="9525">
              <a:noFill/>
              <a:miter lim="800000"/>
              <a:headEnd/>
              <a:tailEnd/>
            </a:ln>
          </p:spPr>
          <p:txBody>
            <a:bodyPr>
              <a:spAutoFit/>
            </a:bodyPr>
            <a:lstStyle/>
            <a:p>
              <a:r>
                <a:rPr lang="ru-RU"/>
                <a:t>9</a:t>
              </a:r>
            </a:p>
          </p:txBody>
        </p:sp>
        <p:sp>
          <p:nvSpPr>
            <p:cNvPr id="18454" name="TextBox 22"/>
            <p:cNvSpPr txBox="1">
              <a:spLocks noChangeArrowheads="1"/>
            </p:cNvSpPr>
            <p:nvPr/>
          </p:nvSpPr>
          <p:spPr bwMode="auto">
            <a:xfrm>
              <a:off x="2357422" y="5286388"/>
              <a:ext cx="285752" cy="369332"/>
            </a:xfrm>
            <a:prstGeom prst="rect">
              <a:avLst/>
            </a:prstGeom>
            <a:noFill/>
            <a:ln w="9525">
              <a:noFill/>
              <a:miter lim="800000"/>
              <a:headEnd/>
              <a:tailEnd/>
            </a:ln>
          </p:spPr>
          <p:txBody>
            <a:bodyPr>
              <a:spAutoFit/>
            </a:bodyPr>
            <a:lstStyle/>
            <a:p>
              <a:r>
                <a:rPr lang="ru-RU"/>
                <a:t>8</a:t>
              </a:r>
            </a:p>
          </p:txBody>
        </p:sp>
        <p:sp>
          <p:nvSpPr>
            <p:cNvPr id="24" name="Прямоугольник 23"/>
            <p:cNvSpPr/>
            <p:nvPr/>
          </p:nvSpPr>
          <p:spPr>
            <a:xfrm>
              <a:off x="1571604" y="5143511"/>
              <a:ext cx="642941" cy="64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56" name="TextBox 24"/>
            <p:cNvSpPr txBox="1">
              <a:spLocks noChangeArrowheads="1"/>
            </p:cNvSpPr>
            <p:nvPr/>
          </p:nvSpPr>
          <p:spPr bwMode="auto">
            <a:xfrm>
              <a:off x="1714480" y="5286388"/>
              <a:ext cx="285752" cy="369332"/>
            </a:xfrm>
            <a:prstGeom prst="rect">
              <a:avLst/>
            </a:prstGeom>
            <a:noFill/>
            <a:ln w="9525">
              <a:noFill/>
              <a:miter lim="800000"/>
              <a:headEnd/>
              <a:tailEnd/>
            </a:ln>
          </p:spPr>
          <p:txBody>
            <a:bodyPr>
              <a:spAutoFit/>
            </a:bodyPr>
            <a:lstStyle/>
            <a:p>
              <a:r>
                <a:rPr lang="ru-RU"/>
                <a:t>7</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Ответ</a:t>
            </a:r>
            <a:endParaRPr lang="ru-RU" dirty="0"/>
          </a:p>
        </p:txBody>
      </p:sp>
      <p:grpSp>
        <p:nvGrpSpPr>
          <p:cNvPr id="19458" name="Группа 25"/>
          <p:cNvGrpSpPr>
            <a:grpSpLocks/>
          </p:cNvGrpSpPr>
          <p:nvPr/>
        </p:nvGrpSpPr>
        <p:grpSpPr bwMode="auto">
          <a:xfrm>
            <a:off x="2143125" y="1428750"/>
            <a:ext cx="5072063" cy="4572000"/>
            <a:chOff x="1571604" y="3214686"/>
            <a:chExt cx="2571768" cy="2571768"/>
          </a:xfrm>
        </p:grpSpPr>
        <p:sp>
          <p:nvSpPr>
            <p:cNvPr id="5" name="Прямоугольник 4"/>
            <p:cNvSpPr/>
            <p:nvPr/>
          </p:nvSpPr>
          <p:spPr>
            <a:xfrm>
              <a:off x="1571604" y="5143512"/>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214747" y="5143512"/>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2857890" y="5143512"/>
              <a:ext cx="64233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3500229" y="5143512"/>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3143643" y="4500570"/>
              <a:ext cx="64233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2500499" y="4500570"/>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1857356" y="4500570"/>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2143108" y="3857628"/>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2786251" y="3857628"/>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2428860" y="3214686"/>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70" name="TextBox 14"/>
            <p:cNvSpPr txBox="1">
              <a:spLocks noChangeArrowheads="1"/>
            </p:cNvSpPr>
            <p:nvPr/>
          </p:nvSpPr>
          <p:spPr bwMode="auto">
            <a:xfrm>
              <a:off x="2643174" y="3357562"/>
              <a:ext cx="285752" cy="369332"/>
            </a:xfrm>
            <a:prstGeom prst="rect">
              <a:avLst/>
            </a:prstGeom>
            <a:noFill/>
            <a:ln w="9525">
              <a:noFill/>
              <a:miter lim="800000"/>
              <a:headEnd/>
              <a:tailEnd/>
            </a:ln>
          </p:spPr>
          <p:txBody>
            <a:bodyPr>
              <a:spAutoFit/>
            </a:bodyPr>
            <a:lstStyle/>
            <a:p>
              <a:r>
                <a:rPr lang="ru-RU" sz="3600"/>
                <a:t>5</a:t>
              </a:r>
            </a:p>
          </p:txBody>
        </p:sp>
        <p:sp>
          <p:nvSpPr>
            <p:cNvPr id="19471" name="TextBox 15"/>
            <p:cNvSpPr txBox="1">
              <a:spLocks noChangeArrowheads="1"/>
            </p:cNvSpPr>
            <p:nvPr/>
          </p:nvSpPr>
          <p:spPr bwMode="auto">
            <a:xfrm>
              <a:off x="2285984" y="4000504"/>
              <a:ext cx="285752" cy="369332"/>
            </a:xfrm>
            <a:prstGeom prst="rect">
              <a:avLst/>
            </a:prstGeom>
            <a:noFill/>
            <a:ln w="9525">
              <a:noFill/>
              <a:miter lim="800000"/>
              <a:headEnd/>
              <a:tailEnd/>
            </a:ln>
          </p:spPr>
          <p:txBody>
            <a:bodyPr>
              <a:spAutoFit/>
            </a:bodyPr>
            <a:lstStyle/>
            <a:p>
              <a:r>
                <a:rPr lang="ru-RU" sz="3600"/>
                <a:t>7</a:t>
              </a:r>
            </a:p>
          </p:txBody>
        </p:sp>
        <p:sp>
          <p:nvSpPr>
            <p:cNvPr id="19472" name="TextBox 16"/>
            <p:cNvSpPr txBox="1">
              <a:spLocks noChangeArrowheads="1"/>
            </p:cNvSpPr>
            <p:nvPr/>
          </p:nvSpPr>
          <p:spPr bwMode="auto">
            <a:xfrm>
              <a:off x="2857488" y="4000504"/>
              <a:ext cx="500066" cy="369332"/>
            </a:xfrm>
            <a:prstGeom prst="rect">
              <a:avLst/>
            </a:prstGeom>
            <a:noFill/>
            <a:ln w="9525">
              <a:noFill/>
              <a:miter lim="800000"/>
              <a:headEnd/>
              <a:tailEnd/>
            </a:ln>
          </p:spPr>
          <p:txBody>
            <a:bodyPr>
              <a:spAutoFit/>
            </a:bodyPr>
            <a:lstStyle/>
            <a:p>
              <a:r>
                <a:rPr lang="ru-RU" sz="3600"/>
                <a:t>10</a:t>
              </a:r>
            </a:p>
          </p:txBody>
        </p:sp>
        <p:sp>
          <p:nvSpPr>
            <p:cNvPr id="19473" name="TextBox 17"/>
            <p:cNvSpPr txBox="1">
              <a:spLocks noChangeArrowheads="1"/>
            </p:cNvSpPr>
            <p:nvPr/>
          </p:nvSpPr>
          <p:spPr bwMode="auto">
            <a:xfrm>
              <a:off x="2372515" y="5286388"/>
              <a:ext cx="285752" cy="369332"/>
            </a:xfrm>
            <a:prstGeom prst="rect">
              <a:avLst/>
            </a:prstGeom>
            <a:noFill/>
            <a:ln w="9525">
              <a:noFill/>
              <a:miter lim="800000"/>
              <a:headEnd/>
              <a:tailEnd/>
            </a:ln>
          </p:spPr>
          <p:txBody>
            <a:bodyPr>
              <a:spAutoFit/>
            </a:bodyPr>
            <a:lstStyle/>
            <a:p>
              <a:r>
                <a:rPr lang="ru-RU" sz="3600"/>
                <a:t>4</a:t>
              </a:r>
            </a:p>
          </p:txBody>
        </p:sp>
        <p:sp>
          <p:nvSpPr>
            <p:cNvPr id="19474" name="TextBox 18"/>
            <p:cNvSpPr txBox="1">
              <a:spLocks noChangeArrowheads="1"/>
            </p:cNvSpPr>
            <p:nvPr/>
          </p:nvSpPr>
          <p:spPr bwMode="auto">
            <a:xfrm>
              <a:off x="2643174" y="4643446"/>
              <a:ext cx="285752" cy="369332"/>
            </a:xfrm>
            <a:prstGeom prst="rect">
              <a:avLst/>
            </a:prstGeom>
            <a:noFill/>
            <a:ln w="9525">
              <a:noFill/>
              <a:miter lim="800000"/>
              <a:headEnd/>
              <a:tailEnd/>
            </a:ln>
          </p:spPr>
          <p:txBody>
            <a:bodyPr>
              <a:spAutoFit/>
            </a:bodyPr>
            <a:lstStyle/>
            <a:p>
              <a:r>
                <a:rPr lang="ru-RU" sz="3600"/>
                <a:t>1</a:t>
              </a:r>
            </a:p>
          </p:txBody>
        </p:sp>
        <p:sp>
          <p:nvSpPr>
            <p:cNvPr id="19475" name="TextBox 19"/>
            <p:cNvSpPr txBox="1">
              <a:spLocks noChangeArrowheads="1"/>
            </p:cNvSpPr>
            <p:nvPr/>
          </p:nvSpPr>
          <p:spPr bwMode="auto">
            <a:xfrm>
              <a:off x="3024512" y="5274246"/>
              <a:ext cx="285752" cy="369332"/>
            </a:xfrm>
            <a:prstGeom prst="rect">
              <a:avLst/>
            </a:prstGeom>
            <a:noFill/>
            <a:ln w="9525">
              <a:noFill/>
              <a:miter lim="800000"/>
              <a:headEnd/>
              <a:tailEnd/>
            </a:ln>
          </p:spPr>
          <p:txBody>
            <a:bodyPr>
              <a:spAutoFit/>
            </a:bodyPr>
            <a:lstStyle/>
            <a:p>
              <a:r>
                <a:rPr lang="ru-RU" sz="3600"/>
                <a:t>6</a:t>
              </a:r>
            </a:p>
          </p:txBody>
        </p:sp>
        <p:sp>
          <p:nvSpPr>
            <p:cNvPr id="19476" name="TextBox 20"/>
            <p:cNvSpPr txBox="1">
              <a:spLocks noChangeArrowheads="1"/>
            </p:cNvSpPr>
            <p:nvPr/>
          </p:nvSpPr>
          <p:spPr bwMode="auto">
            <a:xfrm>
              <a:off x="3714744" y="5286388"/>
              <a:ext cx="356184" cy="363561"/>
            </a:xfrm>
            <a:prstGeom prst="rect">
              <a:avLst/>
            </a:prstGeom>
            <a:noFill/>
            <a:ln w="9525">
              <a:noFill/>
              <a:miter lim="800000"/>
              <a:headEnd/>
              <a:tailEnd/>
            </a:ln>
          </p:spPr>
          <p:txBody>
            <a:bodyPr>
              <a:spAutoFit/>
            </a:bodyPr>
            <a:lstStyle/>
            <a:p>
              <a:r>
                <a:rPr lang="ru-RU" sz="3600"/>
                <a:t>2</a:t>
              </a:r>
            </a:p>
          </p:txBody>
        </p:sp>
        <p:sp>
          <p:nvSpPr>
            <p:cNvPr id="19477" name="TextBox 21"/>
            <p:cNvSpPr txBox="1">
              <a:spLocks noChangeArrowheads="1"/>
            </p:cNvSpPr>
            <p:nvPr/>
          </p:nvSpPr>
          <p:spPr bwMode="auto">
            <a:xfrm>
              <a:off x="2071670" y="4643446"/>
              <a:ext cx="285752" cy="369332"/>
            </a:xfrm>
            <a:prstGeom prst="rect">
              <a:avLst/>
            </a:prstGeom>
            <a:noFill/>
            <a:ln w="9525">
              <a:noFill/>
              <a:miter lim="800000"/>
              <a:headEnd/>
              <a:tailEnd/>
            </a:ln>
          </p:spPr>
          <p:txBody>
            <a:bodyPr>
              <a:spAutoFit/>
            </a:bodyPr>
            <a:lstStyle/>
            <a:p>
              <a:r>
                <a:rPr lang="ru-RU" sz="3600"/>
                <a:t>9</a:t>
              </a:r>
            </a:p>
          </p:txBody>
        </p:sp>
        <p:sp>
          <p:nvSpPr>
            <p:cNvPr id="19478" name="TextBox 22"/>
            <p:cNvSpPr txBox="1">
              <a:spLocks noChangeArrowheads="1"/>
            </p:cNvSpPr>
            <p:nvPr/>
          </p:nvSpPr>
          <p:spPr bwMode="auto">
            <a:xfrm>
              <a:off x="3286116" y="4631304"/>
              <a:ext cx="285752" cy="369332"/>
            </a:xfrm>
            <a:prstGeom prst="rect">
              <a:avLst/>
            </a:prstGeom>
            <a:noFill/>
            <a:ln w="9525">
              <a:noFill/>
              <a:miter lim="800000"/>
              <a:headEnd/>
              <a:tailEnd/>
            </a:ln>
          </p:spPr>
          <p:txBody>
            <a:bodyPr>
              <a:spAutoFit/>
            </a:bodyPr>
            <a:lstStyle/>
            <a:p>
              <a:r>
                <a:rPr lang="ru-RU" sz="3600"/>
                <a:t>8</a:t>
              </a:r>
            </a:p>
          </p:txBody>
        </p:sp>
        <p:sp>
          <p:nvSpPr>
            <p:cNvPr id="24" name="Прямоугольник 23"/>
            <p:cNvSpPr/>
            <p:nvPr/>
          </p:nvSpPr>
          <p:spPr>
            <a:xfrm>
              <a:off x="1571604" y="5143512"/>
              <a:ext cx="643143"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80" name="TextBox 24"/>
            <p:cNvSpPr txBox="1">
              <a:spLocks noChangeArrowheads="1"/>
            </p:cNvSpPr>
            <p:nvPr/>
          </p:nvSpPr>
          <p:spPr bwMode="auto">
            <a:xfrm>
              <a:off x="1756739" y="5286388"/>
              <a:ext cx="285752" cy="369332"/>
            </a:xfrm>
            <a:prstGeom prst="rect">
              <a:avLst/>
            </a:prstGeom>
            <a:noFill/>
            <a:ln w="9525">
              <a:noFill/>
              <a:miter lim="800000"/>
              <a:headEnd/>
              <a:tailEnd/>
            </a:ln>
          </p:spPr>
          <p:txBody>
            <a:bodyPr>
              <a:spAutoFit/>
            </a:bodyPr>
            <a:lstStyle/>
            <a:p>
              <a:r>
                <a:rPr lang="ru-RU" sz="3600"/>
                <a:t>3</a:t>
              </a:r>
            </a:p>
          </p:txBody>
        </p:sp>
      </p:grpSp>
      <p:sp>
        <p:nvSpPr>
          <p:cNvPr id="19459" name="TextBox 26"/>
          <p:cNvSpPr txBox="1">
            <a:spLocks noChangeArrowheads="1"/>
          </p:cNvSpPr>
          <p:nvPr/>
        </p:nvSpPr>
        <p:spPr bwMode="auto">
          <a:xfrm>
            <a:off x="6286500" y="1428750"/>
            <a:ext cx="2143125" cy="1754188"/>
          </a:xfrm>
          <a:prstGeom prst="rect">
            <a:avLst/>
          </a:prstGeom>
          <a:noFill/>
          <a:ln w="9525">
            <a:noFill/>
            <a:miter lim="800000"/>
            <a:headEnd/>
            <a:tailEnd/>
          </a:ln>
        </p:spPr>
        <p:txBody>
          <a:bodyPr>
            <a:spAutoFit/>
          </a:bodyPr>
          <a:lstStyle/>
          <a:p>
            <a:r>
              <a:rPr lang="ru-RU" sz="3600" b="1"/>
              <a:t>5 детей : 4 сына и дочь.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749.jpg"/>
          <p:cNvPicPr>
            <a:picLocks noGrp="1" noChangeAspect="1"/>
          </p:cNvPicPr>
          <p:nvPr>
            <p:ph sz="half" idx="1"/>
          </p:nvPr>
        </p:nvPicPr>
        <p:blipFill>
          <a:blip r:embed="rId2" cstate="print"/>
          <a:stretch>
            <a:fillRect/>
          </a:stretch>
        </p:blipFill>
        <p:spPr>
          <a:xfrm>
            <a:off x="711175" y="2497133"/>
            <a:ext cx="2857500" cy="38100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0482" name="Содержимое 3"/>
          <p:cNvSpPr>
            <a:spLocks noGrp="1"/>
          </p:cNvSpPr>
          <p:nvPr>
            <p:ph sz="half" idx="2"/>
          </p:nvPr>
        </p:nvSpPr>
        <p:spPr>
          <a:xfrm>
            <a:off x="3571875" y="1357313"/>
            <a:ext cx="5114925" cy="5357812"/>
          </a:xfrm>
        </p:spPr>
        <p:txBody>
          <a:bodyPr/>
          <a:lstStyle/>
          <a:p>
            <a:pPr algn="just" eaLnBrk="1" hangingPunct="1">
              <a:buFont typeface="Arial" charset="0"/>
              <a:buNone/>
            </a:pPr>
            <a:r>
              <a:rPr lang="ru-RU" sz="2400" b="1" smtClean="0"/>
              <a:t>	Гимназии Н. Н. Миклухо-Маклай не окончил; из-за частых недоразумений с учителями и препирательств с ними он был вынужден уйти из 6-го класса. Для продолжения образования Н. Н. Миклухо-Маклай выехал за границу. В течение двух лет он слушал физиков и натуралистов и отчасти юристов и философов в Гейдельбергском университете.</a:t>
            </a:r>
          </a:p>
        </p:txBody>
      </p:sp>
      <p:sp>
        <p:nvSpPr>
          <p:cNvPr id="5" name="Заголовок 1"/>
          <p:cNvSpPr>
            <a:spLocks noGrp="1"/>
          </p:cNvSpPr>
          <p:nvPr>
            <p:ph type="title"/>
          </p:nvPr>
        </p:nvSpPr>
        <p:spPr/>
        <p:txBody>
          <a:bodyPr/>
          <a:lstStyle/>
          <a:p>
            <a:pPr eaLnBrk="1" hangingPunct="1">
              <a:defRPr/>
            </a:pPr>
            <a:r>
              <a:rPr lang="ru-RU" dirty="0" smtClean="0"/>
              <a:t>Миклухо-Маклай</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3"/>
          <p:cNvSpPr>
            <a:spLocks noGrp="1"/>
          </p:cNvSpPr>
          <p:nvPr>
            <p:ph sz="half" idx="2"/>
          </p:nvPr>
        </p:nvSpPr>
        <p:spPr>
          <a:xfrm>
            <a:off x="1214438" y="1285875"/>
            <a:ext cx="7643812" cy="3143250"/>
          </a:xfrm>
        </p:spPr>
        <p:txBody>
          <a:bodyPr/>
          <a:lstStyle/>
          <a:p>
            <a:pPr algn="just" eaLnBrk="1" hangingPunct="1">
              <a:buFont typeface="Arial" charset="0"/>
              <a:buNone/>
            </a:pPr>
            <a:r>
              <a:rPr lang="ru-RU" b="1" smtClean="0"/>
              <a:t>	Мадейра, Гран Канария, остров Ланцерот, Морокко, Гибралтар, Испания, Париж- таков был маршрут первого путешествия Миклухо-Маклая. В каком году это было, вы узнаете, решив уравнение. </a:t>
            </a:r>
          </a:p>
        </p:txBody>
      </p:sp>
      <p:sp>
        <p:nvSpPr>
          <p:cNvPr id="5" name="Заголовок 1"/>
          <p:cNvSpPr>
            <a:spLocks noGrp="1"/>
          </p:cNvSpPr>
          <p:nvPr>
            <p:ph type="title"/>
          </p:nvPr>
        </p:nvSpPr>
        <p:spPr>
          <a:xfrm>
            <a:off x="1500188" y="274638"/>
            <a:ext cx="7186612" cy="1143000"/>
          </a:xfrm>
        </p:spPr>
        <p:txBody>
          <a:bodyPr wrap="square" numCol="1" anchorCtr="0" compatLnSpc="1">
            <a:prstTxWarp prst="textNoShape">
              <a:avLst/>
            </a:prstTxWarp>
          </a:bodyPr>
          <a:lstStyle/>
          <a:p>
            <a:pPr eaLnBrk="1" hangingPunct="1">
              <a:defRPr/>
            </a:pPr>
            <a:r>
              <a:rPr lang="ru-RU" smtClean="0">
                <a:effectLst>
                  <a:outerShdw blurRad="38100" dist="38100" dir="2700000" algn="tl">
                    <a:srgbClr val="C0C0C0"/>
                  </a:outerShdw>
                </a:effectLst>
              </a:rPr>
              <a:t>Задание 2</a:t>
            </a:r>
          </a:p>
        </p:txBody>
      </p:sp>
      <p:sp>
        <p:nvSpPr>
          <p:cNvPr id="21507" name="TextBox 5"/>
          <p:cNvSpPr txBox="1">
            <a:spLocks noChangeArrowheads="1"/>
          </p:cNvSpPr>
          <p:nvPr/>
        </p:nvSpPr>
        <p:spPr bwMode="auto">
          <a:xfrm>
            <a:off x="1143000" y="4286250"/>
            <a:ext cx="4929188" cy="923925"/>
          </a:xfrm>
          <a:prstGeom prst="rect">
            <a:avLst/>
          </a:prstGeom>
          <a:noFill/>
          <a:ln w="9525">
            <a:noFill/>
            <a:miter lim="800000"/>
            <a:headEnd/>
            <a:tailEnd/>
          </a:ln>
        </p:spPr>
        <p:txBody>
          <a:bodyPr>
            <a:spAutoFit/>
          </a:bodyPr>
          <a:lstStyle/>
          <a:p>
            <a:r>
              <a:rPr lang="ru-RU" sz="5400"/>
              <a:t>2</a:t>
            </a:r>
            <a:r>
              <a:rPr lang="en-US" sz="5400"/>
              <a:t>x-1732=2000</a:t>
            </a:r>
            <a:endParaRPr lang="ru-RU" sz="5400"/>
          </a:p>
        </p:txBody>
      </p:sp>
      <p:pic>
        <p:nvPicPr>
          <p:cNvPr id="21508" name="Рисунок 7" descr="17127.jpg"/>
          <p:cNvPicPr>
            <a:picLocks noChangeAspect="1"/>
          </p:cNvPicPr>
          <p:nvPr/>
        </p:nvPicPr>
        <p:blipFill>
          <a:blip r:embed="rId2" cstate="print"/>
          <a:srcRect/>
          <a:stretch>
            <a:fillRect/>
          </a:stretch>
        </p:blipFill>
        <p:spPr bwMode="auto">
          <a:xfrm>
            <a:off x="6215063" y="3714750"/>
            <a:ext cx="2019300" cy="291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6">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эт">
      <a:majorFont>
        <a:latin typeface="ArtScript"/>
        <a:ea typeface=""/>
        <a:cs typeface=""/>
      </a:majorFont>
      <a:minorFont>
        <a:latin typeface="Cansellaris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Тема16</Template>
  <TotalTime>2075</TotalTime>
  <Words>583</Words>
  <Application>Microsoft Office PowerPoint</Application>
  <PresentationFormat>Экран (4:3)</PresentationFormat>
  <Paragraphs>279</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Тема16</vt:lpstr>
      <vt:lpstr>Они прославили землю новгородскую</vt:lpstr>
      <vt:lpstr>Часть 2.       19 век.</vt:lpstr>
      <vt:lpstr>Миклухо-Маклай</vt:lpstr>
      <vt:lpstr>Миклухо-Маклай</vt:lpstr>
      <vt:lpstr>Миклухо-Маклай</vt:lpstr>
      <vt:lpstr>Задание 1</vt:lpstr>
      <vt:lpstr>Ответ</vt:lpstr>
      <vt:lpstr>Миклухо-Маклай</vt:lpstr>
      <vt:lpstr>Задание 2</vt:lpstr>
      <vt:lpstr>Ответ</vt:lpstr>
      <vt:lpstr>Миклухо-Маклай</vt:lpstr>
      <vt:lpstr>Слайд 12</vt:lpstr>
      <vt:lpstr>Задание 3</vt:lpstr>
      <vt:lpstr>Задача</vt:lpstr>
      <vt:lpstr>Ответ</vt:lpstr>
      <vt:lpstr>Миклухо-Маклай</vt:lpstr>
      <vt:lpstr>Задание 4</vt:lpstr>
      <vt:lpstr>Ответ</vt:lpstr>
      <vt:lpstr>Миклухо-Маклай</vt:lpstr>
      <vt:lpstr>Задание 5 </vt:lpstr>
      <vt:lpstr>Ответ</vt:lpstr>
      <vt:lpstr>Миклухо-Маклай</vt:lpstr>
      <vt:lpstr>Задание 6</vt:lpstr>
      <vt:lpstr>Ответ </vt:lpstr>
      <vt:lpstr>Миклухо-Маклай</vt:lpstr>
      <vt:lpstr>Задание 7</vt:lpstr>
      <vt:lpstr>Ответ</vt:lpstr>
      <vt:lpstr>Миклухо-Маклай</vt:lpstr>
      <vt:lpstr>Задание 8</vt:lpstr>
      <vt:lpstr>Ответ</vt:lpstr>
      <vt:lpstr>Миклухо-Маклай</vt:lpstr>
      <vt:lpstr>Миклухо-Маклай</vt:lpstr>
      <vt:lpstr>Задание 9</vt:lpstr>
      <vt:lpstr>Миклухо-Маклай</vt:lpstr>
      <vt:lpstr>Верещагин</vt:lpstr>
      <vt:lpstr>Задание 10 </vt:lpstr>
      <vt:lpstr>Ответ: Не справился с работой 1 ученик. 42-6-14-21=1</vt:lpstr>
      <vt:lpstr>Верещагин</vt:lpstr>
      <vt:lpstr>Верещагин</vt:lpstr>
      <vt:lpstr>Задание 11</vt:lpstr>
      <vt:lpstr>Ответ</vt:lpstr>
      <vt:lpstr>Верещагин</vt:lpstr>
      <vt:lpstr>Верещагин</vt:lpstr>
      <vt:lpstr>Задание 12</vt:lpstr>
      <vt:lpstr>Ответ</vt:lpstr>
      <vt:lpstr>Верещагин</vt:lpstr>
      <vt:lpstr>Верещагин</vt:lpstr>
      <vt:lpstr>Верещагин</vt:lpstr>
      <vt:lpstr>Задание 13</vt:lpstr>
      <vt:lpstr>Ответ</vt:lpstr>
      <vt:lpstr>Верещагин</vt:lpstr>
      <vt:lpstr>Задание 14</vt:lpstr>
      <vt:lpstr>Ответ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172</cp:revision>
  <dcterms:created xsi:type="dcterms:W3CDTF">2011-09-07T18:35:47Z</dcterms:created>
  <dcterms:modified xsi:type="dcterms:W3CDTF">2012-01-29T21:10:24Z</dcterms:modified>
</cp:coreProperties>
</file>