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12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7.bin"/><Relationship Id="rId2" Type="http://schemas.microsoft.com/office/2006/relationships/legacyDiagramText" Target="legacyDiagramText6.bin"/><Relationship Id="rId1" Type="http://schemas.microsoft.com/office/2006/relationships/legacyDiagramText" Target="legacyDiagramText5.bin"/><Relationship Id="rId4" Type="http://schemas.microsoft.com/office/2006/relationships/legacyDiagramText" Target="legacyDiagramText8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C015D-5DED-4B0C-8429-60884D7DBB4F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E34B2-54C9-47EC-9D9B-2A2D32924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BF1FEA-8861-4516-A10B-E0DB37B56EB4}" type="slidenum">
              <a:rPr lang="ru-RU"/>
              <a:pPr/>
              <a:t>3</a:t>
            </a:fld>
            <a:endParaRPr lang="ru-RU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F945E-9C44-4957-BC1E-FBD1C7A8BE02}" type="slidenum">
              <a:rPr lang="ru-RU"/>
              <a:pPr/>
              <a:t>12</a:t>
            </a:fld>
            <a:endParaRPr lang="ru-RU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30A857-E924-4090-A5E4-9AF4F4F4100C}" type="slidenum">
              <a:rPr lang="ru-RU"/>
              <a:pPr/>
              <a:t>13</a:t>
            </a:fld>
            <a:endParaRPr lang="ru-RU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C8D503-52B2-4E50-BD46-F9B3FCFDB2DA}" type="slidenum">
              <a:rPr lang="ru-RU"/>
              <a:pPr/>
              <a:t>14</a:t>
            </a:fld>
            <a:endParaRPr lang="ru-RU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14185F-A497-45B1-A9F2-59F53101BBCC}" type="slidenum">
              <a:rPr lang="ru-RU"/>
              <a:pPr/>
              <a:t>15</a:t>
            </a:fld>
            <a:endParaRPr lang="ru-RU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797C2F-D8A3-46F8-8DDA-0408C3903FAF}" type="slidenum">
              <a:rPr lang="ru-RU"/>
              <a:pPr/>
              <a:t>16</a:t>
            </a:fld>
            <a:endParaRPr lang="ru-RU"/>
          </a:p>
        </p:txBody>
      </p:sp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8B3ADE-243F-42E4-8D2D-63C78B05223A}" type="slidenum">
              <a:rPr lang="ru-RU"/>
              <a:pPr/>
              <a:t>17</a:t>
            </a:fld>
            <a:endParaRPr lang="ru-RU"/>
          </a:p>
        </p:txBody>
      </p:sp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68EA34-0217-4326-9D08-8F5B11FBF71A}" type="slidenum">
              <a:rPr lang="ru-RU"/>
              <a:pPr/>
              <a:t>18</a:t>
            </a:fld>
            <a:endParaRPr lang="ru-RU"/>
          </a:p>
        </p:txBody>
      </p:sp>
      <p:sp>
        <p:nvSpPr>
          <p:cNvPr id="38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D14D9-B01E-4F44-810F-288A4321310E}" type="slidenum">
              <a:rPr lang="ru-RU"/>
              <a:pPr/>
              <a:t>19</a:t>
            </a:fld>
            <a:endParaRPr lang="ru-RU"/>
          </a:p>
        </p:txBody>
      </p:sp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7D977-C4B8-4BF9-A754-19B415270C27}" type="slidenum">
              <a:rPr lang="ru-RU"/>
              <a:pPr/>
              <a:t>20</a:t>
            </a:fld>
            <a:endParaRPr lang="ru-RU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ADBD34-9009-486D-AE83-58909ACEF584}" type="slidenum">
              <a:rPr lang="ru-RU"/>
              <a:pPr/>
              <a:t>21</a:t>
            </a:fld>
            <a:endParaRPr lang="ru-RU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107AD-2A22-4185-86F5-88C10716E37A}" type="slidenum">
              <a:rPr lang="ru-RU"/>
              <a:pPr/>
              <a:t>4</a:t>
            </a:fld>
            <a:endParaRPr lang="ru-RU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527AA-72D4-4BF4-A173-6117D4F7E06E}" type="slidenum">
              <a:rPr lang="ru-RU"/>
              <a:pPr/>
              <a:t>22</a:t>
            </a:fld>
            <a:endParaRPr lang="ru-RU"/>
          </a:p>
        </p:txBody>
      </p:sp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74B9DA-6C66-48BE-9799-76720CD7851E}" type="slidenum">
              <a:rPr lang="ru-RU"/>
              <a:pPr/>
              <a:t>5</a:t>
            </a:fld>
            <a:endParaRPr lang="ru-RU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B0DB0A-F3D6-4B80-AB87-010A443ABFA9}" type="slidenum">
              <a:rPr lang="ru-RU"/>
              <a:pPr/>
              <a:t>6</a:t>
            </a:fld>
            <a:endParaRPr lang="ru-RU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624845-7831-4539-9B01-9F218A30B24A}" type="slidenum">
              <a:rPr lang="ru-RU"/>
              <a:pPr/>
              <a:t>7</a:t>
            </a:fld>
            <a:endParaRPr lang="ru-RU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5EC289-1CA5-4C3C-A5B3-F092F1DB91F5}" type="slidenum">
              <a:rPr lang="ru-RU"/>
              <a:pPr/>
              <a:t>8</a:t>
            </a:fld>
            <a:endParaRPr lang="ru-RU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B8A01-48A3-4647-913A-D7C048B2F261}" type="slidenum">
              <a:rPr lang="ru-RU"/>
              <a:pPr/>
              <a:t>9</a:t>
            </a:fld>
            <a:endParaRPr lang="ru-RU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7C8257-07F1-49F3-B1EF-4DCEAA94D05F}" type="slidenum">
              <a:rPr lang="ru-RU"/>
              <a:pPr/>
              <a:t>10</a:t>
            </a:fld>
            <a:endParaRPr lang="ru-RU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EDE3A1-E831-4906-89B2-06873635E44B}" type="slidenum">
              <a:rPr lang="ru-RU"/>
              <a:pPr/>
              <a:t>11</a:t>
            </a:fld>
            <a:endParaRPr lang="ru-RU"/>
          </a:p>
        </p:txBody>
      </p:sp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1242-2840-41F5-85B1-2965FE1C0486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28BC-35C2-4F7B-96E5-DF5DC662C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1242-2840-41F5-85B1-2965FE1C0486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28BC-35C2-4F7B-96E5-DF5DC662C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1242-2840-41F5-85B1-2965FE1C0486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28BC-35C2-4F7B-96E5-DF5DC662C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5E266BB-A328-4BE9-A0B4-A86BF77CBB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B16F23-E8D3-4E0F-B716-20A82600EA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05DE25E-1373-4F1F-98EB-42FD3D37CC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7841773-3E8B-4CAA-B44B-3262F6C2E0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AF74108-E648-4F68-BBCC-0EA6377AC9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1242-2840-41F5-85B1-2965FE1C0486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28BC-35C2-4F7B-96E5-DF5DC662C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1242-2840-41F5-85B1-2965FE1C0486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28BC-35C2-4F7B-96E5-DF5DC662C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1242-2840-41F5-85B1-2965FE1C0486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28BC-35C2-4F7B-96E5-DF5DC662C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1242-2840-41F5-85B1-2965FE1C0486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28BC-35C2-4F7B-96E5-DF5DC662C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1242-2840-41F5-85B1-2965FE1C0486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28BC-35C2-4F7B-96E5-DF5DC662C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1242-2840-41F5-85B1-2965FE1C0486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28BC-35C2-4F7B-96E5-DF5DC662C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1242-2840-41F5-85B1-2965FE1C0486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28BC-35C2-4F7B-96E5-DF5DC662C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1242-2840-41F5-85B1-2965FE1C0486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28BC-35C2-4F7B-96E5-DF5DC662C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71242-2840-41F5-85B1-2965FE1C0486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28BC-35C2-4F7B-96E5-DF5DC662CA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5000659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2"/>
                </a:solidFill>
              </a:rPr>
              <a:t/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>    </a:t>
            </a:r>
            <a:r>
              <a:rPr lang="ru-RU" sz="4800" b="1" i="1" dirty="0" smtClean="0">
                <a:solidFill>
                  <a:schemeClr val="accent2"/>
                </a:solidFill>
              </a:rPr>
              <a:t>Методика   организации </a:t>
            </a:r>
            <a:br>
              <a:rPr lang="ru-RU" sz="4800" b="1" i="1" dirty="0" smtClean="0">
                <a:solidFill>
                  <a:schemeClr val="accent2"/>
                </a:solidFill>
              </a:rPr>
            </a:br>
            <a:r>
              <a:rPr lang="ru-RU" sz="4800" b="1" i="1" dirty="0" smtClean="0">
                <a:solidFill>
                  <a:schemeClr val="accent2"/>
                </a:solidFill>
              </a:rPr>
              <a:t>   научно-исследовательской</a:t>
            </a:r>
            <a:br>
              <a:rPr lang="ru-RU" sz="4800" b="1" i="1" dirty="0" smtClean="0">
                <a:solidFill>
                  <a:schemeClr val="accent2"/>
                </a:solidFill>
              </a:rPr>
            </a:br>
            <a:r>
              <a:rPr lang="ru-RU" sz="4800" b="1" i="1" dirty="0" smtClean="0">
                <a:solidFill>
                  <a:schemeClr val="accent2"/>
                </a:solidFill>
              </a:rPr>
              <a:t>    деятельности учащихся</a:t>
            </a:r>
            <a:br>
              <a:rPr lang="ru-RU" sz="4800" b="1" i="1" dirty="0" smtClean="0">
                <a:solidFill>
                  <a:schemeClr val="accent2"/>
                </a:solidFill>
              </a:rPr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6857998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77813"/>
            <a:ext cx="8353425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chemeClr val="accent2"/>
                </a:solidFill>
              </a:rPr>
              <a:t/>
            </a:r>
            <a:br>
              <a:rPr lang="ru-RU" sz="4000" b="1" i="1" dirty="0">
                <a:solidFill>
                  <a:schemeClr val="accent2"/>
                </a:solidFill>
              </a:rPr>
            </a:br>
            <a:r>
              <a:rPr lang="ru-RU" sz="3600" b="1" i="1" dirty="0">
                <a:solidFill>
                  <a:schemeClr val="accent2"/>
                </a:solidFill>
                <a:latin typeface="Century Schoolbook" pitchFamily="18" charset="0"/>
              </a:rPr>
              <a:t>Изучение  научной  литературы</a:t>
            </a:r>
            <a:br>
              <a:rPr lang="ru-RU" sz="3600" b="1" i="1" dirty="0">
                <a:solidFill>
                  <a:schemeClr val="accent2"/>
                </a:solidFill>
                <a:latin typeface="Century Schoolbook" pitchFamily="18" charset="0"/>
              </a:rPr>
            </a:br>
            <a:endParaRPr lang="ru-RU" sz="3600" b="1" i="1" dirty="0">
              <a:solidFill>
                <a:schemeClr val="accent2"/>
              </a:solidFill>
              <a:latin typeface="Century Schoolbook" pitchFamily="18" charset="0"/>
            </a:endParaRP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200" dirty="0"/>
              <a:t>     </a:t>
            </a:r>
            <a:r>
              <a:rPr lang="ru-RU" sz="1800" dirty="0">
                <a:latin typeface="Times New Roman" pitchFamily="18" charset="0"/>
              </a:rPr>
              <a:t>Приступая  к проведению  научно- исследовательской работы, необходимо            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                                изучить научную литературу по данному вопросу.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</a:rPr>
              <a:t>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                                Поначалу может сложиться впечатление, что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</a:rPr>
              <a:t>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                                трудно найти  в большом количестве книг, газет и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                                журналов именно то, что надо по теме. Это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                                затруднение будет достаточно  легко преодолено,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                                если вы выберете верный метод ознакомления с                       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                                источниками.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                                      Работая с литературой по теме, учащийся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                                должен владеть различными типами чтения,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предполагающими различную степень глубины проникновения в материал. </a:t>
            </a:r>
            <a:r>
              <a:rPr lang="ru-RU" sz="1800" b="1" dirty="0">
                <a:latin typeface="Times New Roman" pitchFamily="18" charset="0"/>
              </a:rPr>
              <a:t>Он должен различать</a:t>
            </a:r>
            <a:r>
              <a:rPr lang="ru-RU" sz="1800" dirty="0">
                <a:latin typeface="Times New Roman" pitchFamily="18" charset="0"/>
              </a:rPr>
              <a:t>: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>
                <a:latin typeface="Times New Roman" pitchFamily="18" charset="0"/>
              </a:rPr>
              <a:t>     </a:t>
            </a:r>
            <a:r>
              <a:rPr lang="ru-RU" sz="1800" dirty="0">
                <a:latin typeface="Times New Roman" pitchFamily="18" charset="0"/>
              </a:rPr>
              <a:t>1.Просмотровое чтение.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2. Ознакомительное (выборочное) чтение.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3. Изучающее чтение.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Освоенный алгоритм работы позволит ученику в дальнейшем свободно ориентироваться в литературе по избранной для исследования теме.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</a:t>
            </a:r>
          </a:p>
        </p:txBody>
      </p:sp>
      <p:pic>
        <p:nvPicPr>
          <p:cNvPr id="351236" name="Picture 4" descr="PE0001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2133600"/>
            <a:ext cx="2881312" cy="2160588"/>
          </a:xfrm>
          <a:prstGeom prst="rect">
            <a:avLst/>
          </a:prstGeom>
          <a:noFill/>
        </p:spPr>
      </p:pic>
      <p:sp>
        <p:nvSpPr>
          <p:cNvPr id="351237" name="Text Box 5"/>
          <p:cNvSpPr txBox="1">
            <a:spLocks noChangeArrowheads="1"/>
          </p:cNvSpPr>
          <p:nvPr/>
        </p:nvSpPr>
        <p:spPr bwMode="auto">
          <a:xfrm>
            <a:off x="950913" y="61849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351239" name="Text Box 7"/>
          <p:cNvSpPr txBox="1">
            <a:spLocks noChangeArrowheads="1"/>
          </p:cNvSpPr>
          <p:nvPr/>
        </p:nvSpPr>
        <p:spPr bwMode="auto">
          <a:xfrm>
            <a:off x="8224838" y="6586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351240" name="Picture 8" descr="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6165850"/>
            <a:ext cx="34290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 dirty="0">
                <a:solidFill>
                  <a:srgbClr val="0000FF"/>
                </a:solidFill>
                <a:latin typeface="Century Schoolbook" pitchFamily="18" charset="0"/>
              </a:rPr>
              <a:t> Определение  гипотезы</a:t>
            </a:r>
            <a:r>
              <a:rPr lang="ru-RU" sz="4800" dirty="0"/>
              <a:t> 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208962" cy="47085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  Гипотеза (  </a:t>
            </a:r>
            <a:r>
              <a:rPr lang="ru-RU" sz="2400" dirty="0" err="1">
                <a:latin typeface="Times New Roman" pitchFamily="18" charset="0"/>
              </a:rPr>
              <a:t>древнегреч</a:t>
            </a:r>
            <a:r>
              <a:rPr lang="ru-RU" sz="2400" dirty="0">
                <a:latin typeface="Times New Roman" pitchFamily="18" charset="0"/>
              </a:rPr>
              <a:t>.) -это «основание,  предположение».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   В современной научной  практике   гипотеза определяется как научно обоснованное  предположение об условиях решения проблемы.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     Гипотеза должна </a:t>
            </a:r>
            <a:r>
              <a:rPr lang="ru-RU" sz="2400" b="1" dirty="0">
                <a:latin typeface="Times New Roman" pitchFamily="18" charset="0"/>
              </a:rPr>
              <a:t>соответствовать ряду требований</a:t>
            </a:r>
            <a:r>
              <a:rPr lang="ru-RU" sz="2400" dirty="0">
                <a:latin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                                   - быть проверяемой;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                                   - содержать предположение;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                                  - быть логически непротиворечивой;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                                  - соответствовать фактам.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                                         При формулировке гипотезы обычно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                             используются словесные конструкции вида: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            «если…, то….»; «так…, как..»; «при условии,  что…».</a:t>
            </a:r>
          </a:p>
        </p:txBody>
      </p:sp>
      <p:pic>
        <p:nvPicPr>
          <p:cNvPr id="122889" name="Picture 9" descr="BD1969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3284538"/>
            <a:ext cx="1611313" cy="2665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77813"/>
            <a:ext cx="8604250" cy="1143000"/>
          </a:xfrm>
        </p:spPr>
        <p:txBody>
          <a:bodyPr/>
          <a:lstStyle/>
          <a:p>
            <a:r>
              <a:rPr lang="ru-RU" sz="4400" b="1" i="1" dirty="0">
                <a:solidFill>
                  <a:schemeClr val="accent2"/>
                </a:solidFill>
              </a:rPr>
              <a:t> </a:t>
            </a:r>
            <a:r>
              <a:rPr lang="ru-RU" sz="4000" b="1" i="1" dirty="0">
                <a:solidFill>
                  <a:schemeClr val="accent2"/>
                </a:solidFill>
                <a:latin typeface="Century Schoolbook" pitchFamily="18" charset="0"/>
              </a:rPr>
              <a:t>Цель и задачи исследования</a:t>
            </a:r>
            <a:r>
              <a:rPr lang="ru-RU" sz="3400" dirty="0"/>
              <a:t> 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147050" cy="52578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     </a:t>
            </a:r>
            <a:r>
              <a:rPr lang="ru-RU" sz="2400" b="1" dirty="0">
                <a:latin typeface="Times New Roman" pitchFamily="18" charset="0"/>
              </a:rPr>
              <a:t>Цель исследования</a:t>
            </a:r>
            <a:r>
              <a:rPr lang="ru-RU" sz="2400" dirty="0">
                <a:latin typeface="Times New Roman" pitchFamily="18" charset="0"/>
              </a:rPr>
              <a:t> – это конечный результат, которого хотел бы достичь исследователь при завершении своей работы. Формулировку цели исследования можно начинать с традиционно-принятых  слов:</a:t>
            </a:r>
          </a:p>
          <a:p>
            <a:pPr algn="just"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     выявить…;    установить….;  обосновать…;    уточнить…;  объяснить;  доказать;           разработать….</a:t>
            </a:r>
          </a:p>
          <a:p>
            <a:pPr algn="just"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      </a:t>
            </a:r>
            <a:r>
              <a:rPr lang="ru-RU" sz="2400" b="1" dirty="0">
                <a:latin typeface="Times New Roman" pitchFamily="18" charset="0"/>
              </a:rPr>
              <a:t>Задачи исследования</a:t>
            </a:r>
            <a:r>
              <a:rPr lang="ru-RU" sz="2400" dirty="0">
                <a:latin typeface="Times New Roman" pitchFamily="18" charset="0"/>
              </a:rPr>
              <a:t> – это выбор путей и средств, для достижения цели в соответствии с выдвинутой гипотезой. Формулировать задачи необходимо очень тщательно, так как описание их решения в дальнейшем составит содержание глав. Заголовки глав рождаются именно из формулировок задач. </a:t>
            </a:r>
          </a:p>
          <a:p>
            <a:pPr algn="just">
              <a:buFont typeface="Wingdings" pitchFamily="2" charset="2"/>
              <a:buNone/>
            </a:pPr>
            <a:endParaRPr lang="ru-RU" sz="2400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ru-RU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7813"/>
            <a:ext cx="8820150" cy="1143000"/>
          </a:xfrm>
        </p:spPr>
        <p:txBody>
          <a:bodyPr/>
          <a:lstStyle/>
          <a:p>
            <a:r>
              <a:rPr lang="ru-RU" sz="3600" b="1" i="1" dirty="0">
                <a:solidFill>
                  <a:schemeClr val="accent2"/>
                </a:solidFill>
              </a:rPr>
              <a:t> </a:t>
            </a:r>
            <a:r>
              <a:rPr lang="ru-RU" sz="3200" b="1" i="1" dirty="0">
                <a:solidFill>
                  <a:schemeClr val="accent2"/>
                </a:solidFill>
                <a:latin typeface="Century Schoolbook" pitchFamily="18" charset="0"/>
              </a:rPr>
              <a:t>Классификация   задач  исследования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38100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.</a:t>
            </a:r>
          </a:p>
        </p:txBody>
      </p:sp>
      <p:graphicFrame>
        <p:nvGraphicFramePr>
          <p:cNvPr id="8202" name="Organization Chart 10"/>
          <p:cNvGraphicFramePr>
            <a:graphicFrameLocks/>
          </p:cNvGraphicFramePr>
          <p:nvPr>
            <p:ph type="dgm" idx="1"/>
          </p:nvPr>
        </p:nvGraphicFramePr>
        <p:xfrm>
          <a:off x="714348" y="1500174"/>
          <a:ext cx="7704138" cy="19431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684213" y="3644900"/>
            <a:ext cx="2303462" cy="288131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ru-RU" sz="1400" dirty="0">
              <a:latin typeface="Times New Roman" pitchFamily="18" charset="0"/>
            </a:endParaRP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1400" dirty="0">
                <a:latin typeface="Times New Roman" pitchFamily="18" charset="0"/>
              </a:rPr>
              <a:t>Служат для иллюстрации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1400" dirty="0">
                <a:latin typeface="Times New Roman" pitchFamily="18" charset="0"/>
              </a:rPr>
              <a:t> какого-либо  явления. В 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1400" dirty="0">
                <a:latin typeface="Times New Roman" pitchFamily="18" charset="0"/>
              </a:rPr>
              <a:t>этом случае  изменяется 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1400" dirty="0">
                <a:latin typeface="Times New Roman" pitchFamily="18" charset="0"/>
              </a:rPr>
              <a:t>какой-либо  параметр 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1400" dirty="0">
                <a:latin typeface="Times New Roman" pitchFamily="18" charset="0"/>
              </a:rPr>
              <a:t>(например, температура 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1400" dirty="0">
                <a:latin typeface="Times New Roman" pitchFamily="18" charset="0"/>
              </a:rPr>
              <a:t>воздуха,) и исследуется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1400" dirty="0">
                <a:latin typeface="Times New Roman" pitchFamily="18" charset="0"/>
              </a:rPr>
              <a:t> связанное с этим 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1400" dirty="0">
                <a:latin typeface="Times New Roman" pitchFamily="18" charset="0"/>
              </a:rPr>
              <a:t>параметром  изменение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1400" dirty="0">
                <a:latin typeface="Times New Roman" pitchFamily="18" charset="0"/>
              </a:rPr>
              <a:t>( понижение температуры,). 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1400" dirty="0">
                <a:latin typeface="Times New Roman" pitchFamily="18" charset="0"/>
              </a:rPr>
              <a:t>Результат стабилен 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1400" dirty="0">
                <a:latin typeface="Times New Roman" pitchFamily="18" charset="0"/>
              </a:rPr>
              <a:t>и не требует анализа</a:t>
            </a:r>
            <a:r>
              <a:rPr lang="ru-RU" dirty="0">
                <a:latin typeface="Arial" charset="0"/>
              </a:rPr>
              <a:t>. </a:t>
            </a:r>
          </a:p>
          <a:p>
            <a:pPr algn="just"/>
            <a:endParaRPr lang="ru-RU" dirty="0">
              <a:latin typeface="Arial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3635375" y="3716338"/>
            <a:ext cx="2232025" cy="2808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Arial" charset="0"/>
            </a:endParaRP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6372225" y="3716338"/>
            <a:ext cx="2303463" cy="273685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1600" dirty="0">
                <a:latin typeface="Times New Roman" pitchFamily="18" charset="0"/>
              </a:rPr>
              <a:t>Эти задачи 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1600" dirty="0">
                <a:latin typeface="Times New Roman" pitchFamily="18" charset="0"/>
              </a:rPr>
              <a:t> неприменимы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1600" dirty="0">
                <a:latin typeface="Times New Roman" pitchFamily="18" charset="0"/>
              </a:rPr>
              <a:t>в образовательном 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1600" dirty="0">
                <a:latin typeface="Times New Roman" pitchFamily="18" charset="0"/>
              </a:rPr>
              <a:t>процессе, 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1600" dirty="0">
                <a:latin typeface="Times New Roman" pitchFamily="18" charset="0"/>
              </a:rPr>
              <a:t>так как данные задачи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1600" dirty="0">
                <a:latin typeface="Times New Roman" pitchFamily="18" charset="0"/>
              </a:rPr>
              <a:t>решают ученые, </a:t>
            </a:r>
          </a:p>
          <a:p>
            <a:pPr algn="just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1600" dirty="0">
                <a:latin typeface="Times New Roman" pitchFamily="18" charset="0"/>
              </a:rPr>
              <a:t>делая великие открытия</a:t>
            </a:r>
            <a:r>
              <a:rPr lang="ru-RU" dirty="0">
                <a:latin typeface="Arial" charset="0"/>
              </a:rPr>
              <a:t>.</a:t>
            </a:r>
          </a:p>
          <a:p>
            <a:pPr algn="just"/>
            <a:endParaRPr lang="ru-RU" dirty="0">
              <a:latin typeface="Arial" charset="0"/>
            </a:endParaRP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3635375" y="3789363"/>
            <a:ext cx="2089150" cy="26447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dirty="0">
                <a:latin typeface="Times New Roman" pitchFamily="18" charset="0"/>
              </a:rPr>
              <a:t>Применяются в школах. В них исследуемая </a:t>
            </a:r>
          </a:p>
          <a:p>
            <a:r>
              <a:rPr lang="ru-RU" sz="1400" dirty="0">
                <a:latin typeface="Times New Roman" pitchFamily="18" charset="0"/>
              </a:rPr>
              <a:t>величина зависит  от</a:t>
            </a:r>
          </a:p>
          <a:p>
            <a:r>
              <a:rPr lang="ru-RU" sz="1400" dirty="0">
                <a:latin typeface="Times New Roman" pitchFamily="18" charset="0"/>
              </a:rPr>
              <a:t> нескольких несложных факторов  (например, </a:t>
            </a:r>
          </a:p>
          <a:p>
            <a:r>
              <a:rPr lang="ru-RU" sz="1400" dirty="0">
                <a:latin typeface="Times New Roman" pitchFamily="18" charset="0"/>
              </a:rPr>
              <a:t>загрязненность местности  зависит от расстояния до трубы завода и метеоусловий, рост  растения зависит от  температуры воздуха и полива  и т.д. ).</a:t>
            </a:r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7451725" y="35004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4643438" y="35004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2051050" y="35004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   </a:t>
            </a:r>
            <a:r>
              <a:rPr lang="ru-RU" sz="4000" b="1" i="1">
                <a:solidFill>
                  <a:schemeClr val="accent2"/>
                </a:solidFill>
                <a:latin typeface="Century Schoolbook" pitchFamily="18" charset="0"/>
              </a:rPr>
              <a:t>Методы  исследования</a:t>
            </a:r>
          </a:p>
        </p:txBody>
      </p:sp>
      <p:graphicFrame>
        <p:nvGraphicFramePr>
          <p:cNvPr id="133126" name="Organization Chart 6"/>
          <p:cNvGraphicFramePr>
            <a:graphicFrameLocks/>
          </p:cNvGraphicFramePr>
          <p:nvPr>
            <p:ph sz="half" idx="4294967295"/>
          </p:nvPr>
        </p:nvGraphicFramePr>
        <p:xfrm>
          <a:off x="755650" y="1628775"/>
          <a:ext cx="7993063" cy="1728788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sp>
        <p:nvSpPr>
          <p:cNvPr id="133134" name="Text Box 14"/>
          <p:cNvSpPr txBox="1">
            <a:spLocks noChangeArrowheads="1"/>
          </p:cNvSpPr>
          <p:nvPr/>
        </p:nvSpPr>
        <p:spPr bwMode="auto">
          <a:xfrm>
            <a:off x="1023938" y="4240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133135" name="Text Box 15"/>
          <p:cNvSpPr txBox="1">
            <a:spLocks noChangeArrowheads="1"/>
          </p:cNvSpPr>
          <p:nvPr/>
        </p:nvSpPr>
        <p:spPr bwMode="auto">
          <a:xfrm>
            <a:off x="1023938" y="41687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133161" name="Rectangle 41"/>
          <p:cNvSpPr>
            <a:spLocks noChangeArrowheads="1"/>
          </p:cNvSpPr>
          <p:nvPr/>
        </p:nvSpPr>
        <p:spPr bwMode="auto">
          <a:xfrm>
            <a:off x="539750" y="3789363"/>
            <a:ext cx="2809875" cy="172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>
                <a:latin typeface="Times New Roman" pitchFamily="18" charset="0"/>
              </a:rPr>
              <a:t>Моделирование</a:t>
            </a:r>
          </a:p>
          <a:p>
            <a:r>
              <a:rPr lang="ru-RU" sz="2000">
                <a:latin typeface="Times New Roman" pitchFamily="18" charset="0"/>
              </a:rPr>
              <a:t>Абстрагирование</a:t>
            </a:r>
          </a:p>
          <a:p>
            <a:r>
              <a:rPr lang="ru-RU" sz="2000">
                <a:latin typeface="Times New Roman" pitchFamily="18" charset="0"/>
              </a:rPr>
              <a:t>Анализ и синтез</a:t>
            </a:r>
          </a:p>
          <a:p>
            <a:r>
              <a:rPr lang="ru-RU" sz="2000">
                <a:latin typeface="Times New Roman" pitchFamily="18" charset="0"/>
              </a:rPr>
              <a:t>От простого к сложному</a:t>
            </a:r>
          </a:p>
          <a:p>
            <a:endParaRPr lang="ru-RU" sz="2000">
              <a:latin typeface="Times New Roman" pitchFamily="18" charset="0"/>
            </a:endParaRPr>
          </a:p>
        </p:txBody>
      </p:sp>
      <p:sp>
        <p:nvSpPr>
          <p:cNvPr id="133163" name="Rectangle 43"/>
          <p:cNvSpPr>
            <a:spLocks noChangeArrowheads="1"/>
          </p:cNvSpPr>
          <p:nvPr/>
        </p:nvSpPr>
        <p:spPr bwMode="auto">
          <a:xfrm>
            <a:off x="3708400" y="3789363"/>
            <a:ext cx="2303463" cy="1727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>
                <a:latin typeface="Times New Roman" pitchFamily="18" charset="0"/>
              </a:rPr>
              <a:t>Наблюдение</a:t>
            </a:r>
          </a:p>
          <a:p>
            <a:r>
              <a:rPr lang="ru-RU" sz="2000">
                <a:latin typeface="Times New Roman" pitchFamily="18" charset="0"/>
              </a:rPr>
              <a:t>Сравнение</a:t>
            </a:r>
          </a:p>
          <a:p>
            <a:r>
              <a:rPr lang="ru-RU" sz="2000">
                <a:latin typeface="Times New Roman" pitchFamily="18" charset="0"/>
              </a:rPr>
              <a:t>Эксперимент</a:t>
            </a:r>
          </a:p>
          <a:p>
            <a:r>
              <a:rPr lang="ru-RU" sz="2000">
                <a:latin typeface="Times New Roman" pitchFamily="18" charset="0"/>
              </a:rPr>
              <a:t>Тестирование</a:t>
            </a:r>
          </a:p>
          <a:p>
            <a:r>
              <a:rPr lang="ru-RU" sz="2000">
                <a:latin typeface="Times New Roman" pitchFamily="18" charset="0"/>
              </a:rPr>
              <a:t>Интервьюирование</a:t>
            </a:r>
          </a:p>
        </p:txBody>
      </p:sp>
      <p:sp>
        <p:nvSpPr>
          <p:cNvPr id="133165" name="Rectangle 45"/>
          <p:cNvSpPr>
            <a:spLocks noChangeArrowheads="1"/>
          </p:cNvSpPr>
          <p:nvPr/>
        </p:nvSpPr>
        <p:spPr bwMode="auto">
          <a:xfrm>
            <a:off x="6372225" y="3860800"/>
            <a:ext cx="2447925" cy="1655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Arial" charset="0"/>
            </a:endParaRPr>
          </a:p>
        </p:txBody>
      </p:sp>
      <p:sp>
        <p:nvSpPr>
          <p:cNvPr id="133167" name="Text Box 47"/>
          <p:cNvSpPr txBox="1">
            <a:spLocks noChangeArrowheads="1"/>
          </p:cNvSpPr>
          <p:nvPr/>
        </p:nvSpPr>
        <p:spPr bwMode="auto">
          <a:xfrm>
            <a:off x="6443663" y="57340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133170" name="Text Box 50"/>
          <p:cNvSpPr txBox="1">
            <a:spLocks noChangeArrowheads="1"/>
          </p:cNvSpPr>
          <p:nvPr/>
        </p:nvSpPr>
        <p:spPr bwMode="auto">
          <a:xfrm>
            <a:off x="6372225" y="3933825"/>
            <a:ext cx="2376488" cy="16160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dirty="0">
                <a:latin typeface="Times New Roman" pitchFamily="18" charset="0"/>
              </a:rPr>
              <a:t>Статистические</a:t>
            </a:r>
          </a:p>
          <a:p>
            <a:r>
              <a:rPr lang="ru-RU" sz="2000" dirty="0">
                <a:latin typeface="Times New Roman" pitchFamily="18" charset="0"/>
              </a:rPr>
              <a:t>Сетевое </a:t>
            </a:r>
            <a:r>
              <a:rPr lang="ru-RU" sz="2000" dirty="0" err="1">
                <a:latin typeface="Times New Roman" pitchFamily="18" charset="0"/>
              </a:rPr>
              <a:t>моделиров</a:t>
            </a:r>
            <a:r>
              <a:rPr lang="ru-RU" sz="2000" dirty="0">
                <a:latin typeface="Times New Roman" pitchFamily="18" charset="0"/>
              </a:rPr>
              <a:t>.</a:t>
            </a:r>
          </a:p>
          <a:p>
            <a:r>
              <a:rPr lang="ru-RU" sz="2000" dirty="0">
                <a:latin typeface="Times New Roman" pitchFamily="18" charset="0"/>
              </a:rPr>
              <a:t>Программирование</a:t>
            </a:r>
          </a:p>
          <a:p>
            <a:r>
              <a:rPr lang="ru-RU" sz="2000" dirty="0">
                <a:latin typeface="Times New Roman" pitchFamily="18" charset="0"/>
              </a:rPr>
              <a:t>Визуализация</a:t>
            </a:r>
          </a:p>
          <a:p>
            <a:endParaRPr lang="ru-RU" sz="2000" dirty="0">
              <a:latin typeface="Times New Roman" pitchFamily="18" charset="0"/>
            </a:endParaRPr>
          </a:p>
        </p:txBody>
      </p:sp>
      <p:sp>
        <p:nvSpPr>
          <p:cNvPr id="133171" name="Text Box 51"/>
          <p:cNvSpPr txBox="1">
            <a:spLocks noChangeArrowheads="1"/>
          </p:cNvSpPr>
          <p:nvPr/>
        </p:nvSpPr>
        <p:spPr bwMode="auto">
          <a:xfrm>
            <a:off x="539750" y="5918200"/>
            <a:ext cx="8288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</a:rPr>
              <a:t>Метод – это способ достижения цели  исследования</a:t>
            </a:r>
          </a:p>
        </p:txBody>
      </p:sp>
      <p:sp>
        <p:nvSpPr>
          <p:cNvPr id="133172" name="Line 52"/>
          <p:cNvSpPr>
            <a:spLocks noChangeShapeType="1"/>
          </p:cNvSpPr>
          <p:nvPr/>
        </p:nvSpPr>
        <p:spPr bwMode="auto">
          <a:xfrm>
            <a:off x="2051050" y="3357563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73" name="Line 53"/>
          <p:cNvSpPr>
            <a:spLocks noChangeShapeType="1"/>
          </p:cNvSpPr>
          <p:nvPr/>
        </p:nvSpPr>
        <p:spPr bwMode="auto">
          <a:xfrm>
            <a:off x="4643438" y="3357563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74" name="Line 54"/>
          <p:cNvSpPr>
            <a:spLocks noChangeShapeType="1"/>
          </p:cNvSpPr>
          <p:nvPr/>
        </p:nvSpPr>
        <p:spPr bwMode="auto">
          <a:xfrm>
            <a:off x="7451725" y="34290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i="1">
                <a:solidFill>
                  <a:schemeClr val="accent2"/>
                </a:solidFill>
                <a:latin typeface="Century Schoolbook" pitchFamily="18" charset="0"/>
              </a:rPr>
              <a:t>Виды  научно-исследовательских         </a:t>
            </a:r>
            <a:br>
              <a:rPr lang="ru-RU" sz="3200" b="1" i="1">
                <a:solidFill>
                  <a:schemeClr val="accent2"/>
                </a:solidFill>
                <a:latin typeface="Century Schoolbook" pitchFamily="18" charset="0"/>
              </a:rPr>
            </a:br>
            <a:r>
              <a:rPr lang="ru-RU" sz="3200" b="1" i="1">
                <a:solidFill>
                  <a:schemeClr val="accent2"/>
                </a:solidFill>
                <a:latin typeface="Century Schoolbook" pitchFamily="18" charset="0"/>
              </a:rPr>
              <a:t>              работ  учащихся</a:t>
            </a:r>
            <a:r>
              <a:rPr lang="ru-RU" sz="3800"/>
              <a:t>  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                   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1692275" y="2565400"/>
            <a:ext cx="4103688" cy="431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Times New Roman" pitchFamily="18" charset="0"/>
              </a:rPr>
              <a:t>Информационно-реферативные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2124075" y="3357563"/>
            <a:ext cx="4103688" cy="5032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Arial" charset="0"/>
            </a:endParaRPr>
          </a:p>
        </p:txBody>
      </p:sp>
      <p:sp>
        <p:nvSpPr>
          <p:cNvPr id="126990" name="Text Box 14"/>
          <p:cNvSpPr txBox="1">
            <a:spLocks noChangeArrowheads="1"/>
          </p:cNvSpPr>
          <p:nvPr/>
        </p:nvSpPr>
        <p:spPr bwMode="auto">
          <a:xfrm>
            <a:off x="3184525" y="51768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126996" name="Rectangle 2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11188" y="1773238"/>
            <a:ext cx="2519362" cy="5032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Виды работ учащихся</a:t>
            </a:r>
          </a:p>
        </p:txBody>
      </p:sp>
      <p:sp>
        <p:nvSpPr>
          <p:cNvPr id="127000" name="Text Box 24"/>
          <p:cNvSpPr txBox="1">
            <a:spLocks noChangeArrowheads="1"/>
          </p:cNvSpPr>
          <p:nvPr/>
        </p:nvSpPr>
        <p:spPr bwMode="auto">
          <a:xfrm>
            <a:off x="2895600" y="3665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127001" name="Rectangle 25"/>
          <p:cNvSpPr>
            <a:spLocks noChangeArrowheads="1"/>
          </p:cNvSpPr>
          <p:nvPr/>
        </p:nvSpPr>
        <p:spPr bwMode="auto">
          <a:xfrm>
            <a:off x="2627313" y="4076700"/>
            <a:ext cx="410368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Arial" charset="0"/>
            </a:endParaRPr>
          </a:p>
        </p:txBody>
      </p:sp>
      <p:sp>
        <p:nvSpPr>
          <p:cNvPr id="127002" name="Text Box 26"/>
          <p:cNvSpPr txBox="1">
            <a:spLocks noChangeArrowheads="1"/>
          </p:cNvSpPr>
          <p:nvPr/>
        </p:nvSpPr>
        <p:spPr bwMode="auto">
          <a:xfrm>
            <a:off x="3111500" y="47450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127003" name="Rectangle 27"/>
          <p:cNvSpPr>
            <a:spLocks noChangeArrowheads="1"/>
          </p:cNvSpPr>
          <p:nvPr/>
        </p:nvSpPr>
        <p:spPr bwMode="auto">
          <a:xfrm>
            <a:off x="3132138" y="4868863"/>
            <a:ext cx="4103687" cy="43338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Arial" charset="0"/>
            </a:endParaRPr>
          </a:p>
        </p:txBody>
      </p:sp>
      <p:sp>
        <p:nvSpPr>
          <p:cNvPr id="127004" name="Text Box 28"/>
          <p:cNvSpPr txBox="1">
            <a:spLocks noChangeArrowheads="1"/>
          </p:cNvSpPr>
          <p:nvPr/>
        </p:nvSpPr>
        <p:spPr bwMode="auto">
          <a:xfrm>
            <a:off x="3687763" y="54657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127005" name="Rectangle 29"/>
          <p:cNvSpPr>
            <a:spLocks noChangeArrowheads="1"/>
          </p:cNvSpPr>
          <p:nvPr/>
        </p:nvSpPr>
        <p:spPr bwMode="auto">
          <a:xfrm>
            <a:off x="3563938" y="5516563"/>
            <a:ext cx="4103687" cy="50482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Arial" charset="0"/>
            </a:endParaRPr>
          </a:p>
        </p:txBody>
      </p:sp>
      <p:sp>
        <p:nvSpPr>
          <p:cNvPr id="127006" name="Text Box 30"/>
          <p:cNvSpPr txBox="1">
            <a:spLocks noChangeArrowheads="1"/>
          </p:cNvSpPr>
          <p:nvPr/>
        </p:nvSpPr>
        <p:spPr bwMode="auto">
          <a:xfrm>
            <a:off x="2124075" y="3429000"/>
            <a:ext cx="3979863" cy="36671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    Экспериментально</a:t>
            </a:r>
            <a:r>
              <a:rPr lang="ru-RU">
                <a:latin typeface="Arial" charset="0"/>
              </a:rPr>
              <a:t> </a:t>
            </a:r>
            <a:r>
              <a:rPr lang="ru-RU" b="1">
                <a:latin typeface="Times New Roman" pitchFamily="18" charset="0"/>
              </a:rPr>
              <a:t>-творческие</a:t>
            </a:r>
          </a:p>
        </p:txBody>
      </p:sp>
      <p:sp>
        <p:nvSpPr>
          <p:cNvPr id="127007" name="Text Box 31"/>
          <p:cNvSpPr txBox="1">
            <a:spLocks noChangeArrowheads="1"/>
          </p:cNvSpPr>
          <p:nvPr/>
        </p:nvSpPr>
        <p:spPr bwMode="auto">
          <a:xfrm>
            <a:off x="2700338" y="4149725"/>
            <a:ext cx="4032250" cy="366713"/>
          </a:xfrm>
          <a:prstGeom prst="rect">
            <a:avLst/>
          </a:prstGeom>
          <a:solidFill>
            <a:srgbClr val="FFFF66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>
                <a:latin typeface="Times New Roman" pitchFamily="18" charset="0"/>
              </a:rPr>
              <a:t>Натуралистические и описательные</a:t>
            </a:r>
          </a:p>
        </p:txBody>
      </p:sp>
      <p:sp>
        <p:nvSpPr>
          <p:cNvPr id="127008" name="Text Box 32"/>
          <p:cNvSpPr txBox="1">
            <a:spLocks noChangeArrowheads="1"/>
          </p:cNvSpPr>
          <p:nvPr/>
        </p:nvSpPr>
        <p:spPr bwMode="auto">
          <a:xfrm>
            <a:off x="3184525" y="4868863"/>
            <a:ext cx="3979863" cy="36671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     Исследовательско -творческие</a:t>
            </a:r>
          </a:p>
        </p:txBody>
      </p:sp>
      <p:sp>
        <p:nvSpPr>
          <p:cNvPr id="127009" name="Text Box 33"/>
          <p:cNvSpPr txBox="1">
            <a:spLocks noChangeArrowheads="1"/>
          </p:cNvSpPr>
          <p:nvPr/>
        </p:nvSpPr>
        <p:spPr bwMode="auto">
          <a:xfrm>
            <a:off x="3616325" y="5589588"/>
            <a:ext cx="4051300" cy="36671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          Проблемно - реферативные</a:t>
            </a:r>
          </a:p>
        </p:txBody>
      </p:sp>
      <p:sp>
        <p:nvSpPr>
          <p:cNvPr id="127010" name="Line 34"/>
          <p:cNvSpPr>
            <a:spLocks noChangeShapeType="1"/>
          </p:cNvSpPr>
          <p:nvPr/>
        </p:nvSpPr>
        <p:spPr bwMode="auto">
          <a:xfrm>
            <a:off x="1042988" y="23495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7013" name="Line 37"/>
          <p:cNvSpPr>
            <a:spLocks noChangeShapeType="1"/>
          </p:cNvSpPr>
          <p:nvPr/>
        </p:nvSpPr>
        <p:spPr bwMode="auto">
          <a:xfrm>
            <a:off x="1331913" y="3573463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7014" name="Line 38"/>
          <p:cNvSpPr>
            <a:spLocks noChangeShapeType="1"/>
          </p:cNvSpPr>
          <p:nvPr/>
        </p:nvSpPr>
        <p:spPr bwMode="auto">
          <a:xfrm>
            <a:off x="1692275" y="35734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7015" name="Line 39"/>
          <p:cNvSpPr>
            <a:spLocks noChangeShapeType="1"/>
          </p:cNvSpPr>
          <p:nvPr/>
        </p:nvSpPr>
        <p:spPr bwMode="auto">
          <a:xfrm>
            <a:off x="1692275" y="429260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7016" name="Line 40"/>
          <p:cNvSpPr>
            <a:spLocks noChangeShapeType="1"/>
          </p:cNvSpPr>
          <p:nvPr/>
        </p:nvSpPr>
        <p:spPr bwMode="auto">
          <a:xfrm>
            <a:off x="2124075" y="4292600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7017" name="Line 41"/>
          <p:cNvSpPr>
            <a:spLocks noChangeShapeType="1"/>
          </p:cNvSpPr>
          <p:nvPr/>
        </p:nvSpPr>
        <p:spPr bwMode="auto">
          <a:xfrm>
            <a:off x="2124075" y="50133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7018" name="Line 42"/>
          <p:cNvSpPr>
            <a:spLocks noChangeShapeType="1"/>
          </p:cNvSpPr>
          <p:nvPr/>
        </p:nvSpPr>
        <p:spPr bwMode="auto">
          <a:xfrm>
            <a:off x="2627313" y="501332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7019" name="Line 43"/>
          <p:cNvSpPr>
            <a:spLocks noChangeShapeType="1"/>
          </p:cNvSpPr>
          <p:nvPr/>
        </p:nvSpPr>
        <p:spPr bwMode="auto">
          <a:xfrm>
            <a:off x="2700338" y="573405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7020" name="Line 44"/>
          <p:cNvSpPr>
            <a:spLocks noChangeShapeType="1"/>
          </p:cNvSpPr>
          <p:nvPr/>
        </p:nvSpPr>
        <p:spPr bwMode="auto">
          <a:xfrm>
            <a:off x="1331913" y="278130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7022" name="Line 46"/>
          <p:cNvSpPr>
            <a:spLocks noChangeShapeType="1"/>
          </p:cNvSpPr>
          <p:nvPr/>
        </p:nvSpPr>
        <p:spPr bwMode="auto">
          <a:xfrm>
            <a:off x="1042988" y="2781300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dirty="0"/>
              <a:t>      </a:t>
            </a:r>
            <a:r>
              <a:rPr lang="ru-RU" sz="4000" b="1" i="1" dirty="0">
                <a:solidFill>
                  <a:schemeClr val="accent2"/>
                </a:solidFill>
                <a:latin typeface="Century Schoolbook" pitchFamily="18" charset="0"/>
              </a:rPr>
              <a:t>Виды  работ  учащихся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557338"/>
            <a:ext cx="7772400" cy="5688012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>
                <a:latin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</a:rPr>
              <a:t>Информационно- реферативные</a:t>
            </a:r>
            <a:r>
              <a:rPr lang="ru-RU" sz="2000" dirty="0">
                <a:latin typeface="Times New Roman" pitchFamily="18" charset="0"/>
              </a:rPr>
              <a:t> Это творческие работы, написанные на основе нескольких литературных источников с целью наиболее полного освещения какой - либо проблемы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latin typeface="Times New Roman" pitchFamily="18" charset="0"/>
              </a:rPr>
              <a:t>Проблемно - реферативные</a:t>
            </a:r>
            <a:r>
              <a:rPr lang="ru-RU" sz="2000" dirty="0">
                <a:latin typeface="Times New Roman" pitchFamily="18" charset="0"/>
              </a:rPr>
              <a:t> Это творческие работы,  написанные на основе нескольких литературных источников, предполагающие сопоставление данных разных источников и на основе этого собственную трактовку поставленной проблемы /элементы исследовательской работы/.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latin typeface="Times New Roman" pitchFamily="18" charset="0"/>
              </a:rPr>
              <a:t>Экспериментально - творческие</a:t>
            </a:r>
            <a:r>
              <a:rPr lang="ru-RU" sz="2000" dirty="0">
                <a:latin typeface="Times New Roman" pitchFamily="18" charset="0"/>
              </a:rPr>
              <a:t> Это работы, написанные на основе выполнения эксперимента, описанного в науке и имеющего известный результат.  Носят скорее иллюстративный характер, предполагают самостоятельную трактовку особенностей результата в зависимости от изменения исходных условий.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latin typeface="Times New Roman" pitchFamily="18" charset="0"/>
              </a:rPr>
              <a:t>Натуралистические и описательные</a:t>
            </a:r>
            <a:r>
              <a:rPr lang="ru-RU" sz="2000" dirty="0">
                <a:latin typeface="Times New Roman" pitchFamily="18" charset="0"/>
              </a:rPr>
              <a:t> Это творческие работы, направленные на наблюдение и качественное описание какого - либо явления, могут иметь элемент научной новизны. Отсутствие количественной методики исследования </a:t>
            </a:r>
            <a:r>
              <a:rPr lang="ru-RU" sz="2000" dirty="0" smtClean="0">
                <a:latin typeface="Times New Roman" pitchFamily="18" charset="0"/>
              </a:rPr>
              <a:t>(общественно </a:t>
            </a:r>
            <a:r>
              <a:rPr lang="ru-RU" sz="2000" dirty="0">
                <a:latin typeface="Times New Roman" pitchFamily="18" charset="0"/>
              </a:rPr>
              <a:t>- экологическая направленность, социология и демография, психология и социальная среда и т. д</a:t>
            </a:r>
            <a:r>
              <a:rPr lang="ru-RU" sz="2000" dirty="0" smtClean="0">
                <a:latin typeface="Times New Roman" pitchFamily="18" charset="0"/>
              </a:rPr>
              <a:t>.)</a:t>
            </a:r>
            <a:endParaRPr lang="ru-RU" sz="2000" dirty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sz="2000" dirty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497887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chemeClr val="accent2"/>
                </a:solidFill>
              </a:rPr>
              <a:t>   </a:t>
            </a:r>
            <a:br>
              <a:rPr lang="ru-RU" sz="4000" b="1" i="1" dirty="0">
                <a:solidFill>
                  <a:schemeClr val="accent2"/>
                </a:solidFill>
              </a:rPr>
            </a:br>
            <a:r>
              <a:rPr lang="ru-RU" sz="4000" b="1" i="1" dirty="0">
                <a:solidFill>
                  <a:schemeClr val="accent2"/>
                </a:solidFill>
              </a:rPr>
              <a:t> </a:t>
            </a:r>
            <a:r>
              <a:rPr lang="en-US" sz="3200" b="1" i="1" dirty="0">
                <a:solidFill>
                  <a:schemeClr val="accent2"/>
                </a:solidFill>
                <a:latin typeface="Century Schoolbook" pitchFamily="18" charset="0"/>
              </a:rPr>
              <a:t>II.</a:t>
            </a:r>
            <a:r>
              <a:rPr lang="ru-RU" sz="3200" b="1" i="1" dirty="0">
                <a:solidFill>
                  <a:schemeClr val="accent2"/>
                </a:solidFill>
                <a:latin typeface="Century Schoolbook" pitchFamily="18" charset="0"/>
              </a:rPr>
              <a:t>Проведение научного исследования </a:t>
            </a:r>
            <a:br>
              <a:rPr lang="ru-RU" sz="3200" b="1" i="1" dirty="0">
                <a:solidFill>
                  <a:schemeClr val="accent2"/>
                </a:solidFill>
                <a:latin typeface="Century Schoolbook" pitchFamily="18" charset="0"/>
              </a:rPr>
            </a:br>
            <a:endParaRPr lang="ru-RU" sz="3200" b="1" i="1" dirty="0">
              <a:solidFill>
                <a:schemeClr val="accent2"/>
              </a:solidFill>
              <a:latin typeface="Century Schoolbook" pitchFamily="18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28775"/>
            <a:ext cx="8353425" cy="2736850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400" dirty="0"/>
              <a:t>   </a:t>
            </a:r>
            <a:r>
              <a:rPr lang="ru-RU" sz="2000" dirty="0">
                <a:latin typeface="Times New Roman" pitchFamily="18" charset="0"/>
              </a:rPr>
              <a:t>1.Чтобы четко уяснить себе последовательность проведения исследования, желательно составить рабочий </a:t>
            </a:r>
            <a:r>
              <a:rPr lang="ru-RU" sz="2000" b="1" dirty="0">
                <a:latin typeface="Times New Roman" pitchFamily="18" charset="0"/>
              </a:rPr>
              <a:t>план работы</a:t>
            </a:r>
            <a:r>
              <a:rPr lang="ru-RU" sz="2000" dirty="0">
                <a:latin typeface="Times New Roman" pitchFamily="18" charset="0"/>
              </a:rPr>
              <a:t>. В нем указываются: сроки проведения исследования, намечаются пути их реализации,  записывается нужный инвентарь для опытов и т.д.. План  исследования поможет шаг за шагом позволяет  познать новые факты и закономерности.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sz="2000" dirty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sz="2000" dirty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200" dirty="0">
                <a:latin typeface="Times New Roman" pitchFamily="18" charset="0"/>
              </a:rPr>
              <a:t>     </a:t>
            </a:r>
          </a:p>
        </p:txBody>
      </p:sp>
      <p:sp>
        <p:nvSpPr>
          <p:cNvPr id="139289" name="Text Box 25"/>
          <p:cNvSpPr txBox="1">
            <a:spLocks noChangeArrowheads="1"/>
          </p:cNvSpPr>
          <p:nvPr/>
        </p:nvSpPr>
        <p:spPr bwMode="auto">
          <a:xfrm>
            <a:off x="611188" y="4508500"/>
            <a:ext cx="81359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buFontTx/>
              <a:buAutoNum type="arabicPlain" startAt="2"/>
            </a:pPr>
            <a:r>
              <a:rPr lang="ru-RU" sz="2000" dirty="0">
                <a:latin typeface="Times New Roman" pitchFamily="18" charset="0"/>
              </a:rPr>
              <a:t>Когда план составлен, переходят ко второму этапу работы – проведение исследования и обработки результатов (измерений, анкетированию и т.д.). Анализируя данные, смотрят: насколько выдвинутая в начале исследования гипотеза соответствует поставленным целям. В ходе проведенных исследований первоначальная тема может измениться. </a:t>
            </a:r>
          </a:p>
          <a:p>
            <a:pPr marL="342900" indent="-342900" algn="just"/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139301" name="Group 37"/>
          <p:cNvGraphicFramePr>
            <a:graphicFrameLocks noGrp="1"/>
          </p:cNvGraphicFramePr>
          <p:nvPr>
            <p:ph sz="half" idx="2"/>
          </p:nvPr>
        </p:nvGraphicFramePr>
        <p:xfrm>
          <a:off x="1763713" y="3573463"/>
          <a:ext cx="6049962" cy="853440"/>
        </p:xfrm>
        <a:graphic>
          <a:graphicData uri="http://schemas.openxmlformats.org/drawingml/2006/table">
            <a:tbl>
              <a:tblPr/>
              <a:tblGrid>
                <a:gridCol w="720725"/>
                <a:gridCol w="1728787"/>
                <a:gridCol w="1727200"/>
                <a:gridCol w="187325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мероприятие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оборудование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ответственные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800" b="1" i="1" dirty="0">
                <a:solidFill>
                  <a:schemeClr val="accent2"/>
                </a:solidFill>
              </a:rPr>
              <a:t/>
            </a:r>
            <a:br>
              <a:rPr lang="ru-RU" sz="3800" b="1" i="1" dirty="0">
                <a:solidFill>
                  <a:schemeClr val="accent2"/>
                </a:solidFill>
              </a:rPr>
            </a:br>
            <a:r>
              <a:rPr lang="ru-RU" sz="3800" b="1" i="1" dirty="0">
                <a:solidFill>
                  <a:schemeClr val="accent2"/>
                </a:solidFill>
              </a:rPr>
              <a:t>      </a:t>
            </a:r>
            <a:r>
              <a:rPr lang="ru-RU" sz="2800" b="1" i="1" dirty="0">
                <a:solidFill>
                  <a:schemeClr val="accent2"/>
                </a:solidFill>
                <a:latin typeface="Century Schoolbook" pitchFamily="18" charset="0"/>
              </a:rPr>
              <a:t>Правила  работы  учителя  с учениками   </a:t>
            </a:r>
            <a:br>
              <a:rPr lang="ru-RU" sz="2800" b="1" i="1" dirty="0">
                <a:solidFill>
                  <a:schemeClr val="accent2"/>
                </a:solidFill>
                <a:latin typeface="Century Schoolbook" pitchFamily="18" charset="0"/>
              </a:rPr>
            </a:br>
            <a:r>
              <a:rPr lang="ru-RU" sz="2800" b="1" i="1" dirty="0">
                <a:solidFill>
                  <a:schemeClr val="accent2"/>
                </a:solidFill>
                <a:latin typeface="Century Schoolbook" pitchFamily="18" charset="0"/>
              </a:rPr>
              <a:t>                 при  проведении   исследовании.</a:t>
            </a:r>
            <a:r>
              <a:rPr lang="ru-RU" sz="2800" dirty="0">
                <a:latin typeface="Century Schoolbook" pitchFamily="18" charset="0"/>
              </a:rPr>
              <a:t> </a:t>
            </a:r>
            <a:br>
              <a:rPr lang="ru-RU" sz="2800" dirty="0">
                <a:latin typeface="Century Schoolbook" pitchFamily="18" charset="0"/>
              </a:rPr>
            </a:br>
            <a:endParaRPr lang="ru-RU" sz="2800" dirty="0">
              <a:latin typeface="Century Schoolbook" pitchFamily="18" charset="0"/>
            </a:endParaRP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353425" cy="5257800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Известный специалист в области «исследовательского обучения» Д</a:t>
            </a:r>
            <a:r>
              <a:rPr lang="ru-RU" sz="1800" dirty="0" smtClean="0">
                <a:latin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</a:rPr>
              <a:t>Треффингер</a:t>
            </a:r>
            <a:r>
              <a:rPr lang="ru-RU" sz="1800" dirty="0" smtClean="0">
                <a:latin typeface="Times New Roman" pitchFamily="18" charset="0"/>
              </a:rPr>
              <a:t> рекомендует педагогам, занимающимся выработкой у детей исследовательских наклонностей, соблюдать </a:t>
            </a:r>
            <a:r>
              <a:rPr lang="ru-RU" sz="1800" b="1" dirty="0" smtClean="0">
                <a:latin typeface="Times New Roman" pitchFamily="18" charset="0"/>
              </a:rPr>
              <a:t>следующие правила</a:t>
            </a:r>
            <a:r>
              <a:rPr lang="ru-RU" sz="1800" dirty="0" smtClean="0">
                <a:latin typeface="Times New Roman" pitchFamily="18" charset="0"/>
              </a:rPr>
              <a:t>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latin typeface="Times New Roman" pitchFamily="18" charset="0"/>
              </a:rPr>
              <a:t>1.He занимайтесь наставлениями; помогайте детям действовать независимо, не давайте прямых инструкций относительно того, чем они должны заниматься.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latin typeface="Times New Roman" pitchFamily="18" charset="0"/>
              </a:rPr>
              <a:t>2. Не делайте скоропалительных выводов; на основе тщательного наблюдения и оценки определяйте сильные и слабые стороны детей; не следует полагаться на то, что они уже обладают определенными базовыми навыками и знаниями.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>
                <a:latin typeface="Times New Roman" pitchFamily="18" charset="0"/>
              </a:rPr>
              <a:t>3</a:t>
            </a:r>
            <a:r>
              <a:rPr lang="ru-RU" sz="1800" dirty="0">
                <a:latin typeface="Times New Roman" pitchFamily="18" charset="0"/>
              </a:rPr>
              <a:t>. Не сдерживайте инициативы детей и не делайте за них то, что они могут сделать (или могут научиться делать) самостоятельно.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4. Научитесь не торопиться с вынесением суждения.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5. Научите детей прослеживать </a:t>
            </a:r>
            <a:r>
              <a:rPr lang="ru-RU" sz="1800" dirty="0" err="1">
                <a:latin typeface="Times New Roman" pitchFamily="18" charset="0"/>
              </a:rPr>
              <a:t>межпредметные</a:t>
            </a:r>
            <a:r>
              <a:rPr lang="ru-RU" sz="1800" dirty="0">
                <a:latin typeface="Times New Roman" pitchFamily="18" charset="0"/>
              </a:rPr>
              <a:t> связи.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6. Приучите детей к навыкам самостоятельного решения проблем, исследования и анализа ситуации.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7. Используйте трудные ситуации, возникшие у детей в школе и дома, как область приложения полученных навыков в решении задач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8. Помогайте детям научиться управлять процессом усвоения знаний.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9. Подходите ко всему творчески.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1700213"/>
            <a:ext cx="8281987" cy="5157787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2000" dirty="0"/>
              <a:t>                                                        </a:t>
            </a:r>
            <a:r>
              <a:rPr lang="ru-RU" sz="2000" dirty="0">
                <a:latin typeface="Times New Roman" pitchFamily="18" charset="0"/>
              </a:rPr>
              <a:t>Принято считать, что оформление –       </a:t>
            </a:r>
          </a:p>
          <a:p>
            <a:pPr algn="just"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                                              незначительный, чисто формальный   этап                  </a:t>
            </a:r>
          </a:p>
          <a:p>
            <a:pPr algn="just"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                                              создания  рукописи научного исследования. </a:t>
            </a:r>
          </a:p>
          <a:p>
            <a:pPr algn="just"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                                              На самом деле, это не так. Оформление        </a:t>
            </a:r>
          </a:p>
          <a:p>
            <a:pPr algn="just"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                                              результатов исследования – один из самых трудоемких этапов работы. Написать работу на черновике -это 30% успеха, а вот правильно оформить  работу, последовательно изложив найденный материал и свои научные исследования, при этом правильно раскрыв тему исследования - это 70 % работы. </a:t>
            </a:r>
          </a:p>
          <a:p>
            <a:pPr algn="just"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       Существуют общие правила не только к  оформлению текста исследовательской работы, но и  к срокам представления данной работы  в комиссию для изучения  материала (например, на конкурс).</a:t>
            </a:r>
          </a:p>
          <a:p>
            <a:pPr algn="just"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      </a:t>
            </a:r>
          </a:p>
        </p:txBody>
      </p:sp>
      <p:pic>
        <p:nvPicPr>
          <p:cNvPr id="347145" name="Picture 9" descr="book_0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2988" y="1557338"/>
            <a:ext cx="2592387" cy="1878012"/>
          </a:xfrm>
          <a:noFill/>
          <a:ln/>
        </p:spPr>
      </p:pic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dirty="0">
                <a:solidFill>
                  <a:schemeClr val="accent2"/>
                </a:solidFill>
              </a:rPr>
              <a:t>         </a:t>
            </a:r>
            <a:r>
              <a:rPr lang="en-US" sz="3200" b="1" i="1" dirty="0">
                <a:solidFill>
                  <a:schemeClr val="accent2"/>
                </a:solidFill>
                <a:latin typeface="Century Schoolbook" pitchFamily="18" charset="0"/>
              </a:rPr>
              <a:t>III</a:t>
            </a:r>
            <a:r>
              <a:rPr lang="ru-RU" sz="3200" b="1" i="1" dirty="0">
                <a:solidFill>
                  <a:schemeClr val="accent2"/>
                </a:solidFill>
                <a:latin typeface="Century Schoolbook" pitchFamily="18" charset="0"/>
              </a:rPr>
              <a:t>. Оформление научно-   </a:t>
            </a:r>
            <a:br>
              <a:rPr lang="ru-RU" sz="3200" b="1" i="1" dirty="0">
                <a:solidFill>
                  <a:schemeClr val="accent2"/>
                </a:solidFill>
                <a:latin typeface="Century Schoolbook" pitchFamily="18" charset="0"/>
              </a:rPr>
            </a:br>
            <a:r>
              <a:rPr lang="ru-RU" sz="3200" b="1" i="1" dirty="0">
                <a:solidFill>
                  <a:schemeClr val="accent2"/>
                </a:solidFill>
                <a:latin typeface="Century Schoolbook" pitchFamily="18" charset="0"/>
              </a:rPr>
              <a:t>        исследовательской   работы</a:t>
            </a:r>
          </a:p>
        </p:txBody>
      </p:sp>
      <p:sp>
        <p:nvSpPr>
          <p:cNvPr id="347146" name="Text Box 10"/>
          <p:cNvSpPr txBox="1">
            <a:spLocks noChangeArrowheads="1"/>
          </p:cNvSpPr>
          <p:nvPr/>
        </p:nvSpPr>
        <p:spPr bwMode="auto">
          <a:xfrm>
            <a:off x="7720013" y="6110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347147" name="Picture 11" descr="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5113" y="6165850"/>
            <a:ext cx="34290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14290"/>
            <a:ext cx="692948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entury Schoolbook"/>
              </a:rPr>
              <a:t>Аннотация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000108"/>
            <a:ext cx="8572560" cy="4528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ja-JP" sz="2000" i="1" dirty="0" smtClean="0">
                <a:latin typeface="Times New Roman" pitchFamily="18" charset="0"/>
              </a:rPr>
              <a:t>            </a:t>
            </a:r>
            <a:r>
              <a:rPr lang="ru-RU" altLang="ja-JP" sz="2000" dirty="0" smtClean="0">
                <a:latin typeface="Times New Roman" pitchFamily="18" charset="0"/>
              </a:rPr>
              <a:t>Процесс </a:t>
            </a:r>
            <a:r>
              <a:rPr lang="ru-RU" altLang="ja-JP" sz="2000" dirty="0">
                <a:latin typeface="Times New Roman" pitchFamily="18" charset="0"/>
              </a:rPr>
              <a:t>бурной информатизации общества требует реформирования системы  образования. В новых условиях особое значение для развития человека приобретают умения собирать необходимую информацию, целесообразно пользоваться ею, проводить элементарные исследования, выдвигать гипотезы, делать выводы, умозаключения, что так актуально  в современных условиях развития общества.. Всему этому учит такое направление в обучение, как организация научно-исследовательской деятельности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ja-JP" sz="2000" dirty="0">
                <a:latin typeface="Times New Roman" pitchFamily="18" charset="0"/>
              </a:rPr>
              <a:t>          При организации научно-исследовательской деятельности кардинально меняется функция педагога: он перестает быть основным источником информации для учеников и становится организатором их собственно познавательной деятельности. Легко  ли это? Как организовать научно-исследовательскую деятельность учащихся?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</a:rPr>
              <a:t>          Цель данной презентации: познакомить </a:t>
            </a:r>
            <a:r>
              <a:rPr lang="ru-RU" sz="2000" dirty="0">
                <a:latin typeface="Times New Roman" pitchFamily="18" charset="0"/>
              </a:rPr>
              <a:t>учителей  с теорией и практикой организации и    проведения  научно-исследовательской работы как одним  из эффективных способов активизации познавательной деятельности  школьников.</a:t>
            </a:r>
            <a:endParaRPr lang="ru-RU" sz="2000" b="1" dirty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</a:rPr>
              <a:t>          </a:t>
            </a:r>
            <a:endParaRPr lang="ru-RU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532812" cy="1143000"/>
          </a:xfrm>
        </p:spPr>
        <p:txBody>
          <a:bodyPr>
            <a:normAutofit fontScale="90000"/>
          </a:bodyPr>
          <a:lstStyle/>
          <a:p>
            <a:r>
              <a:rPr lang="en-US" sz="3600" i="1" dirty="0">
                <a:solidFill>
                  <a:schemeClr val="accent2"/>
                </a:solidFill>
                <a:latin typeface="Century Schoolbook" pitchFamily="18" charset="0"/>
              </a:rPr>
              <a:t>IV. </a:t>
            </a:r>
            <a:r>
              <a:rPr lang="ru-RU" sz="3600" b="1" i="1" dirty="0">
                <a:solidFill>
                  <a:schemeClr val="accent2"/>
                </a:solidFill>
                <a:latin typeface="Century Schoolbook" pitchFamily="18" charset="0"/>
              </a:rPr>
              <a:t>Защита</a:t>
            </a:r>
            <a:r>
              <a:rPr lang="ru-RU" sz="3600" i="1" dirty="0">
                <a:solidFill>
                  <a:schemeClr val="accent2"/>
                </a:solidFill>
                <a:latin typeface="Century Schoolbook" pitchFamily="18" charset="0"/>
              </a:rPr>
              <a:t>  </a:t>
            </a:r>
            <a:r>
              <a:rPr lang="ru-RU" sz="3600" b="1" i="1" dirty="0">
                <a:solidFill>
                  <a:schemeClr val="accent2"/>
                </a:solidFill>
                <a:latin typeface="Century Schoolbook" pitchFamily="18" charset="0"/>
              </a:rPr>
              <a:t>результатов</a:t>
            </a:r>
            <a:r>
              <a:rPr lang="ru-RU" sz="3600" i="1" dirty="0">
                <a:solidFill>
                  <a:schemeClr val="accent2"/>
                </a:solidFill>
                <a:latin typeface="Century Schoolbook" pitchFamily="18" charset="0"/>
              </a:rPr>
              <a:t>     </a:t>
            </a:r>
            <a:br>
              <a:rPr lang="ru-RU" sz="3600" i="1" dirty="0">
                <a:solidFill>
                  <a:schemeClr val="accent2"/>
                </a:solidFill>
                <a:latin typeface="Century Schoolbook" pitchFamily="18" charset="0"/>
              </a:rPr>
            </a:br>
            <a:r>
              <a:rPr lang="ru-RU" sz="3600" i="1" dirty="0">
                <a:solidFill>
                  <a:schemeClr val="accent2"/>
                </a:solidFill>
                <a:latin typeface="Century Schoolbook" pitchFamily="18" charset="0"/>
              </a:rPr>
              <a:t>                 </a:t>
            </a:r>
            <a:r>
              <a:rPr lang="ru-RU" sz="3600" b="1" i="1" dirty="0">
                <a:solidFill>
                  <a:schemeClr val="accent2"/>
                </a:solidFill>
                <a:latin typeface="Century Schoolbook" pitchFamily="18" charset="0"/>
              </a:rPr>
              <a:t>исследования</a:t>
            </a:r>
            <a:endParaRPr lang="ru-RU" sz="3600" b="1" dirty="0">
              <a:latin typeface="Century Schoolbook" pitchFamily="18" charset="0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latin typeface="Times New Roman" pitchFamily="18" charset="0"/>
              </a:rPr>
              <a:t>Основные формы представления результатов:</a:t>
            </a:r>
            <a:r>
              <a:rPr lang="ru-RU" sz="2000" dirty="0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</a:t>
            </a:r>
            <a:r>
              <a:rPr lang="ru-RU" sz="1800" dirty="0">
                <a:latin typeface="Times New Roman" pitchFamily="18" charset="0"/>
              </a:rPr>
              <a:t>-сообщение,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-полный текст учебного исследования 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-тезисы, </a:t>
            </a:r>
            <a:endParaRPr lang="en-US" sz="18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-научная статья (описание хода работы),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-отчет,</a:t>
            </a:r>
            <a:endParaRPr lang="en-US" sz="18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-план исследования,</a:t>
            </a:r>
            <a:endParaRPr lang="en-US" sz="18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-устный доклад,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-стендовый доклад (оформление наглядного материала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-реферат проблемного характера,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-компьютерная программа,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-прибор с описанием его действия,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-видео- и аудиоматериалы.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>
                <a:latin typeface="Times New Roman" pitchFamily="18" charset="0"/>
              </a:rPr>
              <a:t>Уровни представления работ: </a:t>
            </a:r>
            <a:endParaRPr lang="ru-RU" sz="20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</a:t>
            </a:r>
            <a:r>
              <a:rPr lang="ru-RU" sz="1800" dirty="0">
                <a:latin typeface="Times New Roman" pitchFamily="18" charset="0"/>
              </a:rPr>
              <a:t>-</a:t>
            </a:r>
            <a:r>
              <a:rPr lang="ru-RU" sz="1800" dirty="0" err="1">
                <a:latin typeface="Times New Roman" pitchFamily="18" charset="0"/>
              </a:rPr>
              <a:t>Внутриклассные</a:t>
            </a:r>
            <a:r>
              <a:rPr lang="ru-RU" sz="1800" dirty="0">
                <a:latin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</a:rPr>
              <a:t>внутришкольные</a:t>
            </a:r>
            <a:r>
              <a:rPr lang="ru-RU" sz="1800" dirty="0">
                <a:latin typeface="Times New Roman" pitchFamily="18" charset="0"/>
              </a:rPr>
              <a:t>, региональные, международные</a:t>
            </a:r>
            <a:r>
              <a:rPr lang="ru-RU" sz="2000" dirty="0"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 </a:t>
            </a:r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5522913" y="6442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142343" name="Picture 7" descr="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5949950"/>
            <a:ext cx="398462" cy="53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281987" cy="5300662"/>
          </a:xfrm>
          <a:noFill/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                                    </a:t>
            </a:r>
            <a:r>
              <a:rPr lang="ru-RU" sz="1800" dirty="0">
                <a:latin typeface="Times New Roman" pitchFamily="18" charset="0"/>
              </a:rPr>
              <a:t>Академик Остроградский писал: «Хороший учитель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                                  рождает хороших  учеников». Современный учитель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                                 является важнейший фигурой в организации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                                 педагогического процесса. От его профессиональной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                                 пригодности, педагогического мастерства, творчества,   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                                 к готовности к инновационной   деятельности  зависит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                                 эффективность педагогической системы. Научно-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                                 исследовательская деятельность – это не дань моде, это попытка реформировать систему образования.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Как показали исследования зарубежных ученых, изменить систему образования сложно, но и оставить ею такой, как сейчас - нельзя.  Поэтому решение проблемы находится  в изменении педагогического сознания учителя, в обретении им современной методологической культуры, исследовательской позиции в обучении и воспитании. А на это и направлена научно-исследовательская деятельность.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latin typeface="Times New Roman" pitchFamily="18" charset="0"/>
              </a:rPr>
              <a:t>                Таким образом, владение учителем  методикой  организации научно-исследовательской деятельности учащихся и знание ее основных методов является основным элементом реформирования школьного образования. 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>
                <a:solidFill>
                  <a:schemeClr val="accent2"/>
                </a:solidFill>
              </a:rPr>
              <a:t>          </a:t>
            </a:r>
            <a:r>
              <a:rPr lang="ru-RU" sz="4800" b="1" i="1" dirty="0">
                <a:solidFill>
                  <a:schemeClr val="accent2"/>
                </a:solidFill>
                <a:latin typeface="Century Schoolbook" pitchFamily="18" charset="0"/>
              </a:rPr>
              <a:t>Заключение</a:t>
            </a:r>
          </a:p>
        </p:txBody>
      </p:sp>
      <p:pic>
        <p:nvPicPr>
          <p:cNvPr id="40968" name="Picture 8" descr="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557338"/>
            <a:ext cx="1873250" cy="230346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5030796" cy="1143000"/>
          </a:xfrm>
        </p:spPr>
        <p:txBody>
          <a:bodyPr/>
          <a:lstStyle/>
          <a:p>
            <a:r>
              <a:rPr lang="ru-RU" sz="4800" b="1" i="1" dirty="0">
                <a:solidFill>
                  <a:schemeClr val="accent2"/>
                </a:solidFill>
              </a:rPr>
              <a:t>             </a:t>
            </a:r>
            <a:r>
              <a:rPr lang="ru-RU" sz="4800" b="1" i="1" dirty="0">
                <a:solidFill>
                  <a:schemeClr val="accent2"/>
                </a:solidFill>
                <a:latin typeface="Century Schoolbook" pitchFamily="18" charset="0"/>
              </a:rPr>
              <a:t>Ресурсы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28662" y="1643051"/>
            <a:ext cx="7286676" cy="4000528"/>
          </a:xfrm>
        </p:spPr>
        <p:txBody>
          <a:bodyPr/>
          <a:lstStyle/>
          <a:p>
            <a:pPr marL="457200" indent="-457200">
              <a:buFont typeface="Wingdings" pitchFamily="2" charset="2"/>
              <a:buAutoNum type="arabicPeriod"/>
            </a:pPr>
            <a:endParaRPr lang="ru-RU" sz="2000" dirty="0">
              <a:latin typeface="Times New Roman" pitchFamily="18" charset="0"/>
            </a:endParaRPr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</a:rPr>
              <a:t>http://tmn.fio.ru</a:t>
            </a:r>
          </a:p>
          <a:p>
            <a:pPr marL="457200" indent="-457200">
              <a:spcBef>
                <a:spcPct val="0"/>
              </a:spcBef>
              <a:buClrTx/>
              <a:buSzTx/>
              <a:buFontTx/>
              <a:buNone/>
            </a:pPr>
            <a:endParaRPr lang="ru-RU" sz="2000" dirty="0">
              <a:latin typeface="Times New Roman" pitchFamily="18" charset="0"/>
            </a:endParaRPr>
          </a:p>
          <a:p>
            <a:pPr marL="457200" indent="-457200"/>
            <a:endParaRPr lang="ru-RU" sz="2400" dirty="0">
              <a:latin typeface="Times New Roman" pitchFamily="18" charset="0"/>
            </a:endParaRPr>
          </a:p>
          <a:p>
            <a:pPr marL="457200" indent="-457200"/>
            <a:endParaRPr lang="ru-RU" sz="2400" dirty="0">
              <a:latin typeface="Times New Roman" pitchFamily="18" charset="0"/>
            </a:endParaRPr>
          </a:p>
        </p:txBody>
      </p:sp>
      <p:pic>
        <p:nvPicPr>
          <p:cNvPr id="329735" name="Picture 7" descr="ED00019_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940425" y="333375"/>
            <a:ext cx="2881313" cy="2528888"/>
          </a:xfrm>
          <a:noFill/>
          <a:ln/>
        </p:spPr>
      </p:pic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900113" y="3933825"/>
            <a:ext cx="82438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>
                <a:latin typeface="Arial" charset="0"/>
              </a:rPr>
              <a:t>  </a:t>
            </a:r>
            <a:r>
              <a:rPr lang="ru-RU" dirty="0" smtClean="0">
                <a:latin typeface="Arial" charset="0"/>
              </a:rPr>
              <a:t>4</a:t>
            </a:r>
            <a:r>
              <a:rPr lang="ru-RU" sz="2000" dirty="0" smtClean="0">
                <a:solidFill>
                  <a:srgbClr val="002060"/>
                </a:solidFill>
                <a:latin typeface="Arial" charset="0"/>
              </a:rPr>
              <a:t>.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</a:rPr>
              <a:t>Журнал "Народное образование" №12000 г.с.101.  </a:t>
            </a:r>
          </a:p>
        </p:txBody>
      </p:sp>
      <p:sp>
        <p:nvSpPr>
          <p:cNvPr id="329740" name="Text Box 12"/>
          <p:cNvSpPr txBox="1">
            <a:spLocks noChangeArrowheads="1"/>
          </p:cNvSpPr>
          <p:nvPr/>
        </p:nvSpPr>
        <p:spPr bwMode="auto">
          <a:xfrm>
            <a:off x="1000100" y="2428868"/>
            <a:ext cx="717234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ru-RU" sz="2000" dirty="0" smtClean="0">
                <a:latin typeface="Times New Roman" pitchFamily="18" charset="0"/>
              </a:rPr>
              <a:t>2. 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</a:rPr>
              <a:t>Головко О. Научно-практическая деятельность </a:t>
            </a:r>
          </a:p>
          <a:p>
            <a:pPr marL="342900" indent="-342900"/>
            <a:r>
              <a:rPr lang="ru-RU" sz="2000" dirty="0">
                <a:solidFill>
                  <a:srgbClr val="002060"/>
                </a:solidFill>
                <a:latin typeface="Times New Roman" pitchFamily="18" charset="0"/>
              </a:rPr>
              <a:t>     школьников // Народное образование - №3, 2003 г. </a:t>
            </a:r>
          </a:p>
          <a:p>
            <a:pPr marL="342900" indent="-34290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</a:rPr>
              <a:t>3. 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</a:rPr>
              <a:t>Ивочкина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</a:rPr>
              <a:t> Т.Организация научно-исследовательской </a:t>
            </a:r>
            <a:endParaRPr lang="en-US" sz="2000" dirty="0">
              <a:solidFill>
                <a:srgbClr val="002060"/>
              </a:solidFill>
              <a:latin typeface="Times New Roman" pitchFamily="18" charset="0"/>
            </a:endParaRPr>
          </a:p>
          <a:p>
            <a:pPr marL="342900" indent="-342900"/>
            <a:r>
              <a:rPr lang="ru-RU" sz="2000" dirty="0">
                <a:solidFill>
                  <a:srgbClr val="002060"/>
                </a:solidFill>
                <a:latin typeface="Times New Roman" pitchFamily="18" charset="0"/>
              </a:rPr>
              <a:t>     деятельности учащихся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</a:rPr>
              <a:t>//Народное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</a:rPr>
              <a:t>образование - 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</a:rPr>
              <a:t>3,2000г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</a:rPr>
              <a:t> . </a:t>
            </a:r>
          </a:p>
          <a:p>
            <a:pPr marL="342900" indent="-342900"/>
            <a:endParaRPr lang="ru-RU" sz="2400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600200"/>
            <a:ext cx="76327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b="1" i="1" dirty="0">
                <a:latin typeface="Times New Roman" pitchFamily="18" charset="0"/>
              </a:rPr>
              <a:t>   Научно-исследовательская      </a:t>
            </a:r>
          </a:p>
          <a:p>
            <a:pPr>
              <a:buFont typeface="Wingdings" pitchFamily="2" charset="2"/>
              <a:buNone/>
            </a:pPr>
            <a:r>
              <a:rPr lang="ru-RU" sz="4000" b="1" i="1" dirty="0">
                <a:latin typeface="Times New Roman" pitchFamily="18" charset="0"/>
              </a:rPr>
              <a:t>           работа -что это:  </a:t>
            </a:r>
          </a:p>
          <a:p>
            <a:pPr>
              <a:buFont typeface="Wingdings" pitchFamily="2" charset="2"/>
              <a:buNone/>
            </a:pPr>
            <a:r>
              <a:rPr lang="ru-RU" sz="4000" b="1" i="1" dirty="0">
                <a:latin typeface="Times New Roman" pitchFamily="18" charset="0"/>
              </a:rPr>
              <a:t>                 очередная дань  моде                   </a:t>
            </a:r>
          </a:p>
          <a:p>
            <a:pPr>
              <a:buFont typeface="Wingdings" pitchFamily="2" charset="2"/>
              <a:buNone/>
            </a:pPr>
            <a:r>
              <a:rPr lang="ru-RU" sz="4000" b="1" i="1" dirty="0">
                <a:latin typeface="Times New Roman" pitchFamily="18" charset="0"/>
              </a:rPr>
              <a:t>                        или попытка  </a:t>
            </a:r>
          </a:p>
          <a:p>
            <a:pPr>
              <a:buFont typeface="Wingdings" pitchFamily="2" charset="2"/>
              <a:buNone/>
            </a:pPr>
            <a:r>
              <a:rPr lang="ru-RU" sz="4000" b="1" i="1" dirty="0">
                <a:latin typeface="Times New Roman" pitchFamily="18" charset="0"/>
              </a:rPr>
              <a:t>                             реформировать </a:t>
            </a:r>
          </a:p>
          <a:p>
            <a:pPr>
              <a:buFont typeface="Wingdings" pitchFamily="2" charset="2"/>
              <a:buNone/>
            </a:pPr>
            <a:r>
              <a:rPr lang="ru-RU" sz="4000" b="1" i="1" dirty="0">
                <a:latin typeface="Times New Roman" pitchFamily="18" charset="0"/>
              </a:rPr>
              <a:t>                                   школу?</a:t>
            </a:r>
          </a:p>
        </p:txBody>
      </p:sp>
      <p:pic>
        <p:nvPicPr>
          <p:cNvPr id="207879" name="Picture 7" descr="ED00019_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1188" y="3213100"/>
            <a:ext cx="3889375" cy="3303588"/>
          </a:xfrm>
          <a:noFill/>
          <a:ln/>
        </p:spPr>
      </p:pic>
      <p:sp>
        <p:nvSpPr>
          <p:cNvPr id="207880" name="WordArt 8"/>
          <p:cNvSpPr>
            <a:spLocks noChangeArrowheads="1" noChangeShapeType="1" noTextEdit="1"/>
          </p:cNvSpPr>
          <p:nvPr/>
        </p:nvSpPr>
        <p:spPr bwMode="auto">
          <a:xfrm>
            <a:off x="1042988" y="620713"/>
            <a:ext cx="7489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entury Schoolbook"/>
              </a:rPr>
              <a:t>Основополагающий вопрос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353425" cy="5473700"/>
          </a:xfrm>
        </p:spPr>
        <p:txBody>
          <a:bodyPr/>
          <a:lstStyle/>
          <a:p>
            <a:pPr marL="381000" indent="-3810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latin typeface="Times New Roman" pitchFamily="18" charset="0"/>
              </a:rPr>
              <a:t>Цель:</a:t>
            </a:r>
            <a:r>
              <a:rPr lang="ru-RU" sz="2400" dirty="0">
                <a:latin typeface="Times New Roman" pitchFamily="18" charset="0"/>
              </a:rPr>
              <a:t> Познакомить учителей  с теорией и практикой  организации и проведения  научно-исследовательской работы как одним  из эффективных способов активизации познавательной деятельности  школьников.</a:t>
            </a:r>
            <a:endParaRPr lang="ru-RU" sz="2400" b="1" dirty="0">
              <a:latin typeface="Times New Roman" pitchFamily="18" charset="0"/>
            </a:endParaRPr>
          </a:p>
          <a:p>
            <a:pPr marL="381000" indent="-3810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latin typeface="Times New Roman" pitchFamily="18" charset="0"/>
              </a:rPr>
              <a:t>Методические:</a:t>
            </a:r>
          </a:p>
          <a:p>
            <a:pPr marL="381000" indent="-3810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     1. Раскрыть  роль проведения  научных     исследований в     развитии творческой личности. </a:t>
            </a:r>
          </a:p>
          <a:p>
            <a:pPr marL="381000" indent="-3810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</a:rPr>
              <a:t>2. </a:t>
            </a:r>
            <a:r>
              <a:rPr lang="ru-RU" sz="2400" dirty="0">
                <a:latin typeface="Times New Roman" pitchFamily="18" charset="0"/>
              </a:rPr>
              <a:t>Вооружить  учителей  теоретическими знаниями о различных формах организации научно-исследовательской деятельности учащихся. </a:t>
            </a:r>
          </a:p>
          <a:p>
            <a:pPr marL="381000" indent="-3810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</a:rPr>
              <a:t>3.Сформировать </a:t>
            </a:r>
            <a:r>
              <a:rPr lang="ru-RU" sz="2400" dirty="0">
                <a:latin typeface="Times New Roman" pitchFamily="18" charset="0"/>
              </a:rPr>
              <a:t>основы практических умений организации научно-исследовательской работы.</a:t>
            </a:r>
          </a:p>
          <a:p>
            <a:pPr marL="381000" indent="-3810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</a:rPr>
              <a:t>4. Оказать практическую помощь в работе </a:t>
            </a:r>
            <a:r>
              <a:rPr lang="ru-RU" sz="2400" dirty="0" err="1" smtClean="0">
                <a:latin typeface="Times New Roman" pitchFamily="18" charset="0"/>
              </a:rPr>
              <a:t>педагогам-научным</a:t>
            </a:r>
            <a:r>
              <a:rPr lang="ru-RU" sz="2400" dirty="0" smtClean="0">
                <a:latin typeface="Times New Roman" pitchFamily="18" charset="0"/>
              </a:rPr>
              <a:t> руководителям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36869" name="WordArt 5"/>
          <p:cNvSpPr>
            <a:spLocks noChangeArrowheads="1" noChangeShapeType="1" noTextEdit="1"/>
          </p:cNvSpPr>
          <p:nvPr/>
        </p:nvSpPr>
        <p:spPr bwMode="auto">
          <a:xfrm>
            <a:off x="1116013" y="549275"/>
            <a:ext cx="72009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entury Schoolbook"/>
              </a:rPr>
              <a:t>Цели и </a:t>
            </a:r>
            <a:r>
              <a:rPr lang="ru-RU" sz="3600" b="1" i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entury Schoolbook"/>
              </a:rPr>
              <a:t>задачи интенсивной школы</a:t>
            </a:r>
            <a:endParaRPr lang="ru-RU" sz="3600" b="1" i="1" kern="10" dirty="0">
              <a:ln w="9525">
                <a:noFill/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Century School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075612" cy="990600"/>
          </a:xfrm>
        </p:spPr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chemeClr val="accent2"/>
                </a:solidFill>
              </a:rPr>
              <a:t>          </a:t>
            </a:r>
            <a:r>
              <a:rPr lang="ru-RU" sz="3200" b="1" i="1" dirty="0">
                <a:solidFill>
                  <a:schemeClr val="accent2"/>
                </a:solidFill>
                <a:latin typeface="Century Schoolbook" pitchFamily="18" charset="0"/>
              </a:rPr>
              <a:t>Определение   научно-исследовательской  деятельности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642350" cy="5373687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              Научно-исследовательская работа является  одной из видов интеллектуальной  деятельности учащихся. Под исследовательской деятельностью понимается деятельность учащихся, связанная с решением учащимися творческой, исследовательской задачи с заранее неизвестным решением и предполагающая наличие основных этапов работы, характерных для исследований в науке.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             Особое внимание в деятельности научно-исследовательской лаборатории уделяется учителю. </a:t>
            </a:r>
            <a:r>
              <a:rPr lang="ru-RU" altLang="ja-JP" sz="2000" dirty="0">
                <a:latin typeface="Times New Roman" pitchFamily="18" charset="0"/>
              </a:rPr>
              <a:t>При организации научно-исследовательской деятельности кардинально меняется функция педагога: он перестает быть основным источником информации для учеников и становится организатором их собственно познавательной деятельности. </a:t>
            </a:r>
            <a:r>
              <a:rPr lang="ru-RU" sz="2000" dirty="0">
                <a:latin typeface="Times New Roman" pitchFamily="18" charset="0"/>
              </a:rPr>
              <a:t>Главная функция современного учителя – управление процессом обучения, воспитания и развития личности ученика.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              Ученые отмечают, что научная ценность исследовательской работы учителей школ относительно невелика. По данным Г.И. </a:t>
            </a:r>
            <a:r>
              <a:rPr lang="ru-RU" sz="2000" dirty="0" err="1">
                <a:latin typeface="Times New Roman" pitchFamily="18" charset="0"/>
              </a:rPr>
              <a:t>Лицман</a:t>
            </a:r>
            <a:r>
              <a:rPr lang="ru-RU" sz="2000" dirty="0">
                <a:latin typeface="Times New Roman" pitchFamily="18" charset="0"/>
              </a:rPr>
              <a:t>, только 9,2% российских учителей находятся на высоком, теоретико-методологическом уровне исследования, 20,8% – на методическом, 41,7% – на технологическом.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        </a:t>
            </a:r>
          </a:p>
          <a:p>
            <a:pPr algn="just">
              <a:lnSpc>
                <a:spcPct val="80000"/>
              </a:lnSpc>
            </a:pPr>
            <a:endParaRPr lang="ru-RU" sz="2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77813"/>
            <a:ext cx="8459787" cy="1143000"/>
          </a:xfrm>
        </p:spPr>
        <p:txBody>
          <a:bodyPr>
            <a:normAutofit fontScale="90000"/>
          </a:bodyPr>
          <a:lstStyle/>
          <a:p>
            <a:r>
              <a:rPr lang="ru-RU" sz="3800" dirty="0"/>
              <a:t>              </a:t>
            </a:r>
            <a:r>
              <a:rPr lang="ru-RU" sz="3200" b="1" i="1" dirty="0">
                <a:solidFill>
                  <a:schemeClr val="accent2"/>
                </a:solidFill>
                <a:latin typeface="Century Schoolbook" pitchFamily="18" charset="0"/>
              </a:rPr>
              <a:t>Специфика научно-   </a:t>
            </a:r>
            <a:br>
              <a:rPr lang="ru-RU" sz="3200" b="1" i="1" dirty="0">
                <a:solidFill>
                  <a:schemeClr val="accent2"/>
                </a:solidFill>
                <a:latin typeface="Century Schoolbook" pitchFamily="18" charset="0"/>
              </a:rPr>
            </a:br>
            <a:r>
              <a:rPr lang="ru-RU" sz="3200" b="1" i="1" dirty="0">
                <a:solidFill>
                  <a:schemeClr val="accent2"/>
                </a:solidFill>
                <a:latin typeface="Century Schoolbook" pitchFamily="18" charset="0"/>
              </a:rPr>
              <a:t>  исследовательской  деятельности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600200"/>
            <a:ext cx="8329642" cy="5257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 </a:t>
            </a:r>
            <a:r>
              <a:rPr lang="ru-RU" sz="1800" dirty="0">
                <a:latin typeface="Times New Roman" pitchFamily="18" charset="0"/>
              </a:rPr>
              <a:t>Главная цель НИД – самореализация личности ученика на основе полученных исследовательских навыков. Под руководством научного руководителя(учителя)  происходит развитие личности ученика в 3 </a:t>
            </a:r>
            <a:r>
              <a:rPr lang="ru-RU" sz="1800" dirty="0" smtClean="0">
                <a:latin typeface="Times New Roman" pitchFamily="18" charset="0"/>
              </a:rPr>
              <a:t>направлениях:</a:t>
            </a:r>
            <a:endParaRPr lang="ru-RU" sz="18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18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1800" dirty="0"/>
          </a:p>
          <a:p>
            <a:pPr>
              <a:lnSpc>
                <a:spcPct val="80000"/>
              </a:lnSpc>
            </a:pPr>
            <a:endParaRPr lang="ru-RU" sz="3200" dirty="0"/>
          </a:p>
          <a:p>
            <a:pPr>
              <a:lnSpc>
                <a:spcPct val="80000"/>
              </a:lnSpc>
            </a:pPr>
            <a:endParaRPr lang="ru-RU" sz="3200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>
                <a:latin typeface="Times New Roman" pitchFamily="18" charset="0"/>
              </a:rPr>
              <a:t>В ходе научно-исследовательской деятельности приобретаются и развиваются следующие качества ученика: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>
                <a:latin typeface="Times New Roman" pitchFamily="18" charset="0"/>
              </a:rPr>
              <a:t>- навык самостоятельной исследовательской деятельности;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>
                <a:latin typeface="Times New Roman" pitchFamily="18" charset="0"/>
              </a:rPr>
              <a:t>- навык работы с научно-познавательной литературой;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>
                <a:latin typeface="Times New Roman" pitchFamily="18" charset="0"/>
              </a:rPr>
              <a:t>- инициатива и творчество;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>
                <a:latin typeface="Times New Roman" pitchFamily="18" charset="0"/>
              </a:rPr>
              <a:t>- использование, расширение и углубление школьных знаний;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>
                <a:latin typeface="Times New Roman" pitchFamily="18" charset="0"/>
              </a:rPr>
              <a:t>- навык совместной работы со специалистами;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>
                <a:latin typeface="Times New Roman" pitchFamily="18" charset="0"/>
              </a:rPr>
              <a:t>- самоутверждение учащихся в данной предметной области и  т.д. </a:t>
            </a:r>
          </a:p>
          <a:p>
            <a:pPr>
              <a:lnSpc>
                <a:spcPct val="80000"/>
              </a:lnSpc>
            </a:pPr>
            <a:endParaRPr lang="ru-RU" sz="16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1600" dirty="0"/>
          </a:p>
        </p:txBody>
      </p:sp>
      <p:sp>
        <p:nvSpPr>
          <p:cNvPr id="234503" name="Rectangle 7"/>
          <p:cNvSpPr>
            <a:spLocks noChangeArrowheads="1"/>
          </p:cNvSpPr>
          <p:nvPr/>
        </p:nvSpPr>
        <p:spPr bwMode="auto">
          <a:xfrm>
            <a:off x="3492500" y="2636838"/>
            <a:ext cx="2016125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Ученик</a:t>
            </a:r>
          </a:p>
        </p:txBody>
      </p:sp>
      <p:sp>
        <p:nvSpPr>
          <p:cNvPr id="234504" name="Rectangle 8"/>
          <p:cNvSpPr>
            <a:spLocks noChangeArrowheads="1"/>
          </p:cNvSpPr>
          <p:nvPr/>
        </p:nvSpPr>
        <p:spPr bwMode="auto">
          <a:xfrm>
            <a:off x="684213" y="3789363"/>
            <a:ext cx="2808287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самосовершенствование</a:t>
            </a:r>
          </a:p>
        </p:txBody>
      </p:sp>
      <p:sp>
        <p:nvSpPr>
          <p:cNvPr id="234505" name="Rectangle 9"/>
          <p:cNvSpPr>
            <a:spLocks noChangeArrowheads="1"/>
          </p:cNvSpPr>
          <p:nvPr/>
        </p:nvSpPr>
        <p:spPr bwMode="auto">
          <a:xfrm>
            <a:off x="3635375" y="3789363"/>
            <a:ext cx="2232025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самопознание</a:t>
            </a:r>
          </a:p>
        </p:txBody>
      </p:sp>
      <p:sp>
        <p:nvSpPr>
          <p:cNvPr id="234506" name="Rectangle 10"/>
          <p:cNvSpPr>
            <a:spLocks noChangeArrowheads="1"/>
          </p:cNvSpPr>
          <p:nvPr/>
        </p:nvSpPr>
        <p:spPr bwMode="auto">
          <a:xfrm>
            <a:off x="6156325" y="3789363"/>
            <a:ext cx="2376488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самовоспитание</a:t>
            </a:r>
          </a:p>
        </p:txBody>
      </p:sp>
      <p:sp>
        <p:nvSpPr>
          <p:cNvPr id="234512" name="Line 16"/>
          <p:cNvSpPr>
            <a:spLocks noChangeShapeType="1"/>
          </p:cNvSpPr>
          <p:nvPr/>
        </p:nvSpPr>
        <p:spPr bwMode="auto">
          <a:xfrm flipH="1">
            <a:off x="2411413" y="2997200"/>
            <a:ext cx="172878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4515" name="Line 19"/>
          <p:cNvSpPr>
            <a:spLocks noChangeShapeType="1"/>
          </p:cNvSpPr>
          <p:nvPr/>
        </p:nvSpPr>
        <p:spPr bwMode="auto">
          <a:xfrm>
            <a:off x="4787900" y="2997200"/>
            <a:ext cx="15843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4518" name="Line 22"/>
          <p:cNvSpPr>
            <a:spLocks noChangeShapeType="1"/>
          </p:cNvSpPr>
          <p:nvPr/>
        </p:nvSpPr>
        <p:spPr bwMode="auto">
          <a:xfrm>
            <a:off x="4427538" y="299720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281987" cy="1143000"/>
          </a:xfrm>
        </p:spPr>
        <p:txBody>
          <a:bodyPr/>
          <a:lstStyle/>
          <a:p>
            <a:r>
              <a:rPr lang="ru-RU" sz="3800" dirty="0"/>
              <a:t>    </a:t>
            </a:r>
            <a:r>
              <a:rPr lang="ru-RU" sz="3600" b="1" i="1" dirty="0">
                <a:solidFill>
                  <a:schemeClr val="accent2"/>
                </a:solidFill>
                <a:latin typeface="Century Schoolbook" pitchFamily="18" charset="0"/>
              </a:rPr>
              <a:t>Выбор  темы  исследования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1400" dirty="0">
                <a:latin typeface="Times New Roman" pitchFamily="18" charset="0"/>
              </a:rPr>
              <a:t>                          </a:t>
            </a:r>
            <a:r>
              <a:rPr lang="ru-RU" sz="1800" dirty="0">
                <a:latin typeface="Times New Roman" pitchFamily="18" charset="0"/>
              </a:rPr>
              <a:t>Тема – ракурс, в котором рассматривается проблема. </a:t>
            </a:r>
          </a:p>
          <a:p>
            <a:pPr algn="just">
              <a:buFont typeface="Wingdings" pitchFamily="2" charset="2"/>
              <a:buNone/>
            </a:pPr>
            <a:r>
              <a:rPr lang="ru-RU" sz="1400" dirty="0" smtClean="0">
                <a:latin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None/>
            </a:pPr>
            <a:endParaRPr lang="ru-RU" sz="1400" dirty="0" smtClean="0"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ru-RU" sz="1400" dirty="0" smtClean="0"/>
          </a:p>
          <a:p>
            <a:pPr algn="just">
              <a:buFont typeface="Wingdings" pitchFamily="2" charset="2"/>
              <a:buNone/>
            </a:pPr>
            <a:r>
              <a:rPr lang="ru-RU" sz="1400" dirty="0" smtClean="0"/>
              <a:t>                                             </a:t>
            </a:r>
            <a:endParaRPr lang="ru-RU" sz="1400" dirty="0" smtClean="0"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ru-RU" sz="1400" dirty="0" smtClean="0"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ru-RU" sz="1400" dirty="0" smtClean="0"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ru-RU" sz="1400" dirty="0" smtClean="0"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ru-RU" sz="1400" dirty="0" smtClean="0"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ru-RU" sz="1400" dirty="0" smtClean="0"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ru-RU" sz="1400" b="1" dirty="0" smtClean="0">
                <a:latin typeface="Times New Roman" pitchFamily="18" charset="0"/>
              </a:rPr>
              <a:t>                                                     Основные  критерии  выбора темы:</a:t>
            </a:r>
          </a:p>
          <a:p>
            <a:pPr algn="just">
              <a:buFont typeface="Wingdings" pitchFamily="2" charset="2"/>
              <a:buNone/>
            </a:pPr>
            <a:r>
              <a:rPr lang="ru-RU" sz="1400" dirty="0" smtClean="0">
                <a:latin typeface="Times New Roman" pitchFamily="18" charset="0"/>
              </a:rPr>
              <a:t>1. Тема должна представлять интерес для учащегося не только на данный момент, но имела бы непосредственное отношение к предварительно выбранной им будущей специальности;</a:t>
            </a:r>
          </a:p>
          <a:p>
            <a:pPr algn="just">
              <a:buFont typeface="Wingdings" pitchFamily="2" charset="2"/>
              <a:buNone/>
            </a:pPr>
            <a:r>
              <a:rPr lang="ru-RU" sz="1400" dirty="0" smtClean="0">
                <a:latin typeface="Times New Roman" pitchFamily="18" charset="0"/>
              </a:rPr>
              <a:t>2. Тема  интересна не только  ученику, но  и педагогу. Это происходит тогда, когда сам научный руководитель занят исследовательской работой и в рамках избранной им сферы выделяет требующую разработки область для изучения ее учеником. </a:t>
            </a:r>
          </a:p>
          <a:p>
            <a:pPr algn="just">
              <a:buFont typeface="Wingdings" pitchFamily="2" charset="2"/>
              <a:buNone/>
            </a:pPr>
            <a:r>
              <a:rPr lang="ru-RU" sz="1400" dirty="0" smtClean="0">
                <a:latin typeface="Times New Roman" pitchFamily="18" charset="0"/>
              </a:rPr>
              <a:t> 3.Тема также должна быть реализуема в имеющихся условиях. Это значит, что по выбранной теме должны быть доступны оборудование и литература. </a:t>
            </a:r>
          </a:p>
          <a:p>
            <a:pPr algn="just">
              <a:buFont typeface="Wingdings" pitchFamily="2" charset="2"/>
              <a:buNone/>
            </a:pPr>
            <a:r>
              <a:rPr lang="ru-RU" sz="1400" dirty="0" smtClean="0">
                <a:latin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</a:endParaRPr>
          </a:p>
        </p:txBody>
      </p:sp>
      <p:sp>
        <p:nvSpPr>
          <p:cNvPr id="118817" name="Rectangle 33"/>
          <p:cNvSpPr>
            <a:spLocks noChangeArrowheads="1"/>
          </p:cNvSpPr>
          <p:nvPr/>
        </p:nvSpPr>
        <p:spPr bwMode="auto">
          <a:xfrm>
            <a:off x="3419475" y="2060575"/>
            <a:ext cx="2592388" cy="431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latin typeface="Times New Roman" pitchFamily="18" charset="0"/>
              </a:rPr>
              <a:t>Темы исследований</a:t>
            </a:r>
          </a:p>
        </p:txBody>
      </p:sp>
      <p:sp>
        <p:nvSpPr>
          <p:cNvPr id="118821" name="Rectangle 37"/>
          <p:cNvSpPr>
            <a:spLocks noChangeArrowheads="1"/>
          </p:cNvSpPr>
          <p:nvPr/>
        </p:nvSpPr>
        <p:spPr bwMode="auto">
          <a:xfrm>
            <a:off x="1258888" y="2852738"/>
            <a:ext cx="3024187" cy="431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теоретические</a:t>
            </a:r>
          </a:p>
        </p:txBody>
      </p:sp>
      <p:sp>
        <p:nvSpPr>
          <p:cNvPr id="118822" name="Rectangle 38"/>
          <p:cNvSpPr>
            <a:spLocks noChangeArrowheads="1"/>
          </p:cNvSpPr>
          <p:nvPr/>
        </p:nvSpPr>
        <p:spPr bwMode="auto">
          <a:xfrm>
            <a:off x="5724525" y="2924175"/>
            <a:ext cx="2808288" cy="431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эмпирические,</a:t>
            </a:r>
          </a:p>
        </p:txBody>
      </p:sp>
      <p:sp>
        <p:nvSpPr>
          <p:cNvPr id="118823" name="Rectangle 39"/>
          <p:cNvSpPr>
            <a:spLocks noChangeArrowheads="1"/>
          </p:cNvSpPr>
          <p:nvPr/>
        </p:nvSpPr>
        <p:spPr bwMode="auto">
          <a:xfrm>
            <a:off x="1187450" y="3573463"/>
            <a:ext cx="3240088" cy="7191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>
                <a:latin typeface="Times New Roman" pitchFamily="18" charset="0"/>
              </a:rPr>
              <a:t>ориентированы на работу по изучению</a:t>
            </a:r>
          </a:p>
          <a:p>
            <a:pPr algn="ctr"/>
            <a:r>
              <a:rPr lang="ru-RU" sz="1400">
                <a:latin typeface="Times New Roman" pitchFamily="18" charset="0"/>
              </a:rPr>
              <a:t> и обобщению фактов, материалов, </a:t>
            </a:r>
          </a:p>
          <a:p>
            <a:pPr algn="ctr"/>
            <a:r>
              <a:rPr lang="ru-RU" sz="1400">
                <a:latin typeface="Times New Roman" pitchFamily="18" charset="0"/>
              </a:rPr>
              <a:t>содержащихся в различных источниках;</a:t>
            </a:r>
          </a:p>
        </p:txBody>
      </p:sp>
      <p:sp>
        <p:nvSpPr>
          <p:cNvPr id="118824" name="Rectangle 40"/>
          <p:cNvSpPr>
            <a:spLocks noChangeArrowheads="1"/>
          </p:cNvSpPr>
          <p:nvPr/>
        </p:nvSpPr>
        <p:spPr bwMode="auto">
          <a:xfrm>
            <a:off x="5651500" y="3573463"/>
            <a:ext cx="2881313" cy="7191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>
                <a:latin typeface="Times New Roman" pitchFamily="18" charset="0"/>
              </a:rPr>
              <a:t>проведение собственных </a:t>
            </a:r>
          </a:p>
          <a:p>
            <a:pPr algn="ctr"/>
            <a:r>
              <a:rPr lang="ru-RU" sz="1600">
                <a:latin typeface="Times New Roman" pitchFamily="18" charset="0"/>
              </a:rPr>
              <a:t>наблюдений и экспериментов</a:t>
            </a:r>
          </a:p>
        </p:txBody>
      </p:sp>
      <p:sp>
        <p:nvSpPr>
          <p:cNvPr id="118830" name="Line 46"/>
          <p:cNvSpPr>
            <a:spLocks noChangeShapeType="1"/>
          </p:cNvSpPr>
          <p:nvPr/>
        </p:nvSpPr>
        <p:spPr bwMode="auto">
          <a:xfrm flipH="1">
            <a:off x="2484438" y="2420938"/>
            <a:ext cx="7921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831" name="Line 47"/>
          <p:cNvSpPr>
            <a:spLocks noChangeShapeType="1"/>
          </p:cNvSpPr>
          <p:nvPr/>
        </p:nvSpPr>
        <p:spPr bwMode="auto">
          <a:xfrm>
            <a:off x="6084888" y="2420938"/>
            <a:ext cx="93503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832" name="Line 48"/>
          <p:cNvSpPr>
            <a:spLocks noChangeShapeType="1"/>
          </p:cNvSpPr>
          <p:nvPr/>
        </p:nvSpPr>
        <p:spPr bwMode="auto">
          <a:xfrm>
            <a:off x="2339975" y="3284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834" name="Line 50"/>
          <p:cNvSpPr>
            <a:spLocks noChangeShapeType="1"/>
          </p:cNvSpPr>
          <p:nvPr/>
        </p:nvSpPr>
        <p:spPr bwMode="auto">
          <a:xfrm>
            <a:off x="7092950" y="33575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77225" cy="5157787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2400" b="1" dirty="0"/>
              <a:t>    </a:t>
            </a:r>
            <a:r>
              <a:rPr lang="en-US" sz="2400" b="1" dirty="0"/>
              <a:t>                            </a:t>
            </a:r>
            <a:r>
              <a:rPr lang="ru-RU" sz="2400" b="1" dirty="0"/>
              <a:t> </a:t>
            </a:r>
            <a:r>
              <a:rPr lang="ru-RU" sz="2000" b="1" dirty="0">
                <a:latin typeface="Times New Roman" pitchFamily="18" charset="0"/>
              </a:rPr>
              <a:t>Тема – это визитная карточка исследования. </a:t>
            </a:r>
          </a:p>
          <a:p>
            <a:pPr algn="just"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                                      Формулировка темы в начале работы носит </a:t>
            </a:r>
          </a:p>
          <a:p>
            <a:pPr algn="just"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                                      предварительный характер (например, </a:t>
            </a:r>
          </a:p>
          <a:p>
            <a:pPr algn="just"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                                      «Что такое облака?», «Пиктография - это язык                </a:t>
            </a:r>
          </a:p>
          <a:p>
            <a:pPr algn="just"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                                      прошлого или будущего?» и т.д.)</a:t>
            </a:r>
          </a:p>
          <a:p>
            <a:pPr algn="just">
              <a:buFont typeface="Wingdings" pitchFamily="2" charset="2"/>
              <a:buNone/>
            </a:pPr>
            <a:endParaRPr lang="ru-RU" sz="2000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ru-RU" sz="2000" b="1" dirty="0">
                <a:latin typeface="Times New Roman" pitchFamily="18" charset="0"/>
              </a:rPr>
              <a:t>                                                   Требованиях к формулировке темы: </a:t>
            </a:r>
          </a:p>
          <a:p>
            <a:pPr algn="just"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1.Тема должна быть сформулирована по возможности лаконично, а используемые при ее формулировке понятия должны быть логически взаимосвязаны.</a:t>
            </a:r>
          </a:p>
          <a:p>
            <a:pPr algn="just"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2. Тема должна быть понятна  не только учителю, но и  ученику.</a:t>
            </a:r>
          </a:p>
          <a:p>
            <a:pPr algn="just"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3.Формулировка темы отражает сосуществование в науке уже известного и ещё не исследованного, т.е. процесс развития научного познания. В конце работы тема может поменяться. 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77813"/>
            <a:ext cx="8353425" cy="1143000"/>
          </a:xfrm>
        </p:spPr>
        <p:txBody>
          <a:bodyPr/>
          <a:lstStyle/>
          <a:p>
            <a:r>
              <a:rPr lang="en-US" sz="5400" b="1" i="1" dirty="0">
                <a:solidFill>
                  <a:schemeClr val="accent2"/>
                </a:solidFill>
              </a:rPr>
              <a:t>    </a:t>
            </a:r>
            <a:r>
              <a:rPr lang="ru-RU" sz="5400" b="1" i="1" dirty="0">
                <a:solidFill>
                  <a:schemeClr val="accent2"/>
                </a:solidFill>
              </a:rPr>
              <a:t> </a:t>
            </a:r>
            <a:r>
              <a:rPr lang="ru-RU" sz="4400" b="1" i="1" dirty="0">
                <a:solidFill>
                  <a:schemeClr val="accent2"/>
                </a:solidFill>
                <a:latin typeface="Century Schoolbook" pitchFamily="18" charset="0"/>
              </a:rPr>
              <a:t>Формулировка  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1700213"/>
            <a:ext cx="7772400" cy="4824412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                                         Обосновать </a:t>
            </a:r>
            <a:r>
              <a:rPr lang="ru-RU" sz="2000" b="1" dirty="0">
                <a:latin typeface="Times New Roman" pitchFamily="18" charset="0"/>
              </a:rPr>
              <a:t>актуальность выбора темы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                                         исследования – значит,  объяснить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                                         необходимость изучения данной темы в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                                         контексте общего процесса научного            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                                               познания.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ru-RU" sz="2000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>
                <a:latin typeface="Times New Roman" pitchFamily="18" charset="0"/>
              </a:rPr>
              <a:t>                                                 Главные правила</a:t>
            </a:r>
            <a:r>
              <a:rPr lang="ru-RU" sz="2000" dirty="0">
                <a:latin typeface="Times New Roman" pitchFamily="18" charset="0"/>
              </a:rPr>
              <a:t>: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1 Тема исследования выбирается с учетом ее актуальности в современной науке.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2.   Главную помощь при выборе оказывает  научный руководитель.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3  Показателем актуальности является наличие проблемы в данной области исследования. (Проблема- некая  противоречивая  ситуация, требующая  разрешения).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>
                <a:latin typeface="Times New Roman" pitchFamily="18" charset="0"/>
              </a:rPr>
              <a:t>4. Освещение актуальности не должно быть многословным - одна страница.    </a:t>
            </a:r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7813"/>
            <a:ext cx="8424862" cy="1143000"/>
          </a:xfrm>
        </p:spPr>
        <p:txBody>
          <a:bodyPr/>
          <a:lstStyle/>
          <a:p>
            <a:r>
              <a:rPr lang="ru-RU" sz="3200" b="1" i="1" dirty="0">
                <a:solidFill>
                  <a:schemeClr val="accent2"/>
                </a:solidFill>
                <a:latin typeface="Century Schoolbook" pitchFamily="18" charset="0"/>
              </a:rPr>
              <a:t>    Обоснование актуальности темы</a:t>
            </a:r>
          </a:p>
        </p:txBody>
      </p:sp>
      <p:pic>
        <p:nvPicPr>
          <p:cNvPr id="120837" name="Picture 5" descr="кар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71550" y="1700213"/>
            <a:ext cx="2592388" cy="21605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2005</Words>
  <Application>Microsoft Office PowerPoint</Application>
  <PresentationFormat>Экран (4:3)</PresentationFormat>
  <Paragraphs>278</Paragraphs>
  <Slides>22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    Методика   организации     научно-исследовательской     деятельности учащихся </vt:lpstr>
      <vt:lpstr>Слайд 2</vt:lpstr>
      <vt:lpstr>Слайд 3</vt:lpstr>
      <vt:lpstr>Слайд 4</vt:lpstr>
      <vt:lpstr>          Определение   научно-исследовательской  деятельности</vt:lpstr>
      <vt:lpstr>              Специфика научно-      исследовательской  деятельности</vt:lpstr>
      <vt:lpstr>    Выбор  темы  исследования</vt:lpstr>
      <vt:lpstr>     Формулировка  темы</vt:lpstr>
      <vt:lpstr>    Обоснование актуальности темы</vt:lpstr>
      <vt:lpstr> Изучение  научной  литературы </vt:lpstr>
      <vt:lpstr> Определение  гипотезы </vt:lpstr>
      <vt:lpstr> Цель и задачи исследования </vt:lpstr>
      <vt:lpstr> Классификация   задач  исследования</vt:lpstr>
      <vt:lpstr>     Методы  исследования</vt:lpstr>
      <vt:lpstr>Виды  научно-исследовательских                        работ  учащихся  </vt:lpstr>
      <vt:lpstr>      Виды  работ  учащихся</vt:lpstr>
      <vt:lpstr>     II.Проведение научного исследования  </vt:lpstr>
      <vt:lpstr>       Правила  работы  учителя  с учениками                     при  проведении   исследовании.  </vt:lpstr>
      <vt:lpstr>         III. Оформление научно-            исследовательской   работы</vt:lpstr>
      <vt:lpstr>IV. Защита  результатов                       исследования</vt:lpstr>
      <vt:lpstr>          Заключение</vt:lpstr>
      <vt:lpstr>             Ресурсы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Методика   организации     научно-исследовательской     деятельности учащихся </dc:title>
  <dc:creator>ССС</dc:creator>
  <cp:lastModifiedBy>Попадальчик</cp:lastModifiedBy>
  <cp:revision>11</cp:revision>
  <dcterms:created xsi:type="dcterms:W3CDTF">2002-02-24T09:25:28Z</dcterms:created>
  <dcterms:modified xsi:type="dcterms:W3CDTF">2010-03-08T09:46:58Z</dcterms:modified>
</cp:coreProperties>
</file>