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95288" y="274638"/>
            <a:ext cx="75295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defRPr/>
            </a:pPr>
            <a:endParaRPr lang="ru-RU" sz="4800" b="1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499511" y="928688"/>
            <a:ext cx="7858256" cy="4429125"/>
            <a:chOff x="326" y="985"/>
            <a:chExt cx="2319" cy="2178"/>
          </a:xfrm>
        </p:grpSpPr>
        <p:pic>
          <p:nvPicPr>
            <p:cNvPr id="6150" name="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" y="1329"/>
              <a:ext cx="2296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26" y="985"/>
              <a:ext cx="2319" cy="217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CanUp">
                <a:avLst/>
              </a:prstTxWarp>
            </a:bodyPr>
            <a:lstStyle/>
            <a:p>
              <a:pPr algn="ctr">
                <a:defRPr/>
              </a:pPr>
              <a:r>
                <a:rPr lang="ru-RU" sz="4800" b="1" dirty="0">
                  <a:solidFill>
                    <a:srgbClr val="FFC0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/>
                    </a:outerShdw>
                  </a:effectLst>
                </a:rPr>
                <a:t>Метод проектов в урочной и внеурочной деятельности</a:t>
              </a:r>
            </a:p>
          </p:txBody>
        </p:sp>
      </p:grpSp>
      <p:sp>
        <p:nvSpPr>
          <p:cNvPr id="3" name="Прямоугольник 3"/>
          <p:cNvSpPr/>
          <p:nvPr/>
        </p:nvSpPr>
        <p:spPr>
          <a:xfrm>
            <a:off x="500035" y="5786438"/>
            <a:ext cx="8112154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Учитель математики - Захарова Светлана Владимировна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042988" y="0"/>
            <a:ext cx="6529387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многопрофильный лицей № 20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Documents and Settings\Ира\Рабочий стол\Мастер - класс 27.03.12\DSC_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4214813"/>
            <a:ext cx="2857500" cy="192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Ира\Рабочий стол\Мастер - класс 27.03.12\DSC_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214813"/>
            <a:ext cx="3000375" cy="192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30" descr="C:\Documents and Settings\Ира\Рабочий стол\мама школа\день открытых дверей физ-мат\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3500" y="1714500"/>
            <a:ext cx="2697163" cy="202247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173" name="Picture 29" descr="C:\Documents and Settings\Ира\Рабочий стол\мама школа\день открытых дверей физ-мат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785938"/>
            <a:ext cx="3343275" cy="164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0"/>
            <a:ext cx="8175653" cy="14287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>
            <a:prstTxWarp prst="textChevron">
              <a:avLst/>
            </a:prstTxWarp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Педагогическая технология – проектная деятельность</a:t>
            </a:r>
          </a:p>
        </p:txBody>
      </p:sp>
      <p:sp>
        <p:nvSpPr>
          <p:cNvPr id="8" name="Прямоугольник 3"/>
          <p:cNvSpPr/>
          <p:nvPr/>
        </p:nvSpPr>
        <p:spPr>
          <a:xfrm>
            <a:off x="357158" y="1714488"/>
            <a:ext cx="3857652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последнее время внимание педагогов все чаще привлекает такая новая педагогическая технология как проектная деятельность. 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4643438" y="1714488"/>
            <a:ext cx="3756593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Главная ее особенность в том, что эта технология создает все условия для формирования интереса учащихся к процессу учебной деятельности.</a:t>
            </a:r>
            <a:endParaRPr lang="ru-RU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" name="Прямоугольник 3"/>
          <p:cNvSpPr/>
          <p:nvPr/>
        </p:nvSpPr>
        <p:spPr>
          <a:xfrm>
            <a:off x="357158" y="4214818"/>
            <a:ext cx="3756593" cy="1991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Однако проектная деятельность не только способствует повышению учебной мотивации, но и развивает неординарное мышление учащихся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pic>
        <p:nvPicPr>
          <p:cNvPr id="16" name="Рисунок 15" descr="C:\Documents and Settings\Ира\Рабочий стол\Безымянный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357694"/>
            <a:ext cx="820737" cy="874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3"/>
          <p:cNvSpPr/>
          <p:nvPr/>
        </p:nvSpPr>
        <p:spPr>
          <a:xfrm>
            <a:off x="4643438" y="4214818"/>
            <a:ext cx="3714776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Организовывает школьников, учит их видеть проблему, ставить цель и достигать ее.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600200"/>
            <a:ext cx="8215313" cy="4686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Создание проекта –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это в первую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очередь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творчество ученика, учитель лишь помогает ему, координирует работу. То есть проектная деятельность позволяет ученикам не только овладеть знаниями и умениями, но и научиться самостоятельно применять их на практике. </a:t>
            </a:r>
          </a:p>
        </p:txBody>
      </p:sp>
      <p:pic>
        <p:nvPicPr>
          <p:cNvPr id="8197" name="Picture 5" descr="C:\Documents and Settings\Ира\Рабочий стол\Мастер - класс 27.03.12\Изображение 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517605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4857752" y="214290"/>
            <a:ext cx="4000529" cy="192882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>
            <a:prstTxWarp prst="textChevron">
              <a:avLst/>
            </a:prstTxWarp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Характерные</a:t>
            </a:r>
            <a:r>
              <a:rPr lang="ru-RU" sz="3600" b="1" dirty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особенности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:\Кл. руков. 10 А\фотосессия 9 а\9 а\Изображение 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357688"/>
            <a:ext cx="3000375" cy="1992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4" descr="H:\Кл. руков. 10 А\фотосессия 9 а\9 а\Изображение 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357688"/>
            <a:ext cx="2857500" cy="189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3" descr="H:\Кл. руков. 10 А\фотосессия 9 а\9 а\Изображение 07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643063"/>
            <a:ext cx="2857500" cy="18986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2" descr="H:\Кл. руков. 10 А\фотосессия 9 а\9 а\Изображение 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571625"/>
            <a:ext cx="2822575" cy="18748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214313" y="0"/>
            <a:ext cx="8715375" cy="1417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>
            <a:prstTxWarp prst="textTriangle">
              <a:avLst/>
            </a:prstTxWarp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Задачи проектной деятельности</a:t>
            </a:r>
          </a:p>
        </p:txBody>
      </p:sp>
      <p:sp>
        <p:nvSpPr>
          <p:cNvPr id="9" name="Прямоугольник 3"/>
          <p:cNvSpPr/>
          <p:nvPr/>
        </p:nvSpPr>
        <p:spPr>
          <a:xfrm>
            <a:off x="571472" y="1500174"/>
            <a:ext cx="3756593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Формирование навыков поиска, анализа и систематизации информации по заданной теме.</a:t>
            </a:r>
          </a:p>
        </p:txBody>
      </p:sp>
      <p:sp>
        <p:nvSpPr>
          <p:cNvPr id="10" name="Прямоугольник 3"/>
          <p:cNvSpPr/>
          <p:nvPr/>
        </p:nvSpPr>
        <p:spPr>
          <a:xfrm>
            <a:off x="5000628" y="1500174"/>
            <a:ext cx="3685155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Развитие самостоятельности учащихся, обучение планированию и совместной  коллективной деятельности.</a:t>
            </a:r>
          </a:p>
        </p:txBody>
      </p:sp>
      <p:sp>
        <p:nvSpPr>
          <p:cNvPr id="11" name="Прямоугольник 3"/>
          <p:cNvSpPr/>
          <p:nvPr/>
        </p:nvSpPr>
        <p:spPr>
          <a:xfrm>
            <a:off x="571472" y="4286256"/>
            <a:ext cx="3756593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Развития воображения, творческого мышления и артистических способностей.</a:t>
            </a:r>
            <a:endParaRPr lang="ru-RU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2" name="Прямоугольник 3"/>
          <p:cNvSpPr/>
          <p:nvPr/>
        </p:nvSpPr>
        <p:spPr>
          <a:xfrm>
            <a:off x="5000628" y="4286256"/>
            <a:ext cx="3756593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Обучение навыкам грамотной научной речи, оценочной самостоятельности.</a:t>
            </a:r>
            <a:endParaRPr lang="ru-RU" sz="1050" b="1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7231" y="3278351"/>
            <a:ext cx="3352732" cy="13787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5.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9144000" cy="53578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260350"/>
            <a:ext cx="8175653" cy="1157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>
            <a:prstTxWarp prst="textChevron">
              <a:avLst/>
            </a:prstTxWarp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Этапы работы над проектом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" name="Прямоугольник 3"/>
          <p:cNvSpPr/>
          <p:nvPr/>
        </p:nvSpPr>
        <p:spPr>
          <a:xfrm>
            <a:off x="587823" y="2010512"/>
            <a:ext cx="3329458" cy="15217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мотивационный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4852579" y="1999954"/>
            <a:ext cx="3538920" cy="146994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2.</a:t>
            </a: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подготовительный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7" name="Прямоугольник 3"/>
          <p:cNvSpPr/>
          <p:nvPr/>
        </p:nvSpPr>
        <p:spPr>
          <a:xfrm>
            <a:off x="467999" y="4368179"/>
            <a:ext cx="3640227" cy="14294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3.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информационно-операционный</a:t>
            </a:r>
            <a:endParaRPr lang="ru-RU" sz="20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8" name="Прямоугольник 3"/>
          <p:cNvSpPr/>
          <p:nvPr/>
        </p:nvSpPr>
        <p:spPr>
          <a:xfrm>
            <a:off x="4982281" y="4502314"/>
            <a:ext cx="3352732" cy="137877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4.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оценочный</a:t>
            </a:r>
            <a:endParaRPr lang="ru-RU" sz="1050" b="1" i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428596" y="1643050"/>
            <a:ext cx="3714776" cy="1991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Здесь важно для учителя создать положительный мотивационный настрой. Проблема, которую должны решить учащиеся, должна быть актуальной и интересной. </a:t>
            </a:r>
            <a:endParaRPr lang="ru-RU" sz="20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" name="Прямоугольник 3"/>
          <p:cNvSpPr/>
          <p:nvPr/>
        </p:nvSpPr>
        <p:spPr>
          <a:xfrm>
            <a:off x="4857752" y="1643050"/>
            <a:ext cx="3685155" cy="1991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Идёт разработка замысла проекта, формулируются задачи, план действий, согласовываются способы совместной деятельности, делятся на группы. 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1" name="Прямоугольник 3"/>
          <p:cNvSpPr/>
          <p:nvPr/>
        </p:nvSpPr>
        <p:spPr>
          <a:xfrm>
            <a:off x="428596" y="4357694"/>
            <a:ext cx="3756593" cy="1991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Здесь идёт реализация проекта. Собирается материал, вся информация перерабатывается, сортируется. </a:t>
            </a:r>
            <a:endParaRPr lang="ru-RU" sz="20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2" name="Прямоугольник 3"/>
          <p:cNvSpPr/>
          <p:nvPr/>
        </p:nvSpPr>
        <p:spPr>
          <a:xfrm>
            <a:off x="4929190" y="4357694"/>
            <a:ext cx="3756593" cy="1991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Защита проекта, коллективное обсуждение результата, самооценка деятельности. </a:t>
            </a:r>
            <a:endParaRPr lang="ru-RU" sz="20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3" name="Прямоугольник 3"/>
          <p:cNvSpPr/>
          <p:nvPr/>
        </p:nvSpPr>
        <p:spPr>
          <a:xfrm>
            <a:off x="2643174" y="3143248"/>
            <a:ext cx="3685155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Какой жизненный опыт приобретён, как изменился взгляд на проблему, что узнал, чему научился.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Ира\Рабочий стол\Мастер - класс 27.03.12\Изображение 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0"/>
            <a:ext cx="4500594" cy="2989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188" y="250352"/>
            <a:ext cx="828675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Times New Roman" pitchFamily="18" charset="0"/>
              </a:rPr>
              <a:t>Итоги проекта</a:t>
            </a:r>
            <a:endParaRPr lang="ru-RU" sz="5400" dirty="0">
              <a:solidFill>
                <a:schemeClr val="accent3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 eaLnBrk="0" hangingPunct="0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 процессе подготовки учащийся с большой долей самостоятельности исследует и применяет на практике теоретический материал, пройденный на уроках математики и изученный во внеурочное</a:t>
            </a:r>
          </a:p>
          <a:p>
            <a:pPr algn="just" eaLnBrk="0" hangingPunct="0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время.</a:t>
            </a:r>
            <a:r>
              <a:rPr lang="ru-RU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 </a:t>
            </a:r>
            <a:r>
              <a:rPr lang="ru-RU" sz="32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Таким образом,</a:t>
            </a:r>
          </a:p>
          <a:p>
            <a:pPr algn="just" eaLnBrk="0" hangingPunct="0">
              <a:defRPr/>
            </a:pPr>
            <a:r>
              <a:rPr lang="ru-RU" sz="32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 цели и задачи, </a:t>
            </a:r>
          </a:p>
          <a:p>
            <a:pPr algn="just" eaLnBrk="0" hangingPunct="0">
              <a:defRPr/>
            </a:pPr>
            <a:r>
              <a:rPr lang="ru-RU" sz="32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которые мы ставили </a:t>
            </a:r>
          </a:p>
          <a:p>
            <a:pPr algn="just" eaLnBrk="0" hangingPunct="0">
              <a:defRPr/>
            </a:pPr>
            <a:r>
              <a:rPr lang="ru-RU" sz="32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перед началом </a:t>
            </a:r>
          </a:p>
          <a:p>
            <a:pPr algn="just" eaLnBrk="0" hangingPunct="0">
              <a:defRPr/>
            </a:pPr>
            <a:r>
              <a:rPr lang="ru-RU" sz="32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проектной деятельности,</a:t>
            </a:r>
          </a:p>
          <a:p>
            <a:pPr algn="just" eaLnBrk="0" hangingPunct="0">
              <a:defRPr/>
            </a:pPr>
            <a:r>
              <a:rPr lang="ru-RU" sz="32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6" charset="0"/>
              </a:rPr>
              <a:t> выполнены.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0"/>
            <a:ext cx="5667375" cy="4500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Завершается проект обычно презентацией найденного автором способа решения исходной проблемы, созданного им проектного продукта и самопрезентацией компетентности автора проекта.</a:t>
            </a:r>
          </a:p>
        </p:txBody>
      </p:sp>
      <p:pic>
        <p:nvPicPr>
          <p:cNvPr id="12293" name="Picture 6" descr="C:\Documents and Settings\Ира\Рабочий стол\Сканер\img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4492625"/>
            <a:ext cx="17145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:\Documents and Settings\Ира\Рабочий стол\Сканер\img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0246">
            <a:off x="403225" y="4411663"/>
            <a:ext cx="14890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C:\Documents and Settings\Ира\Рабочий стол\Сканер\img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7051">
            <a:off x="1785938" y="4427538"/>
            <a:ext cx="144145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Documents and Settings\Ира\Рабочий стол\Сканер\img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9516">
            <a:off x="7346950" y="347663"/>
            <a:ext cx="16081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C:\Documents and Settings\Ира\Рабочий стол\Сканер\img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6028">
            <a:off x="7424738" y="4464050"/>
            <a:ext cx="1438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C:\Documents and Settings\Ира\Рабочий стол\Сканер\img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16298">
            <a:off x="346075" y="304800"/>
            <a:ext cx="164306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0" descr="C:\Documents and Settings\Ира\Рабочий стол\Сканер\img2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24494">
            <a:off x="6218238" y="4537075"/>
            <a:ext cx="1373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352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</cp:lastModifiedBy>
  <cp:revision>6</cp:revision>
  <dcterms:modified xsi:type="dcterms:W3CDTF">2012-07-31T16:28:49Z</dcterms:modified>
</cp:coreProperties>
</file>