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3" r:id="rId6"/>
    <p:sldId id="26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B0B80-202B-4792-A924-473F57DF5E33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202A-DAB0-4A95-997B-03F7D1D22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B0B80-202B-4792-A924-473F57DF5E33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202A-DAB0-4A95-997B-03F7D1D22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B0B80-202B-4792-A924-473F57DF5E33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202A-DAB0-4A95-997B-03F7D1D22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B0B80-202B-4792-A924-473F57DF5E33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202A-DAB0-4A95-997B-03F7D1D22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B0B80-202B-4792-A924-473F57DF5E33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202A-DAB0-4A95-997B-03F7D1D22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B0B80-202B-4792-A924-473F57DF5E33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202A-DAB0-4A95-997B-03F7D1D22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B0B80-202B-4792-A924-473F57DF5E33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202A-DAB0-4A95-997B-03F7D1D22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B0B80-202B-4792-A924-473F57DF5E33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202A-DAB0-4A95-997B-03F7D1D22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B0B80-202B-4792-A924-473F57DF5E33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202A-DAB0-4A95-997B-03F7D1D22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B0B80-202B-4792-A924-473F57DF5E33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202A-DAB0-4A95-997B-03F7D1D22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B0B80-202B-4792-A924-473F57DF5E33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202A-DAB0-4A95-997B-03F7D1D22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B0B80-202B-4792-A924-473F57DF5E33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0202A-DAB0-4A95-997B-03F7D1D22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Числа  от 1 до 10. Нумерация.,Display Only,A,0,57,55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s53.radikal.ru/i142/0911/6c/8963eb244f5f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3042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3600" b="1" dirty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3600" b="1" dirty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3600" b="1" dirty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3600" b="1" dirty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4900" b="1" dirty="0" smtClean="0">
                <a:solidFill>
                  <a:srgbClr val="FF0000"/>
                </a:solidFill>
                <a:latin typeface="Cambria" pitchFamily="18" charset="0"/>
              </a:rPr>
              <a:t>Числа </a:t>
            </a:r>
            <a:br>
              <a:rPr lang="ru-RU" sz="49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4900" b="1" dirty="0" smtClean="0">
                <a:solidFill>
                  <a:srgbClr val="FF0000"/>
                </a:solidFill>
                <a:latin typeface="Cambria" pitchFamily="18" charset="0"/>
              </a:rPr>
              <a:t>от 10 </a:t>
            </a:r>
            <a:r>
              <a:rPr lang="ru-RU" sz="4900" b="1" dirty="0">
                <a:solidFill>
                  <a:srgbClr val="FF0000"/>
                </a:solidFill>
                <a:latin typeface="Cambria" pitchFamily="18" charset="0"/>
              </a:rPr>
              <a:t>до </a:t>
            </a:r>
            <a:r>
              <a:rPr lang="ru-RU" sz="4900" b="1" dirty="0" smtClean="0">
                <a:solidFill>
                  <a:srgbClr val="FF0000"/>
                </a:solidFill>
                <a:latin typeface="Cambria" pitchFamily="18" charset="0"/>
              </a:rPr>
              <a:t>20.</a:t>
            </a:r>
            <a:br>
              <a:rPr lang="ru-RU" sz="49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4900" b="1" dirty="0" smtClean="0">
                <a:solidFill>
                  <a:srgbClr val="FF0000"/>
                </a:solidFill>
                <a:latin typeface="Cambria" pitchFamily="18" charset="0"/>
              </a:rPr>
              <a:t> Нумерация</a:t>
            </a:r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solidFill>
                  <a:srgbClr val="0070C0"/>
                </a:solidFill>
                <a:latin typeface="Cambria" pitchFamily="18" charset="0"/>
              </a:rPr>
              <a:t>Математика. 1 класс</a:t>
            </a:r>
            <a:r>
              <a:rPr lang="en-US" sz="3600" b="1" dirty="0" smtClean="0">
                <a:solidFill>
                  <a:srgbClr val="0070C0"/>
                </a:solidFill>
                <a:latin typeface="Cambria" pitchFamily="18" charset="0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latin typeface="Cambria" pitchFamily="18" charset="0"/>
              </a:rPr>
            </a:br>
            <a:r>
              <a:rPr lang="ru-RU" sz="3600" b="1" dirty="0" smtClean="0">
                <a:solidFill>
                  <a:srgbClr val="00B050"/>
                </a:solidFill>
                <a:latin typeface="Cambria" pitchFamily="18" charset="0"/>
              </a:rPr>
              <a:t>Тест </a:t>
            </a:r>
            <a:r>
              <a:rPr lang="ru-RU" sz="3600" b="1" dirty="0" smtClean="0">
                <a:solidFill>
                  <a:srgbClr val="0070C0"/>
                </a:solidFill>
                <a:latin typeface="Cambria" pitchFamily="18" charset="0"/>
              </a:rPr>
              <a:t/>
            </a:r>
            <a:br>
              <a:rPr lang="ru-RU" sz="3600" b="1" dirty="0" smtClean="0">
                <a:solidFill>
                  <a:srgbClr val="0070C0"/>
                </a:solidFill>
                <a:latin typeface="Cambria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3600" b="1" dirty="0">
                <a:solidFill>
                  <a:srgbClr val="FF0000"/>
                </a:solidFill>
                <a:latin typeface="Cambria" pitchFamily="18" charset="0"/>
              </a:rPr>
            </a:br>
            <a:endParaRPr lang="ru-RU" sz="3600" b="1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1,4 Answers,C,120,66,2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1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/>
              <a:t>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Найди неверное равенство.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717032"/>
            <a:ext cx="806489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27584" y="3933056"/>
          <a:ext cx="7560840" cy="1800200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9 + 5 = 14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7 + 6 = 13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8 + 6 = 15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6 + 5 = 11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1880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2,4 Answers,C,120,75,3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2</a:t>
            </a: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/>
              <a:t>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Замени суммой двух одинаковых слагаемых число 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16.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717032"/>
            <a:ext cx="806489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27584" y="3933056"/>
          <a:ext cx="7560840" cy="1800200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9 + 9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7 + 9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8 + 8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19 –</a:t>
                      </a:r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3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1880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5,4 Answers,D,120,7,1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16561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129614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</a:t>
            </a:r>
            <a:r>
              <a:rPr lang="en-US" sz="2800" b="1" dirty="0" smtClean="0">
                <a:solidFill>
                  <a:srgbClr val="FF0000"/>
                </a:solidFill>
                <a:latin typeface="Cambria" pitchFamily="18" charset="0"/>
              </a:rPr>
              <a:t>3</a:t>
            </a:r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/>
              <a:t>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В состав какого числа не входит число 6?</a:t>
            </a:r>
          </a:p>
          <a:p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 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2492896"/>
            <a:ext cx="8064896" cy="3528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27584" y="2708920"/>
          <a:ext cx="7560840" cy="3240359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13456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6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547664" y="292494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1880" y="292494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292080" y="292494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092280" y="292494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547664" y="4149080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11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419872" y="4149080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12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5364088" y="4149080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13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7236296" y="4149080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14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15616" y="5013176"/>
            <a:ext cx="504056" cy="50405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" pitchFamily="18" charset="0"/>
              </a:rPr>
              <a:t>5</a:t>
            </a:r>
            <a:endParaRPr lang="ru-RU" sz="20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979712" y="5013176"/>
            <a:ext cx="504056" cy="50405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?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851920" y="5013176"/>
            <a:ext cx="504056" cy="50405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" pitchFamily="18" charset="0"/>
              </a:rPr>
              <a:t>6</a:t>
            </a:r>
            <a:endParaRPr lang="ru-RU" sz="20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932040" y="5013176"/>
            <a:ext cx="504056" cy="50405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" pitchFamily="18" charset="0"/>
              </a:rPr>
              <a:t>7</a:t>
            </a:r>
            <a:endParaRPr lang="ru-RU" sz="20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796136" y="5013176"/>
            <a:ext cx="504056" cy="50405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?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876256" y="5013176"/>
            <a:ext cx="504056" cy="50405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?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668344" y="5013176"/>
            <a:ext cx="504056" cy="50405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" pitchFamily="18" charset="0"/>
              </a:rPr>
              <a:t>9</a:t>
            </a:r>
            <a:endParaRPr lang="ru-RU" sz="20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059832" y="5013176"/>
            <a:ext cx="504056" cy="50405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?</a:t>
            </a:r>
            <a:endParaRPr lang="ru-RU" sz="2000" b="1" dirty="0">
              <a:solidFill>
                <a:schemeClr val="tx1"/>
              </a:solidFill>
            </a:endParaRPr>
          </a:p>
        </p:txBody>
      </p:sp>
      <p:cxnSp>
        <p:nvCxnSpPr>
          <p:cNvPr id="28" name="Прямая соединительная линия 27"/>
          <p:cNvCxnSpPr>
            <a:endCxn id="19" idx="0"/>
          </p:cNvCxnSpPr>
          <p:nvPr/>
        </p:nvCxnSpPr>
        <p:spPr>
          <a:xfrm rot="10800000" flipV="1">
            <a:off x="1367644" y="4725144"/>
            <a:ext cx="468052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0800000" flipV="1">
            <a:off x="3203848" y="4725144"/>
            <a:ext cx="468052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0800000" flipV="1">
            <a:off x="5148064" y="4725144"/>
            <a:ext cx="468052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0800000" flipV="1">
            <a:off x="7092280" y="4725144"/>
            <a:ext cx="468052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endCxn id="20" idx="0"/>
          </p:cNvCxnSpPr>
          <p:nvPr/>
        </p:nvCxnSpPr>
        <p:spPr>
          <a:xfrm>
            <a:off x="1835696" y="4725144"/>
            <a:ext cx="396044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707904" y="4725144"/>
            <a:ext cx="396044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652120" y="4725144"/>
            <a:ext cx="396044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7524328" y="4725144"/>
            <a:ext cx="396044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6,4 Answers,C,120,65,31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</a:t>
            </a:r>
            <a:r>
              <a:rPr lang="en-US" sz="2800" b="1" dirty="0" smtClean="0">
                <a:solidFill>
                  <a:srgbClr val="FF0000"/>
                </a:solidFill>
                <a:latin typeface="Cambria" pitchFamily="18" charset="0"/>
              </a:rPr>
              <a:t>4</a:t>
            </a:r>
            <a:r>
              <a:rPr lang="ru-RU" sz="2800" dirty="0" smtClean="0"/>
              <a:t>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Толя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и Слава поймали 15 карасей. Толя поймал 6 карасей. Сколько карасей поймал Слава?</a:t>
            </a:r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717032"/>
            <a:ext cx="806489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27584" y="3933056"/>
          <a:ext cx="7560840" cy="1800200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1880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10,4 Answers,C,120,72,3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38164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345638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</a:t>
            </a:r>
            <a:r>
              <a:rPr lang="en-US" sz="2800" b="1" dirty="0" smtClean="0">
                <a:solidFill>
                  <a:srgbClr val="FF0000"/>
                </a:solidFill>
                <a:latin typeface="Cambria" pitchFamily="18" charset="0"/>
              </a:rPr>
              <a:t>5</a:t>
            </a:r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/>
              <a:t>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Догадайся, какое число спряталось за квадратиком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?</a:t>
            </a:r>
          </a:p>
          <a:p>
            <a:pPr algn="ctr"/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 – 5=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6+           =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7 – 5 =   </a:t>
            </a:r>
          </a:p>
          <a:p>
            <a:pPr algn="ctr"/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endParaRPr lang="ru-RU" sz="2800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endParaRPr lang="ru-RU" sz="2800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365104"/>
            <a:ext cx="8064896" cy="2160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27584" y="4509120"/>
          <a:ext cx="7560840" cy="1800200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472514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1880" y="472514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472514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72514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3779912" y="2420888"/>
            <a:ext cx="504056" cy="432048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0000">
                  <a:gamma/>
                  <a:shade val="60000"/>
                  <a:invGamma/>
                </a:srgbClr>
              </a:gs>
              <a:gs pos="100000">
                <a:srgbClr val="FF00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076056" y="2492896"/>
            <a:ext cx="432048" cy="432048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427984" y="2852936"/>
            <a:ext cx="504056" cy="504056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5436096" y="2852936"/>
            <a:ext cx="504056" cy="432048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0000">
                  <a:gamma/>
                  <a:shade val="60000"/>
                  <a:invGamma/>
                </a:srgbClr>
              </a:gs>
              <a:gs pos="100000">
                <a:srgbClr val="FF00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5220072" y="3356992"/>
            <a:ext cx="504056" cy="504056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151</Words>
  <Application>Microsoft Office PowerPoint</Application>
  <PresentationFormat>Экран (4:3)</PresentationFormat>
  <Paragraphs>95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       Числа  от 10 до 20.  Нумерация   Математика. 1 класс Тест   </vt:lpstr>
      <vt:lpstr>Слайд 2</vt:lpstr>
      <vt:lpstr>Слайд 3</vt:lpstr>
      <vt:lpstr>Слайд 4</vt:lpstr>
      <vt:lpstr>Слайд 5</vt:lpstr>
      <vt:lpstr>Слайд 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Числа  от 1 до 10.  Нумерация.    Математика 1 класс.  </dc:title>
  <dc:creator>MURZIK</dc:creator>
  <cp:lastModifiedBy>Егор</cp:lastModifiedBy>
  <cp:revision>27</cp:revision>
  <dcterms:created xsi:type="dcterms:W3CDTF">2011-08-27T13:13:37Z</dcterms:created>
  <dcterms:modified xsi:type="dcterms:W3CDTF">2012-12-09T13:58:54Z</dcterms:modified>
</cp:coreProperties>
</file>