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75" r:id="rId6"/>
    <p:sldId id="276" r:id="rId7"/>
    <p:sldId id="259" r:id="rId8"/>
    <p:sldId id="269" r:id="rId9"/>
    <p:sldId id="260" r:id="rId10"/>
    <p:sldId id="261" r:id="rId11"/>
    <p:sldId id="262" r:id="rId12"/>
    <p:sldId id="277" r:id="rId13"/>
    <p:sldId id="264" r:id="rId14"/>
    <p:sldId id="265" r:id="rId15"/>
    <p:sldId id="266" r:id="rId16"/>
    <p:sldId id="267" r:id="rId17"/>
    <p:sldId id="268" r:id="rId18"/>
    <p:sldId id="271" r:id="rId19"/>
    <p:sldId id="272" r:id="rId20"/>
    <p:sldId id="284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3EDE7-63E9-476D-89FB-10176082294F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185FF-35E9-40A5-B2A0-EE08CF4B3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8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185FF-35E9-40A5-B2A0-EE08CF4B3DA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1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185FF-35E9-40A5-B2A0-EE08CF4B3DA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49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6712"/>
            <a:ext cx="9020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Парикмахерское искусство как вид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арт-терапии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для дополнительного образования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детей с ограниченными возможностями  в ГБОУ ЦО № 491 «Марьино»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:\дефиле\DSC02508.JPG"/>
          <p:cNvPicPr/>
          <p:nvPr/>
        </p:nvPicPr>
        <p:blipFill>
          <a:blip r:embed="rId2" cstate="print"/>
          <a:srcRect l="5387" t="6207" r="14888"/>
          <a:stretch>
            <a:fillRect/>
          </a:stretch>
        </p:blipFill>
        <p:spPr bwMode="auto">
          <a:xfrm>
            <a:off x="1115616" y="2132856"/>
            <a:ext cx="485778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56057" y="4303455"/>
            <a:ext cx="27879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Юбилей студии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парикмахерского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искусства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«Шарм». 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Декабрь 2011 года.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Нам 10 лет!!!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  <a:p>
            <a:endParaRPr lang="ru-RU" sz="20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00042"/>
            <a:ext cx="9001156" cy="1369464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Многообразие форм взаимодействия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5657671"/>
            <a:ext cx="8685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Родители, педагоги, школьники, психологи Центра образования, </a:t>
            </a:r>
          </a:p>
          <a:p>
            <a:pPr algn="ctr"/>
            <a:r>
              <a:rPr lang="ru-RU" b="1" i="1" dirty="0" smtClean="0"/>
              <a:t>- в качестве клиентов. </a:t>
            </a:r>
          </a:p>
          <a:p>
            <a:pPr algn="ctr"/>
            <a:r>
              <a:rPr lang="ru-RU" b="1" i="1" dirty="0" smtClean="0"/>
              <a:t>Многообразие взаимодействий</a:t>
            </a:r>
            <a:r>
              <a:rPr lang="ru-RU" b="1" dirty="0" smtClean="0"/>
              <a:t> </a:t>
            </a:r>
            <a:r>
              <a:rPr lang="ru-RU" b="1" i="1" dirty="0" smtClean="0"/>
              <a:t>способствуют </a:t>
            </a:r>
          </a:p>
          <a:p>
            <a:pPr algn="ctr"/>
            <a:r>
              <a:rPr lang="ru-RU" b="1" i="1" dirty="0" smtClean="0"/>
              <a:t>формированию основ активной социализации детей. </a:t>
            </a:r>
            <a:endParaRPr lang="ru-RU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270108">
            <a:off x="5999690" y="1687772"/>
            <a:ext cx="2509592" cy="17680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8" name="Picture 5" descr="D:\Ася Яковлевна\фото А.Я. папка\В ритмах большого города прически\В ритмах большого города прически\Изображение20.02 08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317283">
            <a:off x="363629" y="1663195"/>
            <a:ext cx="2637924" cy="18124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9" name="Рисунок 8" descr="C:\Users\Лида\Desktop\9.tif"/>
          <p:cNvPicPr/>
          <p:nvPr/>
        </p:nvPicPr>
        <p:blipFill>
          <a:blip r:embed="rId4" cstate="print"/>
          <a:srcRect l="23008" t="12180" r="40897" b="60437"/>
          <a:stretch>
            <a:fillRect/>
          </a:stretch>
        </p:blipFill>
        <p:spPr bwMode="auto">
          <a:xfrm>
            <a:off x="3559984" y="1869506"/>
            <a:ext cx="1934526" cy="1789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643314"/>
            <a:ext cx="2428892" cy="1816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6" descr="D:\Ася Яковлевна\фото А.Я. папка\Фото студии Шарм\DSCF0056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786446" y="3643314"/>
            <a:ext cx="2500330" cy="1875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31" y="4037051"/>
            <a:ext cx="2160240" cy="1620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42910" y="1142984"/>
            <a:ext cx="800105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концу  первого года обучения у воспитанников студии,  включая детей с ОВЗ,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развивается устойчивый  интерес  к парикмахерскому искусству,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происходит включение их в собственное культурное развитие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формирование активного участия в социальной среде.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526" y="1916832"/>
            <a:ext cx="880401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Конечной целью освоения второго уровня </a:t>
            </a:r>
          </a:p>
          <a:p>
            <a:pPr algn="ctr"/>
            <a:r>
              <a:rPr lang="ru-RU" sz="2800" b="1" i="1" dirty="0" smtClean="0"/>
              <a:t>программы «Парикмахерское искусство: </a:t>
            </a:r>
          </a:p>
          <a:p>
            <a:pPr algn="ctr"/>
            <a:r>
              <a:rPr lang="ru-RU" sz="2800" b="1" i="1" dirty="0" smtClean="0"/>
              <a:t>начало пути»  </a:t>
            </a:r>
          </a:p>
          <a:p>
            <a:pPr algn="ctr"/>
            <a:r>
              <a:rPr lang="ru-RU" sz="2800" b="1" i="1" dirty="0" smtClean="0"/>
              <a:t>детьми с ОВЗ является </a:t>
            </a:r>
          </a:p>
          <a:p>
            <a:pPr algn="ctr"/>
            <a:r>
              <a:rPr lang="ru-RU" sz="2800" b="1" i="1" dirty="0" smtClean="0"/>
              <a:t>получение профессии парикмахера, </a:t>
            </a:r>
          </a:p>
          <a:p>
            <a:pPr algn="ctr"/>
            <a:r>
              <a:rPr lang="ru-RU" sz="2800" b="1" i="1" dirty="0" smtClean="0"/>
              <a:t>т.е.  </a:t>
            </a:r>
            <a:r>
              <a:rPr lang="ru-RU" sz="2800" b="1" i="1" dirty="0" smtClean="0">
                <a:solidFill>
                  <a:srgbClr val="C00000"/>
                </a:solidFill>
              </a:rPr>
              <a:t>достижение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субъективного жизненного благополучия,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переживания успешности.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0688"/>
            <a:ext cx="8856984" cy="585356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Метод проблемного изложения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3864"/>
            <a:ext cx="1347470" cy="1304925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5616"/>
            <a:ext cx="1286510" cy="129857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2875"/>
            <a:ext cx="1054735" cy="132905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27681"/>
            <a:ext cx="1131441" cy="131699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029744"/>
            <a:ext cx="66928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74" y="3546266"/>
            <a:ext cx="3293852" cy="218699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30" y="3431381"/>
            <a:ext cx="3460278" cy="237388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8208912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01090" y="1142984"/>
            <a:ext cx="52770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D</a:t>
            </a:r>
          </a:p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Y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700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</a:rPr>
              <a:t>Форма занятия – групповой проект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</a:rPr>
              <a:t>с  использованием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</a:rPr>
              <a:t> частично-поискового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</a:rPr>
              <a:t>(эвристического) метода обучения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2" y="1700808"/>
            <a:ext cx="4239402" cy="358558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000372"/>
            <a:ext cx="3500462" cy="22974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544522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Интегрированный проект «Отечества отец». Взаимодействие студий дополнительного образования: «Шарм», студии моделирования сценического костюма, театральной, учителей истории Центра образования.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215074" y="323690"/>
            <a:ext cx="2143140" cy="2314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56984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8228" r="8081" b="9346"/>
          <a:stretch>
            <a:fillRect/>
          </a:stretch>
        </p:blipFill>
        <p:spPr bwMode="auto">
          <a:xfrm>
            <a:off x="1316476" y="2448845"/>
            <a:ext cx="2880320" cy="3024336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0056" r="19344" b="12068"/>
          <a:stretch>
            <a:fillRect/>
          </a:stretch>
        </p:blipFill>
        <p:spPr bwMode="auto">
          <a:xfrm>
            <a:off x="5148064" y="2413604"/>
            <a:ext cx="2376264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43608" y="566124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Дипломная работа Марии Ш. (ЗПР), выполненная   в 29 профессиональном колледже в 2010 году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47" y="500042"/>
            <a:ext cx="8932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Модель комплексного сопровождения на втором уровне освоения программы 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50" y="1052736"/>
            <a:ext cx="4243645" cy="57232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16" y="428604"/>
            <a:ext cx="8856984" cy="1393343"/>
          </a:xfrm>
          <a:prstGeom prst="rect">
            <a:avLst/>
          </a:prstGeom>
          <a:noFill/>
        </p:spPr>
        <p:txBody>
          <a:bodyPr wrap="none" rtlCol="0">
            <a:prstTxWarp prst="textTriangle">
              <a:avLst>
                <a:gd name="adj" fmla="val 40460"/>
              </a:avLst>
            </a:prstTxWarp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Третий уровень освоения – повышенный (творческая мастерская)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Концепция               инклюзии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C:\Users\asay\Desktop\10 лет Шарму\33. Ф - Пиковая дама - 02.01.07г\DSCF0077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887630">
            <a:off x="260971" y="3682762"/>
            <a:ext cx="2885114" cy="219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" name="Рисунок 3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678042" y="4221088"/>
            <a:ext cx="2114323" cy="17501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" name="Рисунок 4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51255">
            <a:off x="6257475" y="3773327"/>
            <a:ext cx="2582836" cy="2142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07922"/>
            <a:ext cx="810327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237267">
            <a:off x="6786077" y="1411876"/>
            <a:ext cx="1655808" cy="21144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9" name="Picture 2" descr="D:\Ася Яковлевна\фото А.Я. папка\Фото к визитной карточке\DSCF0080.JPG"/>
          <p:cNvPicPr>
            <a:picLocks noChangeAspect="1" noChangeArrowheads="1"/>
          </p:cNvPicPr>
          <p:nvPr/>
        </p:nvPicPr>
        <p:blipFill rotWithShape="1">
          <a:blip r:embed="rId7" cstate="print"/>
          <a:srcRect l="1" t="7576" r="-1683"/>
          <a:stretch/>
        </p:blipFill>
        <p:spPr bwMode="auto">
          <a:xfrm rot="21259450">
            <a:off x="580561" y="1389674"/>
            <a:ext cx="1879182" cy="2087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3074" name="Picture 2" descr="D:\Ася Яковлевна\фото А.Я. папка\IMGP38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8" y="1821947"/>
            <a:ext cx="3390699" cy="2269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856895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Исследовательский метод обучения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  <p:pic>
        <p:nvPicPr>
          <p:cNvPr id="3" name="Рисунок 2" descr="D:\Ася Яковлевна\фото А.Я. папка\Фото студии Шарм\DSCF0061 - копия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5663" y="2110673"/>
            <a:ext cx="3879297" cy="3133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Рисунок 3" descr="D:\Ася Яковлевна\фото А.Я. папка\Фото студии Шарм\DSCF0056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72000" y="2110673"/>
            <a:ext cx="4248472" cy="3133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73216"/>
            <a:ext cx="813690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380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84488" y="22177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142984"/>
            <a:ext cx="4453014" cy="55930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0042"/>
            <a:ext cx="912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Модель комплексного сопровождения на третьем уровне освоения программы 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264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323" y="407380"/>
            <a:ext cx="917828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Три уровня освоения программ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«Парикмахерское  искусство: начало пути»,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«Грим, косметика, макияж»</a:t>
            </a: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285992"/>
            <a:ext cx="9036496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          </a:t>
            </a:r>
            <a:r>
              <a:rPr lang="ru-RU" sz="2400" b="1" i="1" dirty="0" smtClean="0">
                <a:solidFill>
                  <a:srgbClr val="C00000"/>
                </a:solidFill>
              </a:rPr>
              <a:t>Первый уровень – начальный, 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освоение навыков парикмахерского дела в женском зале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(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основ активного участия в социальной среде)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95" y="3892245"/>
            <a:ext cx="9036496" cy="129266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Второй уровень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допрофессиональная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и начальная профессиональная подготовка</a:t>
            </a:r>
          </a:p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351" y="5448375"/>
            <a:ext cx="8964488" cy="1292662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Третий уровень  - повышенный,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(творческая мастерская )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398538"/>
            <a:ext cx="648072" cy="11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2"/>
          <a:stretch/>
        </p:blipFill>
        <p:spPr bwMode="auto">
          <a:xfrm>
            <a:off x="7652742" y="4174836"/>
            <a:ext cx="1469097" cy="10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Грим 2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101929" y="5513947"/>
            <a:ext cx="790551" cy="120451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761" y="3925595"/>
            <a:ext cx="997870" cy="14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0" y="5492701"/>
            <a:ext cx="722276" cy="12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476672"/>
            <a:ext cx="40324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Выводы: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89248" y="908720"/>
            <a:ext cx="9000999" cy="2232248"/>
          </a:xfrm>
          <a:prstGeom prst="flowChartPunchedTape">
            <a:avLst/>
          </a:prstGeom>
          <a:ln w="57150"/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i="1" dirty="0">
                <a:solidFill>
                  <a:srgbClr val="C00000"/>
                </a:solidFill>
              </a:rPr>
              <a:t>1.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Для реализации «принципа равного доступа детей к полноценному качественному образованию, независимо от  их состояния здоровья»,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необходимо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развертывание новых моделей содержания образования и  его организации.</a:t>
            </a: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25850" y="3068960"/>
            <a:ext cx="9000999" cy="1472341"/>
          </a:xfrm>
          <a:prstGeom prst="flowChartPunchedTape">
            <a:avLst/>
          </a:prstGeom>
          <a:ln w="57150"/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C00000"/>
                </a:solidFill>
              </a:rPr>
              <a:t>2.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Парикмахерское искусство как культура может быть одним из видов арт- терапии для детей с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ограниченными возможностями.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5496" y="4365104"/>
            <a:ext cx="9108504" cy="2304256"/>
          </a:xfrm>
          <a:prstGeom prst="flowChartPunchedTap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i="1" dirty="0" smtClean="0"/>
          </a:p>
          <a:p>
            <a:r>
              <a:rPr lang="ru-RU" b="1" i="1" dirty="0" smtClean="0">
                <a:solidFill>
                  <a:srgbClr val="C00000"/>
                </a:solidFill>
              </a:rPr>
              <a:t>3</a:t>
            </a:r>
            <a:r>
              <a:rPr lang="ru-RU" b="1" i="1" dirty="0">
                <a:solidFill>
                  <a:srgbClr val="C00000"/>
                </a:solidFill>
              </a:rPr>
              <a:t>.</a:t>
            </a:r>
            <a:r>
              <a:rPr lang="ru-RU" b="1" i="1" dirty="0"/>
              <a:t> Предложенная модель организации образовательного процесса в студии парикмахерского и гримерного искусства «Шарм», </a:t>
            </a:r>
            <a:endParaRPr lang="ru-RU" b="1" i="1" dirty="0" smtClean="0"/>
          </a:p>
          <a:p>
            <a:r>
              <a:rPr lang="ru-RU" b="1" i="1" dirty="0" smtClean="0"/>
              <a:t>модели </a:t>
            </a:r>
            <a:r>
              <a:rPr lang="ru-RU" b="1" i="1" dirty="0"/>
              <a:t>комплексной поддержки и комплексного сопровождения </a:t>
            </a:r>
            <a:r>
              <a:rPr lang="ru-RU" b="1" i="1" dirty="0" smtClean="0"/>
              <a:t>   могут </a:t>
            </a:r>
            <a:r>
              <a:rPr lang="ru-RU" b="1" i="1" dirty="0"/>
              <a:t>использоваться в системе инклюзивного дополнительного образования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35012597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85794"/>
            <a:ext cx="87868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      </a:t>
            </a:r>
            <a:r>
              <a:rPr lang="ru-RU" sz="3600" b="1" i="1" dirty="0" smtClean="0">
                <a:solidFill>
                  <a:srgbClr val="C00000"/>
                </a:solidFill>
              </a:rPr>
              <a:t>«Ограничения в жизнедеятельности и социальная недостаточность ребенка с ОВЗ непосредственно связаны не с первичным биологическим неблагополучием, а с его социальным вывихом» </a:t>
            </a:r>
          </a:p>
          <a:p>
            <a:r>
              <a:rPr lang="ru-RU" dirty="0" smtClean="0"/>
              <a:t>                                                                                             </a:t>
            </a:r>
            <a:r>
              <a:rPr lang="ru-RU" b="1" dirty="0" smtClean="0"/>
              <a:t>( </a:t>
            </a:r>
            <a:r>
              <a:rPr lang="ru-RU" b="1" dirty="0" err="1" smtClean="0"/>
              <a:t>Л.С.Выготский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58" y="116632"/>
            <a:ext cx="86276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Модель комплексной поддержки образовательного процесса детей с ОВЗ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 системе дополнительного образования ГБОУ ЦО № 491 «Марьино»   </a:t>
            </a:r>
            <a:endParaRPr lang="ru-RU" sz="16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57341"/>
              </p:ext>
            </p:extLst>
          </p:nvPr>
        </p:nvGraphicFramePr>
        <p:xfrm>
          <a:off x="1475656" y="1196752"/>
          <a:ext cx="6408712" cy="554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0256"/>
                <a:gridCol w="4528456"/>
              </a:tblGrid>
              <a:tr h="329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Этапы освоения           программы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Действия специалистов МПСП службы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ГБОУЦО № 491 «Марьино»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  <a:tr h="11543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Комплектование учебных групп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Информирование педагога об особенностях развития ученика, его возможностях и ограничениях.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Рекомендации  педагогу, как строить взаимоотношения с ребенком и его родителями.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Рекомендации  по выбору оптимальных методов обучения ребенка  и  стилей учебного взаимодействия, а также форм проверки знаний.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  <a:tr h="824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Договорной этап (вводное занятие)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Ассистирование</a:t>
                      </a:r>
                      <a:r>
                        <a:rPr lang="ru-RU" sz="700" dirty="0">
                          <a:effectLst/>
                        </a:rPr>
                        <a:t> педагогу на вводном занятии. Приведение примеров успешной реабилитации и социализации детей с ОВЗ за прошлые годы.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Консультирование родителей по вопросам их участия  в образовательном процессе.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  <a:tr h="762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Составление индивидуального учебно-тематического плана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Рекомендации по нагрузке, помощь при составлении индивидуального плана.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Консультирование родителей по вопросам их участия  в образовательном процессе.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  <a:tr h="18140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Основной этап реализации программы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Посещение занятий и открытых мероприятий, проводимых педагогом,  реализующим программу (периодичность посещения  согласовывается с педагогом, но не реже 3-4 раз в год), включение в совместную деятельность.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Участие в жюри на конкурсах причесок и дефиле.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Наблюдение за активностью включения ребенка в собственное культурное развитие и социальную среду.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Анализ успешности, реабилитации, социализации ребенка, заинтересованности в данном виде деятельности.  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  <a:tr h="6596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Проведение итогового занятия совместно с родителями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Присутствие на итоговом занятии.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Рекомендации педагогу и родителям о перспективах дальнейшего участия ребенка в  образовательном процессе.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26" marR="36626" marT="0" marB="0"/>
                </a:tc>
              </a:tr>
            </a:tbl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500042"/>
            <a:ext cx="3071834" cy="1713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D:\Ася Яковлевна\фото А.Я. папка\ДЕКАБРИСТЫ фотки\DSCF01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10742" r="5602" b="-1"/>
          <a:stretch/>
        </p:blipFill>
        <p:spPr bwMode="auto">
          <a:xfrm rot="21309777">
            <a:off x="217354" y="4742777"/>
            <a:ext cx="2434967" cy="1870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D:\Ася Яковлевна\фото А.Я. папка\фото Сон дождя\05.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t="15104" r="11931" b="32434"/>
          <a:stretch/>
        </p:blipFill>
        <p:spPr bwMode="auto">
          <a:xfrm>
            <a:off x="5586087" y="4691041"/>
            <a:ext cx="3372464" cy="2048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 t="24324" r="2833"/>
          <a:stretch>
            <a:fillRect/>
          </a:stretch>
        </p:blipFill>
        <p:spPr bwMode="auto">
          <a:xfrm rot="21220066">
            <a:off x="95336" y="2237392"/>
            <a:ext cx="3110098" cy="1900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857488" y="5000636"/>
            <a:ext cx="2439471" cy="165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8" name="Picture 2" descr="C:\Documents and Settings\user\Рабочий стол\10 лет Шарму\2003-2005\05.tif"/>
          <p:cNvPicPr>
            <a:picLocks noChangeAspect="1" noChangeArrowheads="1"/>
          </p:cNvPicPr>
          <p:nvPr/>
        </p:nvPicPr>
        <p:blipFill>
          <a:blip r:embed="rId8" cstate="print"/>
          <a:srcRect l="27887" t="9067" r="18443" b="56970"/>
          <a:stretch>
            <a:fillRect/>
          </a:stretch>
        </p:blipFill>
        <p:spPr bwMode="auto">
          <a:xfrm>
            <a:off x="3286116" y="2379959"/>
            <a:ext cx="2500330" cy="2237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785794"/>
            <a:ext cx="2786050" cy="1285884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Творческий коллектив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1142984"/>
            <a:ext cx="3143240" cy="1012274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студии «Шарм»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 descr="D:\Ася Яковлевна\фото А.Я. папка\IMG_138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9944" r="6371" b="6954"/>
          <a:stretch/>
        </p:blipFill>
        <p:spPr bwMode="auto">
          <a:xfrm rot="423360">
            <a:off x="5929322" y="2047177"/>
            <a:ext cx="2874382" cy="2256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924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5042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Принципы обучения, 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направленные на всестороннее развитие личности: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42493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 принцип научности и доступности,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687782"/>
            <a:ext cx="8424936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 принцип системности обучения и связи теории с практикой,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861048"/>
            <a:ext cx="8424936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 принцип наглядности,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157192"/>
            <a:ext cx="8424936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 принцип прочности усвоения знаний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770854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28670"/>
            <a:ext cx="9144000" cy="249299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адействованные в процессе обучения педагогические 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технологии носят  инновационный характер,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строятся на основе  личностно-ориентированного 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обучения.</a:t>
            </a:r>
          </a:p>
          <a:p>
            <a:pPr algn="ctr">
              <a:lnSpc>
                <a:spcPct val="150000"/>
              </a:lnSpc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071942"/>
            <a:ext cx="9144000" cy="198515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нтеграция основного и дополнительного образования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позволяет сблизить процессы обучения,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воспитания, развития учеников.</a:t>
            </a:r>
          </a:p>
          <a:p>
            <a:pPr>
              <a:lnSpc>
                <a:spcPct val="150000"/>
              </a:lnSpc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642918"/>
            <a:ext cx="846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Дифференциация и индивидуализация обучения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7004" r="8945" b="10112"/>
          <a:stretch/>
        </p:blipFill>
        <p:spPr bwMode="auto">
          <a:xfrm rot="21354455">
            <a:off x="142844" y="1714488"/>
            <a:ext cx="2357454" cy="2000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224">
            <a:off x="6286512" y="1428736"/>
            <a:ext cx="2643206" cy="221457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r="1739" b="56735"/>
          <a:stretch/>
        </p:blipFill>
        <p:spPr bwMode="auto">
          <a:xfrm>
            <a:off x="2492683" y="3000372"/>
            <a:ext cx="423007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1736" y="1142984"/>
            <a:ext cx="3643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Виды групповой дифференциации:</a:t>
            </a:r>
          </a:p>
          <a:p>
            <a:r>
              <a:rPr lang="ru-RU" sz="1400" b="1" dirty="0" smtClean="0"/>
              <a:t>- одновременная работа со всей группой, </a:t>
            </a:r>
          </a:p>
          <a:p>
            <a:r>
              <a:rPr lang="ru-RU" sz="1400" b="1" dirty="0" smtClean="0"/>
              <a:t>- работа в парах (условно мастер-клиент),</a:t>
            </a:r>
          </a:p>
          <a:p>
            <a:r>
              <a:rPr lang="ru-RU" sz="1400" b="1" dirty="0" smtClean="0"/>
              <a:t>- одновременная работа со всем коллективом (конкурсы причесок, дефиле). </a:t>
            </a: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5879960"/>
            <a:ext cx="88896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</a:rPr>
              <a:t>                                                                   Дефиле «Золушка», </a:t>
            </a:r>
          </a:p>
          <a:p>
            <a:r>
              <a:rPr lang="ru-RU" sz="1400" b="1" i="1" dirty="0" smtClean="0"/>
              <a:t>в роли Принца - Володя М.  (астма и множественные нарушения психофизического развития), в первом ряду третья слева – Ирина С. (нарушение опорно-двигательного аппарата).</a:t>
            </a:r>
            <a:r>
              <a:rPr lang="ru-RU" sz="1400" b="1" dirty="0" smtClean="0"/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474" y="4632109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-индивидуально-</a:t>
            </a:r>
          </a:p>
          <a:p>
            <a:r>
              <a:rPr lang="ru-RU" sz="1400" b="1" dirty="0" smtClean="0"/>
              <a:t>групповой опрос </a:t>
            </a:r>
          </a:p>
          <a:p>
            <a:r>
              <a:rPr lang="ru-RU" sz="1400" b="1" dirty="0" smtClean="0"/>
              <a:t>(прием неоднократного</a:t>
            </a:r>
          </a:p>
          <a:p>
            <a:r>
              <a:rPr lang="ru-RU" sz="1400" b="1" dirty="0" smtClean="0"/>
              <a:t>повторения темы)</a:t>
            </a:r>
            <a:endParaRPr lang="ru-RU" sz="1400" b="1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24744"/>
            <a:ext cx="8821644" cy="446449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104606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71480"/>
            <a:ext cx="8786874" cy="100013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Стимуляция </a:t>
            </a:r>
            <a:r>
              <a:rPr lang="ru-RU" b="1" u="sng" dirty="0" smtClean="0">
                <a:solidFill>
                  <a:srgbClr val="0070C0"/>
                </a:solidFill>
              </a:rPr>
              <a:t>позитивного личностного потенциала </a:t>
            </a:r>
          </a:p>
          <a:p>
            <a:r>
              <a:rPr lang="ru-RU" b="1" u="sng" dirty="0" smtClean="0">
                <a:solidFill>
                  <a:srgbClr val="0070C0"/>
                </a:solidFill>
              </a:rPr>
              <a:t>участников  реабилитационного процесса</a:t>
            </a:r>
            <a:r>
              <a:rPr lang="ru-RU" b="1" dirty="0" smtClean="0">
                <a:solidFill>
                  <a:srgbClr val="0070C0"/>
                </a:solidFill>
              </a:rPr>
              <a:t> в студии «Шарм»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6182" y="5786454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 </a:t>
            </a:r>
            <a:r>
              <a:rPr lang="ru-RU" sz="1200" b="1" i="1" dirty="0" smtClean="0"/>
              <a:t>Конкурс причесок «Бал призраков»,  справа от  колонны - Марина М. ( ЗПР), выпускница студии,</a:t>
            </a:r>
          </a:p>
          <a:p>
            <a:pPr algn="ctr"/>
            <a:r>
              <a:rPr lang="ru-RU" sz="1200" b="1" i="1" dirty="0" smtClean="0"/>
              <a:t> в 2011 году окончила 29 парикмахерский колледж. </a:t>
            </a:r>
            <a:endParaRPr lang="ru-RU" sz="1200" b="1" dirty="0" smtClean="0"/>
          </a:p>
          <a:p>
            <a:pPr algn="ctr"/>
            <a:endParaRPr lang="ru-RU" sz="1200" b="1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428868"/>
            <a:ext cx="350031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Мотивационная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смысловая позиция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обучаемых в студии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детей с ОВЗ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4429132"/>
            <a:ext cx="359585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сотворчество,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сотрудничество,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обогащение мотивов учения и познания,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появление творческой деятельности,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самоактуализация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утверждение достоинств личности.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8" descr="PICT0327.JPG"/>
          <p:cNvPicPr>
            <a:picLocks noChangeAspect="1"/>
          </p:cNvPicPr>
          <p:nvPr/>
        </p:nvPicPr>
        <p:blipFill>
          <a:blip r:embed="rId2" cstate="print"/>
          <a:srcRect l="14282" t="10497" r="7632" b="9385"/>
          <a:stretch>
            <a:fillRect/>
          </a:stretch>
        </p:blipFill>
        <p:spPr>
          <a:xfrm>
            <a:off x="3786182" y="1857364"/>
            <a:ext cx="526361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817</TotalTime>
  <Words>877</Words>
  <Application>Microsoft Office PowerPoint</Application>
  <PresentationFormat>Экран (4:3)</PresentationFormat>
  <Paragraphs>139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Лида</dc:creator>
  <cp:lastModifiedBy>Лявданская Ася</cp:lastModifiedBy>
  <cp:revision>161</cp:revision>
  <dcterms:created xsi:type="dcterms:W3CDTF">2012-10-19T04:30:06Z</dcterms:created>
  <dcterms:modified xsi:type="dcterms:W3CDTF">2012-12-04T13:55:29Z</dcterms:modified>
</cp:coreProperties>
</file>