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6" r:id="rId3"/>
    <p:sldId id="257" r:id="rId4"/>
    <p:sldId id="275" r:id="rId5"/>
    <p:sldId id="262" r:id="rId6"/>
    <p:sldId id="265" r:id="rId7"/>
    <p:sldId id="268" r:id="rId8"/>
    <p:sldId id="274" r:id="rId9"/>
    <p:sldId id="269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BF0A6"/>
    <a:srgbClr val="99FFCC"/>
    <a:srgbClr val="CBB4FA"/>
    <a:srgbClr val="F79D81"/>
    <a:srgbClr val="64FCB4"/>
    <a:srgbClr val="12FAFA"/>
    <a:srgbClr val="F5FDC3"/>
    <a:srgbClr val="FFFEAC"/>
    <a:srgbClr val="B3CA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FC607-ED7E-49BE-96AC-FF1E2439B099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A924E-7349-4022-9E47-236C5FADA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A924E-7349-4022-9E47-236C5FADAAA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A924E-7349-4022-9E47-236C5FADAAA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A924E-7349-4022-9E47-236C5FADAAA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A924E-7349-4022-9E47-236C5FADAAA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A924E-7349-4022-9E47-236C5FADAAA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0A8F-AA19-4A36-B87D-D07ED4C2159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625B-B080-4930-B78E-A4EA2C3ED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0A8F-AA19-4A36-B87D-D07ED4C2159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625B-B080-4930-B78E-A4EA2C3ED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0A8F-AA19-4A36-B87D-D07ED4C2159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625B-B080-4930-B78E-A4EA2C3ED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0A8F-AA19-4A36-B87D-D07ED4C2159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625B-B080-4930-B78E-A4EA2C3ED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0A8F-AA19-4A36-B87D-D07ED4C2159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625B-B080-4930-B78E-A4EA2C3ED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0A8F-AA19-4A36-B87D-D07ED4C2159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625B-B080-4930-B78E-A4EA2C3ED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0A8F-AA19-4A36-B87D-D07ED4C2159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625B-B080-4930-B78E-A4EA2C3ED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0A8F-AA19-4A36-B87D-D07ED4C2159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625B-B080-4930-B78E-A4EA2C3ED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0A8F-AA19-4A36-B87D-D07ED4C2159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625B-B080-4930-B78E-A4EA2C3ED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0A8F-AA19-4A36-B87D-D07ED4C2159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625B-B080-4930-B78E-A4EA2C3ED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0A8F-AA19-4A36-B87D-D07ED4C2159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625B-B080-4930-B78E-A4EA2C3ED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80A8F-AA19-4A36-B87D-D07ED4C2159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625B-B080-4930-B78E-A4EA2C3ED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27860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spc="600" dirty="0" smtClean="0">
                <a:latin typeface="Book Antiqua" pitchFamily="18" charset="0"/>
              </a:rPr>
              <a:t>Анашкина</a:t>
            </a:r>
            <a:br>
              <a:rPr lang="ru-RU" sz="6000" b="1" spc="600" dirty="0" smtClean="0">
                <a:latin typeface="Book Antiqua" pitchFamily="18" charset="0"/>
              </a:rPr>
            </a:br>
            <a:r>
              <a:rPr lang="ru-RU" sz="6000" b="1" spc="600" dirty="0" smtClean="0">
                <a:latin typeface="Book Antiqua" pitchFamily="18" charset="0"/>
              </a:rPr>
              <a:t> Наталья Владимировна</a:t>
            </a:r>
            <a:endParaRPr lang="ru-RU" sz="6000" b="1" spc="600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286256"/>
            <a:ext cx="64008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spc="600" dirty="0" smtClean="0">
                <a:solidFill>
                  <a:schemeClr val="tx1"/>
                </a:solidFill>
                <a:latin typeface="Bookman Old Style" pitchFamily="18" charset="0"/>
              </a:rPr>
              <a:t>Учитель русского языка и литературы,</a:t>
            </a:r>
          </a:p>
          <a:p>
            <a:r>
              <a:rPr lang="ru-RU" sz="2400" b="1" spc="600" dirty="0" smtClean="0">
                <a:solidFill>
                  <a:schemeClr val="tx1"/>
                </a:solidFill>
                <a:latin typeface="Bookman Old Style" pitchFamily="18" charset="0"/>
              </a:rPr>
              <a:t>МКОУ БГО </a:t>
            </a:r>
            <a:r>
              <a:rPr lang="ru-RU" sz="2400" b="1" spc="600" dirty="0" smtClean="0">
                <a:solidFill>
                  <a:schemeClr val="tx1"/>
                </a:solidFill>
                <a:latin typeface="Bookman Old Style" pitchFamily="18" charset="0"/>
              </a:rPr>
              <a:t>Ульяновская СОШ</a:t>
            </a:r>
            <a:endParaRPr lang="ru-RU" sz="2400" b="1" spc="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24585">
            <a:off x="500034" y="1214422"/>
            <a:ext cx="8229600" cy="3571900"/>
          </a:xfrm>
          <a:solidFill>
            <a:srgbClr val="EBF0A6"/>
          </a:solidFill>
          <a:ln w="76200">
            <a:solidFill>
              <a:srgbClr val="0000FF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spc="600" dirty="0" smtClean="0">
                <a:solidFill>
                  <a:srgbClr val="FF0000"/>
                </a:solidFill>
                <a:latin typeface="Book Antiqua" pitchFamily="18" charset="0"/>
              </a:rPr>
              <a:t>СПАСИБО </a:t>
            </a:r>
            <a:br>
              <a:rPr lang="ru-RU" b="1" spc="600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b="1" spc="600" dirty="0" smtClean="0">
                <a:solidFill>
                  <a:srgbClr val="FF0000"/>
                </a:solidFill>
                <a:latin typeface="Book Antiqua" pitchFamily="18" charset="0"/>
              </a:rPr>
              <a:t>ЗА ВНИМАНИЕ!</a:t>
            </a:r>
            <a:endParaRPr lang="ru-RU" b="1" spc="600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>
            <a:normAutofit fontScale="90000"/>
          </a:bodyPr>
          <a:lstStyle/>
          <a:p>
            <a:r>
              <a:rPr lang="ru-RU" sz="4800" b="1" spc="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pc="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spc="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pc="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spc="300" dirty="0" smtClean="0">
                <a:latin typeface="Times New Roman" pitchFamily="18" charset="0"/>
                <a:cs typeface="Times New Roman" pitchFamily="18" charset="0"/>
              </a:rPr>
              <a:t>Активизация </a:t>
            </a:r>
            <a:br>
              <a:rPr lang="ru-RU" sz="4900" b="1" spc="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spc="300" dirty="0" smtClean="0">
                <a:latin typeface="Times New Roman" pitchFamily="18" charset="0"/>
                <a:cs typeface="Times New Roman" pitchFamily="18" charset="0"/>
              </a:rPr>
              <a:t>мыслительной деятельности учащихся на различных этапах урока.</a:t>
            </a:r>
            <a:endParaRPr lang="ru-RU" sz="4800" b="1" spc="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6000" b="1" spc="600" dirty="0" smtClean="0">
                <a:solidFill>
                  <a:srgbClr val="FF0000"/>
                </a:solidFill>
                <a:latin typeface="Cambria" pitchFamily="18" charset="0"/>
              </a:rPr>
              <a:t> «</a:t>
            </a:r>
            <a:r>
              <a:rPr lang="ru-RU" sz="5300" b="1" spc="600" dirty="0" smtClean="0">
                <a:solidFill>
                  <a:srgbClr val="FF0000"/>
                </a:solidFill>
                <a:latin typeface="Cambria" pitchFamily="18" charset="0"/>
              </a:rPr>
              <a:t>Урок …- первая искра, зажигающая факел любознательности</a:t>
            </a:r>
            <a:r>
              <a:rPr lang="ru-RU" sz="6000" b="1" spc="600" dirty="0" smtClean="0">
                <a:solidFill>
                  <a:srgbClr val="FF0000"/>
                </a:solidFill>
                <a:latin typeface="Cambria" pitchFamily="18" charset="0"/>
              </a:rPr>
              <a:t>»</a:t>
            </a:r>
            <a:r>
              <a:rPr lang="ru-RU" sz="6000" b="1" spc="600" dirty="0" smtClean="0">
                <a:latin typeface="Cambria" pitchFamily="18" charset="0"/>
              </a:rPr>
              <a:t/>
            </a:r>
            <a:br>
              <a:rPr lang="ru-RU" sz="6000" b="1" spc="600" dirty="0" smtClean="0">
                <a:latin typeface="Cambria" pitchFamily="18" charset="0"/>
              </a:rPr>
            </a:br>
            <a:r>
              <a:rPr lang="ru-RU" dirty="0" smtClean="0">
                <a:latin typeface="Book Antiqua" pitchFamily="18" charset="0"/>
              </a:rPr>
              <a:t>                            В.А.Сухомлинский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6146" name="Picture 2" descr="C:\Documents and Settings\Администратор\Рабочий стол\972841607.jp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357562"/>
            <a:ext cx="1333505" cy="379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714356"/>
            <a:ext cx="1810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spc="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РКМЧП</a:t>
            </a:r>
            <a:endParaRPr lang="ru-RU" sz="2400" spc="6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643050"/>
            <a:ext cx="54874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sz="3600" b="1" spc="300" dirty="0" smtClean="0">
                <a:solidFill>
                  <a:srgbClr val="0070C0"/>
                </a:solidFill>
                <a:latin typeface="Arial Black" pitchFamily="34" charset="0"/>
                <a:cs typeface="Arabic Typesetting" pitchFamily="66" charset="-78"/>
              </a:rPr>
              <a:t>СТАДИЯ ВЫЗОВА</a:t>
            </a:r>
            <a:endParaRPr lang="ru-RU" b="1" spc="300" dirty="0">
              <a:solidFill>
                <a:srgbClr val="0070C0"/>
              </a:solidFill>
              <a:latin typeface="Arial Black" pitchFamily="34" charset="0"/>
              <a:cs typeface="Arabic Typesetting" pitchFamily="66" charset="-7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643182"/>
            <a:ext cx="74510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spc="300" dirty="0" smtClean="0">
                <a:solidFill>
                  <a:srgbClr val="00B050"/>
                </a:solidFill>
                <a:latin typeface="Century" pitchFamily="18" charset="0"/>
                <a:cs typeface="Arabic Typesetting" pitchFamily="66" charset="-78"/>
              </a:rPr>
              <a:t>  </a:t>
            </a:r>
            <a:r>
              <a:rPr lang="ru-RU" sz="3600" b="1" spc="300" dirty="0" smtClean="0">
                <a:solidFill>
                  <a:srgbClr val="00B050"/>
                </a:solidFill>
                <a:latin typeface="Arial Black" pitchFamily="34" charset="0"/>
                <a:cs typeface="Arabic Typesetting" pitchFamily="66" charset="-78"/>
              </a:rPr>
              <a:t>СТАДИЯ ОСМЫСЛЕНИЯ</a:t>
            </a:r>
            <a:endParaRPr lang="ru-RU" sz="2800" b="1" spc="300" dirty="0">
              <a:solidFill>
                <a:srgbClr val="00B050"/>
              </a:solidFill>
              <a:latin typeface="Arial Black" pitchFamily="34" charset="0"/>
              <a:cs typeface="Arabic Typesetting" pitchFamily="66" charset="-7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500438"/>
            <a:ext cx="82413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b="1" spc="300" dirty="0" smtClean="0">
                <a:solidFill>
                  <a:srgbClr val="FF0000"/>
                </a:solidFill>
                <a:latin typeface="Arial Black" pitchFamily="34" charset="0"/>
                <a:cs typeface="AngsanaUPC" pitchFamily="18" charset="-34"/>
              </a:rPr>
              <a:t>  </a:t>
            </a:r>
            <a:r>
              <a:rPr lang="ru-RU" sz="4400" b="1" spc="300" dirty="0" smtClean="0">
                <a:solidFill>
                  <a:srgbClr val="FF0000"/>
                </a:solidFill>
                <a:latin typeface="Arial Black" pitchFamily="34" charset="0"/>
                <a:cs typeface="AngsanaUPC" pitchFamily="18" charset="-34"/>
              </a:rPr>
              <a:t>СТАДИЯ РЕФЛЕКСИИ</a:t>
            </a:r>
            <a:endParaRPr lang="ru-RU" sz="4000" b="1" spc="300" dirty="0">
              <a:solidFill>
                <a:srgbClr val="FF0000"/>
              </a:solidFill>
              <a:latin typeface="Arial Black" pitchFamily="34" charset="0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785950"/>
          </a:xfrm>
        </p:spPr>
        <p:txBody>
          <a:bodyPr>
            <a:normAutofit/>
          </a:bodyPr>
          <a:lstStyle/>
          <a:p>
            <a:r>
              <a:rPr lang="ru-RU" sz="4000" b="1" spc="300" dirty="0" smtClean="0">
                <a:latin typeface="Bookman Old Style" pitchFamily="18" charset="0"/>
              </a:rPr>
              <a:t>«Корзина</a:t>
            </a:r>
            <a:r>
              <a:rPr lang="ru-RU" sz="4000" b="1" spc="300" dirty="0">
                <a:latin typeface="Bookman Old Style" pitchFamily="18" charset="0"/>
              </a:rPr>
              <a:t>» идей, понятий, имен</a:t>
            </a:r>
          </a:p>
        </p:txBody>
      </p:sp>
      <p:sp>
        <p:nvSpPr>
          <p:cNvPr id="3" name="Блок-схема: ручное управление 2"/>
          <p:cNvSpPr/>
          <p:nvPr/>
        </p:nvSpPr>
        <p:spPr>
          <a:xfrm>
            <a:off x="2643174" y="3500438"/>
            <a:ext cx="3643338" cy="1357322"/>
          </a:xfrm>
          <a:prstGeom prst="flowChartManualOperati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638030">
            <a:off x="1114897" y="2706998"/>
            <a:ext cx="17860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Звуки </a:t>
            </a:r>
          </a:p>
          <a:p>
            <a:r>
              <a:rPr lang="ru-RU" sz="2400" b="1" dirty="0" smtClean="0"/>
              <a:t>буквы </a:t>
            </a:r>
          </a:p>
          <a:p>
            <a:r>
              <a:rPr lang="ru-RU" sz="2400" b="1" dirty="0" smtClean="0"/>
              <a:t>гласные </a:t>
            </a:r>
          </a:p>
          <a:p>
            <a:r>
              <a:rPr lang="ru-RU" sz="2400" b="1" dirty="0" smtClean="0"/>
              <a:t>согласные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 rot="20024560">
            <a:off x="3630487" y="2043961"/>
            <a:ext cx="28244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Твёрдые </a:t>
            </a:r>
          </a:p>
          <a:p>
            <a:r>
              <a:rPr lang="ru-RU" sz="2400" b="1" dirty="0" smtClean="0"/>
              <a:t>мягкие </a:t>
            </a:r>
          </a:p>
          <a:p>
            <a:r>
              <a:rPr lang="ru-RU" sz="2400" b="1" dirty="0" smtClean="0"/>
              <a:t>звонкие </a:t>
            </a:r>
          </a:p>
          <a:p>
            <a:r>
              <a:rPr lang="ru-RU" sz="2400" b="1" dirty="0" smtClean="0"/>
              <a:t>глухие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 rot="2306901">
            <a:off x="5563274" y="2413101"/>
            <a:ext cx="22060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Алфавит  </a:t>
            </a:r>
          </a:p>
          <a:p>
            <a:r>
              <a:rPr lang="ru-RU" sz="2400" b="1" dirty="0" smtClean="0"/>
              <a:t>сильная позиция  </a:t>
            </a:r>
          </a:p>
          <a:p>
            <a:r>
              <a:rPr lang="ru-RU" sz="2400" b="1" dirty="0" smtClean="0"/>
              <a:t>слабая позиция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 rot="20354529">
            <a:off x="1039082" y="4363568"/>
            <a:ext cx="24830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Воздух встречает</a:t>
            </a:r>
          </a:p>
          <a:p>
            <a:r>
              <a:rPr lang="ru-RU" sz="2400" b="1" dirty="0" smtClean="0"/>
              <a:t> препятствия  </a:t>
            </a:r>
          </a:p>
          <a:p>
            <a:r>
              <a:rPr lang="ru-RU" sz="2400" b="1" dirty="0" smtClean="0"/>
              <a:t>сонорные  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5072074"/>
            <a:ext cx="176041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Ударные  </a:t>
            </a:r>
          </a:p>
          <a:p>
            <a:r>
              <a:rPr lang="ru-RU" sz="2800" b="1" dirty="0" smtClean="0"/>
              <a:t>безударные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4857760"/>
            <a:ext cx="16193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Словарь  </a:t>
            </a:r>
          </a:p>
          <a:p>
            <a:r>
              <a:rPr lang="ru-RU" sz="2400" b="1" dirty="0" smtClean="0"/>
              <a:t>орфограмма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4214818"/>
            <a:ext cx="159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ФОНЕТИКА,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5 класс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3500430" y="2714620"/>
            <a:ext cx="2214578" cy="1714512"/>
          </a:xfrm>
          <a:prstGeom prst="ellipse">
            <a:avLst/>
          </a:prstGeom>
          <a:solidFill>
            <a:srgbClr val="FDE9D9"/>
          </a:solidFill>
          <a:ln w="762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Имя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err="1"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уществи-тельное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5072066" y="4786322"/>
            <a:ext cx="1500198" cy="1285884"/>
          </a:xfrm>
          <a:prstGeom prst="ellipse">
            <a:avLst/>
          </a:prstGeom>
          <a:solidFill>
            <a:srgbClr val="12FAF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Род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1285852" y="1500174"/>
            <a:ext cx="1643065" cy="1285884"/>
          </a:xfrm>
          <a:prstGeom prst="ellipse">
            <a:avLst/>
          </a:prstGeom>
          <a:solidFill>
            <a:srgbClr val="64FCB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Самостоя-тельная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часть речи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6143636" y="1500174"/>
            <a:ext cx="1928826" cy="1285884"/>
          </a:xfrm>
          <a:prstGeom prst="ellipse">
            <a:avLst/>
          </a:prstGeom>
          <a:solidFill>
            <a:srgbClr val="CBB4F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Кто?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Что?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1285852" y="3357562"/>
            <a:ext cx="1425575" cy="1277942"/>
          </a:xfrm>
          <a:prstGeom prst="ellipse">
            <a:avLst/>
          </a:prstGeom>
          <a:solidFill>
            <a:srgbClr val="12FAF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Падеж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2214546" y="4857760"/>
            <a:ext cx="1597027" cy="1285884"/>
          </a:xfrm>
          <a:prstGeom prst="ellipse">
            <a:avLst/>
          </a:prstGeom>
          <a:solidFill>
            <a:srgbClr val="12FAF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Число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6357950" y="3500438"/>
            <a:ext cx="1600200" cy="1357322"/>
          </a:xfrm>
          <a:prstGeom prst="ellipse">
            <a:avLst/>
          </a:prstGeom>
          <a:solidFill>
            <a:srgbClr val="EBF0A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Подлежа-щее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 flipV="1">
            <a:off x="3000364" y="2643182"/>
            <a:ext cx="381000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4643438" y="207167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5715008" y="2643182"/>
            <a:ext cx="3333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3000364" y="3786190"/>
            <a:ext cx="342900" cy="100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H="1">
            <a:off x="3571867" y="4357694"/>
            <a:ext cx="242887" cy="357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5857884" y="3929066"/>
            <a:ext cx="374650" cy="841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6625" name="Line 1"/>
          <p:cNvSpPr>
            <a:spLocks noChangeShapeType="1"/>
          </p:cNvSpPr>
          <p:nvPr/>
        </p:nvSpPr>
        <p:spPr bwMode="auto">
          <a:xfrm>
            <a:off x="5143504" y="4429133"/>
            <a:ext cx="285752" cy="357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48" name="Oval 24"/>
          <p:cNvSpPr>
            <a:spLocks noChangeArrowheads="1"/>
          </p:cNvSpPr>
          <p:nvPr/>
        </p:nvSpPr>
        <p:spPr bwMode="auto">
          <a:xfrm>
            <a:off x="3571868" y="785794"/>
            <a:ext cx="2133615" cy="1127129"/>
          </a:xfrm>
          <a:prstGeom prst="ellipse">
            <a:avLst/>
          </a:prstGeom>
          <a:solidFill>
            <a:srgbClr val="F79D8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Предмет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214290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СТАДИЯ ОСМЫСЛЕНИЯ.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Кластер</a:t>
            </a:r>
            <a:r>
              <a:rPr lang="ru-RU" b="1" baseline="0" dirty="0" smtClean="0">
                <a:latin typeface="Times New Roman" pitchFamily="18" charset="0"/>
                <a:cs typeface="Times New Roman" pitchFamily="18" charset="0"/>
              </a:rPr>
              <a:t> № 1. 5 класс, «Имя существительное как часть речи»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  <p:bldP spid="26636" grpId="0" animBg="1"/>
      <p:bldP spid="26635" grpId="0" animBg="1"/>
      <p:bldP spid="26634" grpId="0" animBg="1"/>
      <p:bldP spid="26633" grpId="0" animBg="1"/>
      <p:bldP spid="26632" grpId="0" animBg="1"/>
      <p:bldP spid="266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7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7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3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73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3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73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300" b="1" spc="6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73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3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73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3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73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3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73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300" b="1" spc="6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73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300" b="1" spc="6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как</a:t>
            </a:r>
            <a:br>
              <a:rPr lang="ru-RU" sz="60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spc="6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интеллектуальная разминка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85791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    </a:t>
            </a:r>
            <a:r>
              <a:rPr lang="ru-RU" b="1" spc="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УЧЕНИК.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ПРИЛЕЖНЫЙ,  ТАЛАНТЛИВЫЙ.</a:t>
            </a:r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ПОДРАЖАЕТ,  ИЩЕТ,   ТВОРИТ.</a:t>
            </a:r>
            <a:b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НАПРЯЖЁННОМ  ТРУДЕ  И ПОИСКЕ  МЫ  ПОСТИГАЕМ ИСТИНУ.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spc="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ТВОРЕЦ.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sz="4800" b="1" spc="600" dirty="0">
                <a:solidFill>
                  <a:srgbClr val="FF0000"/>
                </a:solidFill>
                <a:latin typeface="Bookman Old Style" pitchFamily="18" charset="0"/>
              </a:rPr>
              <a:t>«Весь смысл жизни заключается в бесконечном завоевании неизвестного, в вечном усилии познать больше» </a:t>
            </a:r>
            <a:r>
              <a:rPr lang="ru-RU" sz="4800" b="1" spc="600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 </a:t>
            </a:r>
            <a:r>
              <a:rPr lang="ru-RU" b="1" dirty="0" smtClean="0"/>
              <a:t>                                               </a:t>
            </a:r>
            <a:r>
              <a:rPr lang="ru-RU" i="1" dirty="0" smtClean="0"/>
              <a:t>Э.Золя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130</Words>
  <Application>Microsoft Office PowerPoint</Application>
  <PresentationFormat>Экран (4:3)</PresentationFormat>
  <Paragraphs>50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Анашкина  Наталья Владимировна</vt:lpstr>
      <vt:lpstr>  Активизация  мыслительной деятельности учащихся на различных этапах урока.</vt:lpstr>
      <vt:lpstr> «Урок …- первая искра, зажигающая факел любознательности»                             В.А.Сухомлинский</vt:lpstr>
      <vt:lpstr>Слайд 4</vt:lpstr>
      <vt:lpstr>«Корзина» идей, понятий, имен</vt:lpstr>
      <vt:lpstr>Слайд 6</vt:lpstr>
      <vt:lpstr> с и н к в е й н  как   интеллектуальная разминка  </vt:lpstr>
      <vt:lpstr>     УЧЕНИК. ПРИЛЕЖНЫЙ,  ТАЛАНТЛИВЫЙ. ПОДРАЖАЕТ,  ИЩЕТ,   ТВОРИТ. В НАПРЯЖЁННОМ  ТРУДЕ  И ПОИСКЕ  МЫ  ПОСТИГАЕМ ИСТИНУ.     ТВОРЕЦ. </vt:lpstr>
      <vt:lpstr>«Весь смысл жизни заключается в бесконечном завоевании неизвестного, в вечном усилии познать больше» .                                                 Э.Золя. </vt:lpstr>
      <vt:lpstr>СПАСИБО 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Анашкина  Наталья Владимировна</dc:title>
  <dc:creator>Zver</dc:creator>
  <cp:lastModifiedBy>дом</cp:lastModifiedBy>
  <cp:revision>61</cp:revision>
  <dcterms:created xsi:type="dcterms:W3CDTF">2012-01-02T10:23:28Z</dcterms:created>
  <dcterms:modified xsi:type="dcterms:W3CDTF">2012-12-17T18:10:16Z</dcterms:modified>
</cp:coreProperties>
</file>