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5F61B-F88F-4621-B29F-39083CE607E7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48726-30CD-4618-849F-3DF5F711B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74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D34654-D0DE-4FD0-94E9-2285094571DB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3EAB4-03F0-4D89-ADF9-1FAA8F3EE8F1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788489-6A70-4C08-8DC3-9372766A1E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ook.kbsu.ru/theory/chapter4/1_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304" y="1700808"/>
            <a:ext cx="8355160" cy="17556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Запись натурального числа в позиционной системе счисления </a:t>
            </a:r>
            <a:br>
              <a:rPr lang="ru-RU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с основанием, меньшим 10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3847" y="4221088"/>
            <a:ext cx="4280520" cy="1752600"/>
          </a:xfrm>
        </p:spPr>
        <p:txBody>
          <a:bodyPr>
            <a:noAutofit/>
          </a:bodyPr>
          <a:lstStyle/>
          <a:p>
            <a:r>
              <a:rPr lang="ru-RU" dirty="0" smtClean="0"/>
              <a:t>Автор: Перова Е.А., </a:t>
            </a:r>
          </a:p>
          <a:p>
            <a:r>
              <a:rPr lang="ru-RU" dirty="0" smtClean="0"/>
              <a:t>учитель информатики и ИТ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0" y="-99392"/>
            <a:ext cx="809049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bg1"/>
                </a:solidFill>
              </a:rPr>
              <a:t>Муниципальное автономное образовательное учреждение Лицей № 36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647" y="5877272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Нижний Новгород </a:t>
            </a:r>
          </a:p>
          <a:p>
            <a:r>
              <a:rPr lang="ru-RU" sz="2000" dirty="0" smtClean="0"/>
              <a:t>2013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563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Какой способ лучше? Почему?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91499" y="1916832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Домашнее задание: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1.Написать программу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для решения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задачи (2 способа):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«Сколько 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единиц в двоичной записи числа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i="1" dirty="0" smtClean="0"/>
              <a:t>а</a:t>
            </a:r>
            <a:r>
              <a:rPr lang="ru-RU" dirty="0" smtClean="0"/>
              <a:t>?»</a:t>
            </a:r>
            <a:endParaRPr lang="ru-RU" dirty="0"/>
          </a:p>
          <a:p>
            <a:r>
              <a:rPr lang="ru-RU" b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2.*Как преобразовать программу, чтобы число </a:t>
            </a:r>
            <a:r>
              <a:rPr lang="en-US" b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b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переводилось в 16-ричную систему счисления?</a:t>
            </a:r>
            <a:endParaRPr lang="ru-RU" b="1" dirty="0">
              <a:solidFill>
                <a:schemeClr val="accent5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4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467544" y="90872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Практическая работа на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компьютере:</a:t>
            </a:r>
          </a:p>
          <a:p>
            <a:pPr algn="ctr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Ввод программы, отладка и тестирование.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1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Источники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r>
              <a:rPr lang="ru-RU" dirty="0" smtClean="0"/>
              <a:t>Д.М. </a:t>
            </a:r>
            <a:r>
              <a:rPr lang="ru-RU" dirty="0" err="1" smtClean="0"/>
              <a:t>Златопольский</a:t>
            </a:r>
            <a:r>
              <a:rPr lang="ru-RU" dirty="0" smtClean="0"/>
              <a:t> «ЕГЭ по информатике. Решение задач по программированию</a:t>
            </a:r>
            <a:r>
              <a:rPr lang="ru-RU" dirty="0" smtClean="0"/>
              <a:t>». СПб.: «БХВ-Петербург», 2013.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book.kbsu.ru/theory/chapter4/1_4.html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1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68313" y="1773064"/>
            <a:ext cx="1871662" cy="1223962"/>
            <a:chOff x="340" y="1253"/>
            <a:chExt cx="1179" cy="771"/>
          </a:xfrm>
        </p:grpSpPr>
        <p:sp>
          <p:nvSpPr>
            <p:cNvPr id="6196" name="Text Box 4"/>
            <p:cNvSpPr txBox="1">
              <a:spLocks noChangeArrowheads="1"/>
            </p:cNvSpPr>
            <p:nvPr/>
          </p:nvSpPr>
          <p:spPr bwMode="auto">
            <a:xfrm>
              <a:off x="340" y="1253"/>
              <a:ext cx="59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/>
                <a:t>68</a:t>
              </a:r>
            </a:p>
          </p:txBody>
        </p:sp>
        <p:grpSp>
          <p:nvGrpSpPr>
            <p:cNvPr id="6197" name="Group 8"/>
            <p:cNvGrpSpPr>
              <a:grpSpLocks/>
            </p:cNvGrpSpPr>
            <p:nvPr/>
          </p:nvGrpSpPr>
          <p:grpSpPr bwMode="auto">
            <a:xfrm>
              <a:off x="930" y="1253"/>
              <a:ext cx="589" cy="771"/>
              <a:chOff x="930" y="1253"/>
              <a:chExt cx="589" cy="771"/>
            </a:xfrm>
          </p:grpSpPr>
          <p:sp>
            <p:nvSpPr>
              <p:cNvPr id="6198" name="Line 5"/>
              <p:cNvSpPr>
                <a:spLocks noChangeShapeType="1"/>
              </p:cNvSpPr>
              <p:nvPr/>
            </p:nvSpPr>
            <p:spPr bwMode="auto">
              <a:xfrm>
                <a:off x="930" y="1344"/>
                <a:ext cx="0" cy="6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" name="Line 6"/>
              <p:cNvSpPr>
                <a:spLocks noChangeShapeType="1"/>
              </p:cNvSpPr>
              <p:nvPr/>
            </p:nvSpPr>
            <p:spPr bwMode="auto">
              <a:xfrm>
                <a:off x="930" y="1661"/>
                <a:ext cx="589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0" name="Text Box 7"/>
              <p:cNvSpPr txBox="1">
                <a:spLocks noChangeArrowheads="1"/>
              </p:cNvSpPr>
              <p:nvPr/>
            </p:nvSpPr>
            <p:spPr bwMode="auto">
              <a:xfrm>
                <a:off x="1066" y="1253"/>
                <a:ext cx="409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4000" b="1"/>
                  <a:t>2</a:t>
                </a:r>
              </a:p>
            </p:txBody>
          </p:sp>
        </p:grp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059113" y="3139901"/>
            <a:ext cx="935037" cy="1223963"/>
            <a:chOff x="930" y="1253"/>
            <a:chExt cx="589" cy="771"/>
          </a:xfrm>
        </p:grpSpPr>
        <p:sp>
          <p:nvSpPr>
            <p:cNvPr id="6193" name="Line 10"/>
            <p:cNvSpPr>
              <a:spLocks noChangeShapeType="1"/>
            </p:cNvSpPr>
            <p:nvPr/>
          </p:nvSpPr>
          <p:spPr bwMode="auto">
            <a:xfrm>
              <a:off x="930" y="1344"/>
              <a:ext cx="0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Line 11"/>
            <p:cNvSpPr>
              <a:spLocks noChangeShapeType="1"/>
            </p:cNvSpPr>
            <p:nvPr/>
          </p:nvSpPr>
          <p:spPr bwMode="auto">
            <a:xfrm>
              <a:off x="930" y="1661"/>
              <a:ext cx="58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Text Box 12"/>
            <p:cNvSpPr txBox="1">
              <a:spLocks noChangeArrowheads="1"/>
            </p:cNvSpPr>
            <p:nvPr/>
          </p:nvSpPr>
          <p:spPr bwMode="auto">
            <a:xfrm>
              <a:off x="1066" y="1253"/>
              <a:ext cx="40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2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268538" y="2492201"/>
            <a:ext cx="935037" cy="1223963"/>
            <a:chOff x="930" y="1253"/>
            <a:chExt cx="589" cy="771"/>
          </a:xfrm>
        </p:grpSpPr>
        <p:sp>
          <p:nvSpPr>
            <p:cNvPr id="6190" name="Line 14"/>
            <p:cNvSpPr>
              <a:spLocks noChangeShapeType="1"/>
            </p:cNvSpPr>
            <p:nvPr/>
          </p:nvSpPr>
          <p:spPr bwMode="auto">
            <a:xfrm>
              <a:off x="930" y="1344"/>
              <a:ext cx="0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Line 15"/>
            <p:cNvSpPr>
              <a:spLocks noChangeShapeType="1"/>
            </p:cNvSpPr>
            <p:nvPr/>
          </p:nvSpPr>
          <p:spPr bwMode="auto">
            <a:xfrm>
              <a:off x="930" y="1661"/>
              <a:ext cx="58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Text Box 16"/>
            <p:cNvSpPr txBox="1">
              <a:spLocks noChangeArrowheads="1"/>
            </p:cNvSpPr>
            <p:nvPr/>
          </p:nvSpPr>
          <p:spPr bwMode="auto">
            <a:xfrm>
              <a:off x="1066" y="1253"/>
              <a:ext cx="40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2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68313" y="2492201"/>
            <a:ext cx="1871662" cy="1062038"/>
            <a:chOff x="249" y="2296"/>
            <a:chExt cx="1179" cy="669"/>
          </a:xfrm>
        </p:grpSpPr>
        <p:sp>
          <p:nvSpPr>
            <p:cNvPr id="6187" name="Text Box 18"/>
            <p:cNvSpPr txBox="1">
              <a:spLocks noChangeArrowheads="1"/>
            </p:cNvSpPr>
            <p:nvPr/>
          </p:nvSpPr>
          <p:spPr bwMode="auto">
            <a:xfrm>
              <a:off x="884" y="2296"/>
              <a:ext cx="5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34</a:t>
              </a:r>
            </a:p>
          </p:txBody>
        </p:sp>
        <p:sp>
          <p:nvSpPr>
            <p:cNvPr id="6188" name="Line 19"/>
            <p:cNvSpPr>
              <a:spLocks noChangeShapeType="1"/>
            </p:cNvSpPr>
            <p:nvPr/>
          </p:nvSpPr>
          <p:spPr bwMode="auto">
            <a:xfrm>
              <a:off x="249" y="2478"/>
              <a:ext cx="5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Text Box 20"/>
            <p:cNvSpPr txBox="1">
              <a:spLocks noChangeArrowheads="1"/>
            </p:cNvSpPr>
            <p:nvPr/>
          </p:nvSpPr>
          <p:spPr bwMode="auto">
            <a:xfrm>
              <a:off x="295" y="2523"/>
              <a:ext cx="4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>
                  <a:solidFill>
                    <a:srgbClr val="C00000"/>
                  </a:solidFill>
                </a:rPr>
                <a:t>0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331913" y="3212926"/>
            <a:ext cx="1871662" cy="1062038"/>
            <a:chOff x="249" y="2296"/>
            <a:chExt cx="1179" cy="669"/>
          </a:xfrm>
        </p:grpSpPr>
        <p:sp>
          <p:nvSpPr>
            <p:cNvPr id="6184" name="Text Box 24"/>
            <p:cNvSpPr txBox="1">
              <a:spLocks noChangeArrowheads="1"/>
            </p:cNvSpPr>
            <p:nvPr/>
          </p:nvSpPr>
          <p:spPr bwMode="auto">
            <a:xfrm>
              <a:off x="884" y="2296"/>
              <a:ext cx="5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17</a:t>
              </a:r>
            </a:p>
          </p:txBody>
        </p:sp>
        <p:sp>
          <p:nvSpPr>
            <p:cNvPr id="6185" name="Line 25"/>
            <p:cNvSpPr>
              <a:spLocks noChangeShapeType="1"/>
            </p:cNvSpPr>
            <p:nvPr/>
          </p:nvSpPr>
          <p:spPr bwMode="auto">
            <a:xfrm>
              <a:off x="249" y="2478"/>
              <a:ext cx="5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Text Box 26"/>
            <p:cNvSpPr txBox="1">
              <a:spLocks noChangeArrowheads="1"/>
            </p:cNvSpPr>
            <p:nvPr/>
          </p:nvSpPr>
          <p:spPr bwMode="auto">
            <a:xfrm>
              <a:off x="295" y="2523"/>
              <a:ext cx="4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>
                  <a:solidFill>
                    <a:srgbClr val="C00000"/>
                  </a:solidFill>
                </a:rPr>
                <a:t>0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076825" y="5084589"/>
            <a:ext cx="935038" cy="1223962"/>
            <a:chOff x="930" y="1253"/>
            <a:chExt cx="589" cy="771"/>
          </a:xfrm>
        </p:grpSpPr>
        <p:sp>
          <p:nvSpPr>
            <p:cNvPr id="6181" name="Line 28"/>
            <p:cNvSpPr>
              <a:spLocks noChangeShapeType="1"/>
            </p:cNvSpPr>
            <p:nvPr/>
          </p:nvSpPr>
          <p:spPr bwMode="auto">
            <a:xfrm>
              <a:off x="930" y="1344"/>
              <a:ext cx="0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Line 29"/>
            <p:cNvSpPr>
              <a:spLocks noChangeShapeType="1"/>
            </p:cNvSpPr>
            <p:nvPr/>
          </p:nvSpPr>
          <p:spPr bwMode="auto">
            <a:xfrm>
              <a:off x="930" y="1661"/>
              <a:ext cx="58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Text Box 30"/>
            <p:cNvSpPr txBox="1">
              <a:spLocks noChangeArrowheads="1"/>
            </p:cNvSpPr>
            <p:nvPr/>
          </p:nvSpPr>
          <p:spPr bwMode="auto">
            <a:xfrm>
              <a:off x="1066" y="1253"/>
              <a:ext cx="40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2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3779838" y="3716164"/>
            <a:ext cx="935037" cy="1223962"/>
            <a:chOff x="930" y="1253"/>
            <a:chExt cx="589" cy="771"/>
          </a:xfrm>
        </p:grpSpPr>
        <p:sp>
          <p:nvSpPr>
            <p:cNvPr id="6178" name="Line 32"/>
            <p:cNvSpPr>
              <a:spLocks noChangeShapeType="1"/>
            </p:cNvSpPr>
            <p:nvPr/>
          </p:nvSpPr>
          <p:spPr bwMode="auto">
            <a:xfrm>
              <a:off x="930" y="1344"/>
              <a:ext cx="0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33"/>
            <p:cNvSpPr>
              <a:spLocks noChangeShapeType="1"/>
            </p:cNvSpPr>
            <p:nvPr/>
          </p:nvSpPr>
          <p:spPr bwMode="auto">
            <a:xfrm>
              <a:off x="930" y="1661"/>
              <a:ext cx="58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Text Box 34"/>
            <p:cNvSpPr txBox="1">
              <a:spLocks noChangeArrowheads="1"/>
            </p:cNvSpPr>
            <p:nvPr/>
          </p:nvSpPr>
          <p:spPr bwMode="auto">
            <a:xfrm>
              <a:off x="1066" y="1253"/>
              <a:ext cx="40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2</a:t>
              </a: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2124075" y="3789189"/>
            <a:ext cx="1871663" cy="1062037"/>
            <a:chOff x="249" y="2296"/>
            <a:chExt cx="1179" cy="669"/>
          </a:xfrm>
        </p:grpSpPr>
        <p:sp>
          <p:nvSpPr>
            <p:cNvPr id="6175" name="Text Box 36"/>
            <p:cNvSpPr txBox="1">
              <a:spLocks noChangeArrowheads="1"/>
            </p:cNvSpPr>
            <p:nvPr/>
          </p:nvSpPr>
          <p:spPr bwMode="auto">
            <a:xfrm>
              <a:off x="884" y="2296"/>
              <a:ext cx="5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8</a:t>
              </a:r>
            </a:p>
          </p:txBody>
        </p:sp>
        <p:sp>
          <p:nvSpPr>
            <p:cNvPr id="6176" name="Line 37"/>
            <p:cNvSpPr>
              <a:spLocks noChangeShapeType="1"/>
            </p:cNvSpPr>
            <p:nvPr/>
          </p:nvSpPr>
          <p:spPr bwMode="auto">
            <a:xfrm>
              <a:off x="249" y="2478"/>
              <a:ext cx="5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Text Box 38"/>
            <p:cNvSpPr txBox="1">
              <a:spLocks noChangeArrowheads="1"/>
            </p:cNvSpPr>
            <p:nvPr/>
          </p:nvSpPr>
          <p:spPr bwMode="auto">
            <a:xfrm>
              <a:off x="295" y="2523"/>
              <a:ext cx="4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2843213" y="4436889"/>
            <a:ext cx="1871662" cy="1062037"/>
            <a:chOff x="249" y="2296"/>
            <a:chExt cx="1179" cy="669"/>
          </a:xfrm>
        </p:grpSpPr>
        <p:sp>
          <p:nvSpPr>
            <p:cNvPr id="6172" name="Text Box 40"/>
            <p:cNvSpPr txBox="1">
              <a:spLocks noChangeArrowheads="1"/>
            </p:cNvSpPr>
            <p:nvPr/>
          </p:nvSpPr>
          <p:spPr bwMode="auto">
            <a:xfrm>
              <a:off x="884" y="2296"/>
              <a:ext cx="5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4</a:t>
              </a:r>
            </a:p>
          </p:txBody>
        </p:sp>
        <p:sp>
          <p:nvSpPr>
            <p:cNvPr id="6173" name="Line 41"/>
            <p:cNvSpPr>
              <a:spLocks noChangeShapeType="1"/>
            </p:cNvSpPr>
            <p:nvPr/>
          </p:nvSpPr>
          <p:spPr bwMode="auto">
            <a:xfrm>
              <a:off x="249" y="2478"/>
              <a:ext cx="5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Text Box 42"/>
            <p:cNvSpPr txBox="1">
              <a:spLocks noChangeArrowheads="1"/>
            </p:cNvSpPr>
            <p:nvPr/>
          </p:nvSpPr>
          <p:spPr bwMode="auto">
            <a:xfrm>
              <a:off x="295" y="2523"/>
              <a:ext cx="4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>
                  <a:solidFill>
                    <a:srgbClr val="C00000"/>
                  </a:solidFill>
                </a:rPr>
                <a:t>0</a:t>
              </a:r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492500" y="5084589"/>
            <a:ext cx="1943099" cy="1062037"/>
            <a:chOff x="204" y="2296"/>
            <a:chExt cx="1224" cy="669"/>
          </a:xfrm>
        </p:grpSpPr>
        <p:sp>
          <p:nvSpPr>
            <p:cNvPr id="6169" name="Text Box 44"/>
            <p:cNvSpPr txBox="1">
              <a:spLocks noChangeArrowheads="1"/>
            </p:cNvSpPr>
            <p:nvPr/>
          </p:nvSpPr>
          <p:spPr bwMode="auto">
            <a:xfrm>
              <a:off x="884" y="2296"/>
              <a:ext cx="5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2</a:t>
              </a:r>
            </a:p>
          </p:txBody>
        </p:sp>
        <p:sp>
          <p:nvSpPr>
            <p:cNvPr id="6170" name="Line 45"/>
            <p:cNvSpPr>
              <a:spLocks noChangeShapeType="1"/>
            </p:cNvSpPr>
            <p:nvPr/>
          </p:nvSpPr>
          <p:spPr bwMode="auto">
            <a:xfrm>
              <a:off x="204" y="2478"/>
              <a:ext cx="5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Text Box 46"/>
            <p:cNvSpPr txBox="1">
              <a:spLocks noChangeArrowheads="1"/>
            </p:cNvSpPr>
            <p:nvPr/>
          </p:nvSpPr>
          <p:spPr bwMode="auto">
            <a:xfrm>
              <a:off x="295" y="2523"/>
              <a:ext cx="4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>
                  <a:solidFill>
                    <a:srgbClr val="C00000"/>
                  </a:solidFill>
                </a:rPr>
                <a:t>0</a:t>
              </a: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4213225" y="5732289"/>
            <a:ext cx="1798638" cy="1062037"/>
            <a:chOff x="295" y="2296"/>
            <a:chExt cx="1133" cy="669"/>
          </a:xfrm>
        </p:grpSpPr>
        <p:sp>
          <p:nvSpPr>
            <p:cNvPr id="6166" name="Text Box 48"/>
            <p:cNvSpPr txBox="1">
              <a:spLocks noChangeArrowheads="1"/>
            </p:cNvSpPr>
            <p:nvPr/>
          </p:nvSpPr>
          <p:spPr bwMode="auto">
            <a:xfrm>
              <a:off x="884" y="2296"/>
              <a:ext cx="5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6167" name="Line 49"/>
            <p:cNvSpPr>
              <a:spLocks noChangeShapeType="1"/>
            </p:cNvSpPr>
            <p:nvPr/>
          </p:nvSpPr>
          <p:spPr bwMode="auto">
            <a:xfrm>
              <a:off x="295" y="2478"/>
              <a:ext cx="5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Text Box 50"/>
            <p:cNvSpPr txBox="1">
              <a:spLocks noChangeArrowheads="1"/>
            </p:cNvSpPr>
            <p:nvPr/>
          </p:nvSpPr>
          <p:spPr bwMode="auto">
            <a:xfrm>
              <a:off x="295" y="2523"/>
              <a:ext cx="4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>
                  <a:solidFill>
                    <a:srgbClr val="C00000"/>
                  </a:solidFill>
                </a:rPr>
                <a:t>0</a:t>
              </a:r>
            </a:p>
          </p:txBody>
        </p:sp>
      </p:grpSp>
      <p:grpSp>
        <p:nvGrpSpPr>
          <p:cNvPr id="15" name="Group 51"/>
          <p:cNvGrpSpPr>
            <a:grpSpLocks/>
          </p:cNvGrpSpPr>
          <p:nvPr/>
        </p:nvGrpSpPr>
        <p:grpSpPr bwMode="auto">
          <a:xfrm>
            <a:off x="4356100" y="4365451"/>
            <a:ext cx="935038" cy="1223963"/>
            <a:chOff x="930" y="1253"/>
            <a:chExt cx="589" cy="771"/>
          </a:xfrm>
        </p:grpSpPr>
        <p:sp>
          <p:nvSpPr>
            <p:cNvPr id="6163" name="Line 52"/>
            <p:cNvSpPr>
              <a:spLocks noChangeShapeType="1"/>
            </p:cNvSpPr>
            <p:nvPr/>
          </p:nvSpPr>
          <p:spPr bwMode="auto">
            <a:xfrm>
              <a:off x="930" y="1344"/>
              <a:ext cx="0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53"/>
            <p:cNvSpPr>
              <a:spLocks noChangeShapeType="1"/>
            </p:cNvSpPr>
            <p:nvPr/>
          </p:nvSpPr>
          <p:spPr bwMode="auto">
            <a:xfrm>
              <a:off x="930" y="1661"/>
              <a:ext cx="58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Text Box 54"/>
            <p:cNvSpPr txBox="1">
              <a:spLocks noChangeArrowheads="1"/>
            </p:cNvSpPr>
            <p:nvPr/>
          </p:nvSpPr>
          <p:spPr bwMode="auto">
            <a:xfrm>
              <a:off x="1066" y="1253"/>
              <a:ext cx="40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2</a:t>
              </a:r>
            </a:p>
          </p:txBody>
        </p:sp>
      </p:grp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5256212" y="2439697"/>
            <a:ext cx="38877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/>
              <a:t>Ответ: 68</a:t>
            </a:r>
            <a:r>
              <a:rPr lang="ru-RU" sz="4000" b="1" baseline="-25000" dirty="0"/>
              <a:t>10</a:t>
            </a:r>
            <a:r>
              <a:rPr lang="ru-RU" sz="4000" b="1" dirty="0"/>
              <a:t>=1000100</a:t>
            </a:r>
            <a:r>
              <a:rPr lang="ru-RU" sz="4000" b="1" baseline="-25000" dirty="0"/>
              <a:t>2</a:t>
            </a:r>
            <a:endParaRPr lang="ru-RU" sz="4000" b="1" dirty="0"/>
          </a:p>
        </p:txBody>
      </p:sp>
      <p:grpSp>
        <p:nvGrpSpPr>
          <p:cNvPr id="16" name="Group 58"/>
          <p:cNvGrpSpPr>
            <a:grpSpLocks/>
          </p:cNvGrpSpPr>
          <p:nvPr/>
        </p:nvGrpSpPr>
        <p:grpSpPr bwMode="auto">
          <a:xfrm>
            <a:off x="2627313" y="5660851"/>
            <a:ext cx="2736850" cy="1152525"/>
            <a:chOff x="1655" y="3430"/>
            <a:chExt cx="1724" cy="726"/>
          </a:xfrm>
        </p:grpSpPr>
        <p:sp>
          <p:nvSpPr>
            <p:cNvPr id="6161" name="Line 56"/>
            <p:cNvSpPr>
              <a:spLocks noChangeShapeType="1"/>
            </p:cNvSpPr>
            <p:nvPr/>
          </p:nvSpPr>
          <p:spPr bwMode="auto">
            <a:xfrm flipH="1">
              <a:off x="2699" y="4020"/>
              <a:ext cx="680" cy="1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57"/>
            <p:cNvSpPr>
              <a:spLocks noChangeShapeType="1"/>
            </p:cNvSpPr>
            <p:nvPr/>
          </p:nvSpPr>
          <p:spPr bwMode="auto">
            <a:xfrm flipH="1" flipV="1">
              <a:off x="1655" y="3430"/>
              <a:ext cx="1089" cy="72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" name="Заголовок 1"/>
          <p:cNvSpPr>
            <a:spLocks noGrp="1"/>
          </p:cNvSpPr>
          <p:nvPr>
            <p:ph type="title"/>
          </p:nvPr>
        </p:nvSpPr>
        <p:spPr>
          <a:xfrm>
            <a:off x="504825" y="317376"/>
            <a:ext cx="8675687" cy="15274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Как перевести натуральные числа из десятичной системы счисления в систему с другим основанием?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9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Алгоритм: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97281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Необходимо определять </a:t>
            </a:r>
            <a:r>
              <a:rPr lang="ru-RU" b="1" i="1" dirty="0" smtClean="0"/>
              <a:t>остаток от деления </a:t>
            </a:r>
            <a:r>
              <a:rPr lang="ru-RU" dirty="0" smtClean="0"/>
              <a:t>заданного числа и всех промежуточных целочисленных частных на </a:t>
            </a:r>
            <a:r>
              <a:rPr lang="ru-RU" b="1" i="1" dirty="0" smtClean="0"/>
              <a:t>основание</a:t>
            </a:r>
            <a:r>
              <a:rPr lang="ru-RU" dirty="0" smtClean="0"/>
              <a:t> и делать это до тех пор, пока частное не станет равным нулю. Полученные остатки и представляют собой цифры новой записи числа.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3429000"/>
            <a:ext cx="878497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Цифры новой записи числа можно записывать 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8389" y="4509120"/>
            <a:ext cx="8229600" cy="11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</a:t>
            </a:r>
            <a:r>
              <a:rPr lang="ru-RU" dirty="0" smtClean="0"/>
              <a:t>числовой массив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строковую переменную.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0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23528" y="2924944"/>
            <a:ext cx="8229600" cy="554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2132856"/>
            <a:ext cx="8424936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Обозначим </a:t>
            </a:r>
          </a:p>
          <a:p>
            <a:pPr marL="0" indent="0">
              <a:lnSpc>
                <a:spcPct val="160000"/>
              </a:lnSpc>
              <a:buFont typeface="Arial" pitchFamily="34" charset="0"/>
              <a:buNone/>
            </a:pPr>
            <a:r>
              <a:rPr lang="ru-RU" dirty="0"/>
              <a:t>	</a:t>
            </a:r>
            <a:r>
              <a:rPr lang="ru-RU" dirty="0" smtClean="0"/>
              <a:t>заданное натуральное десятичное число –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ru-RU" dirty="0" smtClean="0"/>
              <a:t>,</a:t>
            </a:r>
            <a:endParaRPr lang="en-US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	</a:t>
            </a:r>
            <a:r>
              <a:rPr lang="ru-RU" dirty="0" smtClean="0"/>
              <a:t>запоминаем его для вывода ответа –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dirty="0" smtClean="0"/>
              <a:t>,</a:t>
            </a:r>
            <a:endParaRPr lang="en-US" dirty="0"/>
          </a:p>
          <a:p>
            <a:pPr marL="0" indent="0">
              <a:lnSpc>
                <a:spcPct val="160000"/>
              </a:lnSpc>
              <a:buFont typeface="Arial" pitchFamily="34" charset="0"/>
              <a:buNone/>
            </a:pPr>
            <a:r>
              <a:rPr lang="ru-RU" dirty="0"/>
              <a:t>	</a:t>
            </a:r>
            <a:r>
              <a:rPr lang="ru-RU" dirty="0" smtClean="0"/>
              <a:t>основание системы счисления, в которую нужно </a:t>
            </a:r>
            <a:r>
              <a:rPr lang="en-US" dirty="0" smtClean="0"/>
              <a:t>	</a:t>
            </a:r>
            <a:r>
              <a:rPr lang="ru-RU" dirty="0" smtClean="0"/>
              <a:t>перевести число – 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  <a:r>
              <a:rPr lang="ru-RU" b="1" dirty="0" smtClean="0"/>
              <a:t>,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ru-RU" dirty="0" smtClean="0"/>
              <a:t>индекс массива – </a:t>
            </a:r>
            <a:r>
              <a:rPr lang="en-US" b="1" dirty="0" err="1" smtClean="0">
                <a:solidFill>
                  <a:srgbClr val="C00000"/>
                </a:solidFill>
              </a:rPr>
              <a:t>kol_zifr</a:t>
            </a:r>
            <a:r>
              <a:rPr lang="ru-RU" b="1" dirty="0" smtClean="0"/>
              <a:t>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b="1" dirty="0"/>
              <a:t>	</a:t>
            </a:r>
            <a:r>
              <a:rPr lang="ru-RU" dirty="0" smtClean="0"/>
              <a:t>массив</a:t>
            </a:r>
            <a:r>
              <a:rPr lang="ru-RU" b="1" dirty="0" smtClean="0"/>
              <a:t> – </a:t>
            </a:r>
            <a:r>
              <a:rPr lang="en-US" b="1" dirty="0" err="1" smtClean="0">
                <a:solidFill>
                  <a:srgbClr val="C00000"/>
                </a:solidFill>
              </a:rPr>
              <a:t>zifri</a:t>
            </a:r>
            <a:r>
              <a:rPr lang="ru-RU" b="1" dirty="0"/>
              <a:t>.</a:t>
            </a:r>
            <a:endParaRPr lang="ru-RU" b="1" dirty="0" smtClean="0"/>
          </a:p>
          <a:p>
            <a:pPr marL="0" indent="0">
              <a:lnSpc>
                <a:spcPct val="160000"/>
              </a:lnSpc>
              <a:buFont typeface="Arial" pitchFamily="34" charset="0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ru-RU" dirty="0"/>
              <a:t>Решим задачу двумя </a:t>
            </a:r>
            <a:r>
              <a:rPr lang="ru-RU" dirty="0" smtClean="0"/>
              <a:t>способами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4592" y="111206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ru-RU" b="1" smtClean="0">
                <a:latin typeface="Courier New" pitchFamily="49" charset="0"/>
                <a:cs typeface="Courier New" pitchFamily="49" charset="0"/>
              </a:rPr>
              <a:t>способ: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24744"/>
            <a:ext cx="8784976" cy="5589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4375"/>
            <a:r>
              <a:rPr lang="en-US" sz="2400" dirty="0" err="1" smtClean="0"/>
              <a:t>kol_zifr</a:t>
            </a:r>
            <a:r>
              <a:rPr lang="en-US" sz="2400" dirty="0" smtClean="0"/>
              <a:t> := 0;</a:t>
            </a:r>
            <a:r>
              <a:rPr lang="ru-RU" sz="2400" dirty="0" smtClean="0"/>
              <a:t> </a:t>
            </a:r>
            <a:r>
              <a:rPr lang="en-US" sz="2400" dirty="0" smtClean="0"/>
              <a:t>n2:=n;</a:t>
            </a:r>
          </a:p>
          <a:p>
            <a:pPr marL="714375"/>
            <a:r>
              <a:rPr lang="en-US" sz="2400" dirty="0"/>
              <a:t>w</a:t>
            </a:r>
            <a:r>
              <a:rPr lang="en-US" sz="2400" dirty="0" smtClean="0"/>
              <a:t>hile  n &gt; 0  do</a:t>
            </a:r>
          </a:p>
          <a:p>
            <a:pPr marL="714375"/>
            <a:r>
              <a:rPr lang="en-US" sz="2400" dirty="0"/>
              <a:t> </a:t>
            </a:r>
            <a:r>
              <a:rPr lang="en-US" sz="2400" dirty="0" smtClean="0"/>
              <a:t>    begin</a:t>
            </a: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увеличиваем значение </a:t>
            </a:r>
            <a:r>
              <a:rPr lang="en-US" sz="2400" dirty="0" err="1" smtClean="0">
                <a:solidFill>
                  <a:schemeClr val="bg2">
                    <a:lumMod val="90000"/>
                  </a:schemeClr>
                </a:solidFill>
              </a:rPr>
              <a:t>kol_zifr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err="1" smtClean="0"/>
              <a:t>kol_zifr</a:t>
            </a:r>
            <a:r>
              <a:rPr lang="en-US" sz="2400" dirty="0" smtClean="0"/>
              <a:t> := </a:t>
            </a:r>
            <a:r>
              <a:rPr lang="en-US" sz="2400" dirty="0" err="1" smtClean="0"/>
              <a:t>kol_zifr</a:t>
            </a:r>
            <a:r>
              <a:rPr lang="ru-RU" sz="2400" dirty="0" smtClean="0"/>
              <a:t> + 1</a:t>
            </a:r>
            <a:r>
              <a:rPr lang="en-US" sz="2400" dirty="0" smtClean="0"/>
              <a:t>;</a:t>
            </a: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определяем очередную цифру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err="1" smtClean="0"/>
              <a:t>zifri</a:t>
            </a:r>
            <a:r>
              <a:rPr lang="en-US" sz="2400" dirty="0" smtClean="0"/>
              <a:t>[</a:t>
            </a:r>
            <a:r>
              <a:rPr lang="en-US" sz="2400" dirty="0" err="1" smtClean="0"/>
              <a:t>kol_zifr</a:t>
            </a:r>
            <a:r>
              <a:rPr lang="en-US" sz="2400" dirty="0" smtClean="0"/>
              <a:t> ] := n mod q;</a:t>
            </a: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определяем целочисленное частное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 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ru-RU" sz="2400" dirty="0"/>
              <a:t> </a:t>
            </a:r>
            <a:r>
              <a:rPr lang="ru-RU" sz="2400" dirty="0" smtClean="0"/>
              <a:t>         </a:t>
            </a:r>
            <a:r>
              <a:rPr lang="en-US" sz="2400" dirty="0" smtClean="0"/>
              <a:t>n := n div q</a:t>
            </a:r>
          </a:p>
          <a:p>
            <a:pPr marL="714375"/>
            <a:r>
              <a:rPr lang="ru-RU" sz="2400" dirty="0" smtClean="0"/>
              <a:t>     </a:t>
            </a:r>
            <a:r>
              <a:rPr lang="en-US" sz="2400" dirty="0" smtClean="0"/>
              <a:t>end;</a:t>
            </a:r>
          </a:p>
          <a:p>
            <a:pPr marL="714375"/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выводим ответ: цифры в обратном порядке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en-US" sz="2400" dirty="0" smtClean="0"/>
              <a:t>write (‘</a:t>
            </a:r>
            <a:r>
              <a:rPr lang="ru-RU" sz="2400" dirty="0" smtClean="0"/>
              <a:t>Число</a:t>
            </a:r>
            <a:r>
              <a:rPr lang="en-US" sz="2400" dirty="0" smtClean="0"/>
              <a:t> ’,n</a:t>
            </a:r>
            <a:r>
              <a:rPr lang="ru-RU" sz="2400" dirty="0" smtClean="0"/>
              <a:t>2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‘ </a:t>
            </a:r>
            <a:r>
              <a:rPr lang="ru-RU" sz="2400" dirty="0" smtClean="0"/>
              <a:t>в системе счисления</a:t>
            </a:r>
            <a:r>
              <a:rPr lang="en-US" sz="2400" dirty="0" smtClean="0"/>
              <a:t> ‘,</a:t>
            </a:r>
            <a:r>
              <a:rPr lang="ru-RU" sz="2400" dirty="0" smtClean="0"/>
              <a:t> </a:t>
            </a:r>
            <a:r>
              <a:rPr lang="en-US" sz="2400" dirty="0" smtClean="0"/>
              <a:t>q, ‘</a:t>
            </a:r>
            <a:r>
              <a:rPr lang="ru-RU" sz="2400" dirty="0" smtClean="0"/>
              <a:t> =</a:t>
            </a:r>
            <a:r>
              <a:rPr lang="en-US" sz="2400" dirty="0" smtClean="0"/>
              <a:t> ’);</a:t>
            </a:r>
          </a:p>
          <a:p>
            <a:pPr marL="714375"/>
            <a:r>
              <a:rPr lang="en-US" sz="2400" dirty="0" smtClean="0"/>
              <a:t>for  i:= </a:t>
            </a:r>
            <a:r>
              <a:rPr lang="en-US" sz="2400" dirty="0" err="1" smtClean="0"/>
              <a:t>kol_zifr</a:t>
            </a:r>
            <a:r>
              <a:rPr lang="en-US" sz="2400" dirty="0" smtClean="0"/>
              <a:t>  </a:t>
            </a:r>
            <a:r>
              <a:rPr lang="en-US" sz="2400" dirty="0" err="1" smtClean="0"/>
              <a:t>downto</a:t>
            </a:r>
            <a:r>
              <a:rPr lang="en-US" sz="2400" dirty="0" smtClean="0"/>
              <a:t> 1 do</a:t>
            </a:r>
          </a:p>
          <a:p>
            <a:pPr marL="714375"/>
            <a:r>
              <a:rPr lang="en-US" sz="2400" dirty="0" smtClean="0"/>
              <a:t>    write(</a:t>
            </a:r>
            <a:r>
              <a:rPr lang="en-US" sz="2400" dirty="0" err="1" smtClean="0"/>
              <a:t>zifri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]);</a:t>
            </a: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Программа: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13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24744"/>
            <a:ext cx="3744416" cy="38721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FFFFF"/>
                </a:solidFill>
              </a:rPr>
              <a:t>kol_zifr</a:t>
            </a:r>
            <a:r>
              <a:rPr lang="en-US" dirty="0">
                <a:solidFill>
                  <a:srgbClr val="FFFFFF"/>
                </a:solidFill>
              </a:rPr>
              <a:t> := </a:t>
            </a:r>
            <a:r>
              <a:rPr lang="en-US" dirty="0" smtClean="0">
                <a:solidFill>
                  <a:srgbClr val="FFFFFF"/>
                </a:solidFill>
              </a:rPr>
              <a:t>0; n2:=n;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while  n &gt; 0  do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    </a:t>
            </a:r>
            <a:r>
              <a:rPr lang="en-US" dirty="0">
                <a:solidFill>
                  <a:srgbClr val="FFFFFF"/>
                </a:solidFill>
              </a:rPr>
              <a:t>begin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     </a:t>
            </a:r>
            <a:r>
              <a:rPr lang="en-US" dirty="0" err="1" smtClean="0">
                <a:solidFill>
                  <a:srgbClr val="FFFFFF"/>
                </a:solidFill>
              </a:rPr>
              <a:t>kol_zifr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:= </a:t>
            </a:r>
            <a:r>
              <a:rPr lang="en-US" dirty="0" err="1">
                <a:solidFill>
                  <a:srgbClr val="FFFFFF"/>
                </a:solidFill>
              </a:rPr>
              <a:t>kol_zifr</a:t>
            </a:r>
            <a:r>
              <a:rPr lang="ru-RU" dirty="0">
                <a:solidFill>
                  <a:srgbClr val="FFFFFF"/>
                </a:solidFill>
              </a:rPr>
              <a:t> + 1</a:t>
            </a:r>
            <a:r>
              <a:rPr lang="en-US" dirty="0">
                <a:solidFill>
                  <a:srgbClr val="FFFFFF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     </a:t>
            </a:r>
            <a:r>
              <a:rPr lang="en-US" dirty="0" err="1" smtClean="0">
                <a:solidFill>
                  <a:srgbClr val="FFFFFF"/>
                </a:solidFill>
              </a:rPr>
              <a:t>zifri</a:t>
            </a:r>
            <a:r>
              <a:rPr lang="en-US" dirty="0" smtClean="0">
                <a:solidFill>
                  <a:srgbClr val="FFFFFF"/>
                </a:solidFill>
              </a:rPr>
              <a:t>[</a:t>
            </a:r>
            <a:r>
              <a:rPr lang="en-US" dirty="0" err="1" smtClean="0">
                <a:solidFill>
                  <a:srgbClr val="FFFFFF"/>
                </a:solidFill>
              </a:rPr>
              <a:t>kol_zifr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] := n mod q;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     </a:t>
            </a:r>
            <a:r>
              <a:rPr lang="en-US" dirty="0" smtClean="0">
                <a:solidFill>
                  <a:srgbClr val="FFFFFF"/>
                </a:solidFill>
              </a:rPr>
              <a:t>n </a:t>
            </a:r>
            <a:r>
              <a:rPr lang="en-US" dirty="0">
                <a:solidFill>
                  <a:srgbClr val="FFFFFF"/>
                </a:solidFill>
              </a:rPr>
              <a:t>:= n div q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     </a:t>
            </a:r>
            <a:r>
              <a:rPr lang="en-US" dirty="0" smtClean="0">
                <a:solidFill>
                  <a:srgbClr val="FFFFFF"/>
                </a:solidFill>
              </a:rPr>
              <a:t>end</a:t>
            </a:r>
            <a:r>
              <a:rPr lang="en-US" dirty="0">
                <a:solidFill>
                  <a:srgbClr val="FFFFFF"/>
                </a:solidFill>
              </a:rPr>
              <a:t>;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write </a:t>
            </a:r>
            <a:r>
              <a:rPr lang="en-US" dirty="0">
                <a:solidFill>
                  <a:srgbClr val="FFFFFF"/>
                </a:solidFill>
              </a:rPr>
              <a:t>(‘</a:t>
            </a:r>
            <a:r>
              <a:rPr lang="ru-RU" dirty="0">
                <a:solidFill>
                  <a:srgbClr val="FFFFFF"/>
                </a:solidFill>
              </a:rPr>
              <a:t>Число</a:t>
            </a:r>
            <a:r>
              <a:rPr lang="en-US" dirty="0">
                <a:solidFill>
                  <a:srgbClr val="FFFFFF"/>
                </a:solidFill>
              </a:rPr>
              <a:t> ’,</a:t>
            </a:r>
            <a:r>
              <a:rPr lang="en-US" dirty="0" smtClean="0">
                <a:solidFill>
                  <a:srgbClr val="FFFFFF"/>
                </a:solidFill>
              </a:rPr>
              <a:t>n2,</a:t>
            </a:r>
            <a:r>
              <a:rPr lang="ru-RU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‘ </a:t>
            </a:r>
            <a:r>
              <a:rPr lang="ru-RU" dirty="0">
                <a:solidFill>
                  <a:srgbClr val="FFFFFF"/>
                </a:solidFill>
              </a:rPr>
              <a:t>в системе счисления</a:t>
            </a:r>
            <a:r>
              <a:rPr lang="en-US" dirty="0">
                <a:solidFill>
                  <a:srgbClr val="FFFFFF"/>
                </a:solidFill>
              </a:rPr>
              <a:t> ‘,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q, </a:t>
            </a:r>
            <a:r>
              <a:rPr lang="en-US" dirty="0" smtClean="0">
                <a:solidFill>
                  <a:srgbClr val="FFFFFF"/>
                </a:solidFill>
              </a:rPr>
              <a:t>‘</a:t>
            </a:r>
            <a:r>
              <a:rPr lang="ru-RU" dirty="0" smtClean="0">
                <a:solidFill>
                  <a:srgbClr val="FFFFFF"/>
                </a:solidFill>
              </a:rPr>
              <a:t> =</a:t>
            </a:r>
            <a:r>
              <a:rPr lang="en-US" dirty="0" smtClean="0">
                <a:solidFill>
                  <a:srgbClr val="FFFFFF"/>
                </a:solidFill>
              </a:rPr>
              <a:t>’);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for  i:= </a:t>
            </a:r>
            <a:r>
              <a:rPr lang="en-US" dirty="0" err="1">
                <a:solidFill>
                  <a:srgbClr val="FFFFFF"/>
                </a:solidFill>
              </a:rPr>
              <a:t>kol_zifr</a:t>
            </a:r>
            <a:r>
              <a:rPr lang="en-US" dirty="0">
                <a:solidFill>
                  <a:srgbClr val="FFFFFF"/>
                </a:solidFill>
              </a:rPr>
              <a:t>  </a:t>
            </a:r>
            <a:r>
              <a:rPr lang="en-US" dirty="0" err="1">
                <a:solidFill>
                  <a:srgbClr val="FFFFFF"/>
                </a:solidFill>
              </a:rPr>
              <a:t>downto</a:t>
            </a:r>
            <a:r>
              <a:rPr lang="en-US" dirty="0">
                <a:solidFill>
                  <a:srgbClr val="FFFFFF"/>
                </a:solidFill>
              </a:rPr>
              <a:t> 1 do</a:t>
            </a:r>
          </a:p>
          <a:p>
            <a:r>
              <a:rPr lang="en-US" dirty="0">
                <a:solidFill>
                  <a:srgbClr val="FFFFFF"/>
                </a:solidFill>
              </a:rPr>
              <a:t>    write(</a:t>
            </a:r>
            <a:r>
              <a:rPr lang="en-US" dirty="0" err="1">
                <a:solidFill>
                  <a:srgbClr val="FFFFFF"/>
                </a:solidFill>
              </a:rPr>
              <a:t>zifri</a:t>
            </a:r>
            <a:r>
              <a:rPr lang="en-US" dirty="0">
                <a:solidFill>
                  <a:srgbClr val="FFFFFF"/>
                </a:solidFill>
              </a:rPr>
              <a:t>[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]);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Выполняем: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4128" y="620688"/>
            <a:ext cx="317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число </a:t>
            </a:r>
            <a:r>
              <a:rPr lang="en-US" dirty="0" smtClean="0"/>
              <a:t>n=24</a:t>
            </a:r>
            <a:r>
              <a:rPr lang="ru-RU" dirty="0" smtClean="0"/>
              <a:t>, основание</a:t>
            </a:r>
            <a:r>
              <a:rPr lang="en-US" dirty="0" smtClean="0"/>
              <a:t> q=2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486876"/>
              </p:ext>
            </p:extLst>
          </p:nvPr>
        </p:nvGraphicFramePr>
        <p:xfrm>
          <a:off x="4036870" y="1124744"/>
          <a:ext cx="5100832" cy="104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08"/>
                <a:gridCol w="1275208"/>
                <a:gridCol w="1275208"/>
                <a:gridCol w="1275208"/>
              </a:tblGrid>
              <a:tr h="35074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kol_zifr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n&gt;0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zifri</a:t>
                      </a:r>
                      <a:endParaRPr lang="ru-RU" dirty="0"/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38233" y="0"/>
            <a:ext cx="145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24</a:t>
            </a:r>
            <a:r>
              <a:rPr lang="en-US" baseline="-25000" dirty="0" smtClean="0">
                <a:solidFill>
                  <a:schemeClr val="bg1"/>
                </a:solidFill>
              </a:rPr>
              <a:t>10</a:t>
            </a:r>
            <a:r>
              <a:rPr lang="en-US" dirty="0" smtClean="0">
                <a:solidFill>
                  <a:schemeClr val="bg1"/>
                </a:solidFill>
              </a:rPr>
              <a:t>=11000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66861"/>
              </p:ext>
            </p:extLst>
          </p:nvPr>
        </p:nvGraphicFramePr>
        <p:xfrm>
          <a:off x="4043168" y="2348880"/>
          <a:ext cx="5100832" cy="68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08"/>
                <a:gridCol w="1275208"/>
                <a:gridCol w="1275208"/>
                <a:gridCol w="1275208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21630" y="24928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04762" y="248926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0943" y="1772816"/>
            <a:ext cx="174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while  n &gt; 0  do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762605"/>
              </p:ext>
            </p:extLst>
          </p:nvPr>
        </p:nvGraphicFramePr>
        <p:xfrm>
          <a:off x="4043168" y="3158970"/>
          <a:ext cx="5100832" cy="68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08"/>
                <a:gridCol w="1275208"/>
                <a:gridCol w="1275208"/>
                <a:gridCol w="1275208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38233" y="33163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004762" y="3301555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8388424" y="2267580"/>
            <a:ext cx="312906" cy="594648"/>
            <a:chOff x="8388424" y="2267580"/>
            <a:chExt cx="312906" cy="594648"/>
          </a:xfrm>
        </p:grpSpPr>
        <p:sp>
          <p:nvSpPr>
            <p:cNvPr id="9" name="TextBox 8"/>
            <p:cNvSpPr txBox="1"/>
            <p:nvPr/>
          </p:nvSpPr>
          <p:spPr>
            <a:xfrm>
              <a:off x="8388424" y="249289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8424" y="2267580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1</a:t>
              </a:r>
              <a:endParaRPr lang="ru-RU" sz="16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307318" y="3140968"/>
            <a:ext cx="522252" cy="544706"/>
            <a:chOff x="8307318" y="3140968"/>
            <a:chExt cx="522252" cy="544706"/>
          </a:xfrm>
        </p:grpSpPr>
        <p:sp>
          <p:nvSpPr>
            <p:cNvPr id="14" name="TextBox 13"/>
            <p:cNvSpPr txBox="1"/>
            <p:nvPr/>
          </p:nvSpPr>
          <p:spPr>
            <a:xfrm>
              <a:off x="8316416" y="3316342"/>
              <a:ext cx="513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07318" y="3140968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12</a:t>
              </a:r>
              <a:endParaRPr lang="ru-RU" sz="1600" dirty="0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390337" y="1772816"/>
            <a:ext cx="174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while  n &gt; 0  do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77853"/>
              </p:ext>
            </p:extLst>
          </p:nvPr>
        </p:nvGraphicFramePr>
        <p:xfrm>
          <a:off x="4043168" y="4005064"/>
          <a:ext cx="5100832" cy="68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08"/>
                <a:gridCol w="1275208"/>
                <a:gridCol w="1275208"/>
                <a:gridCol w="1275208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8143626" y="4005064"/>
            <a:ext cx="739676" cy="821705"/>
            <a:chOff x="8307318" y="3140968"/>
            <a:chExt cx="641522" cy="821705"/>
          </a:xfrm>
        </p:grpSpPr>
        <p:sp>
          <p:nvSpPr>
            <p:cNvPr id="23" name="TextBox 22"/>
            <p:cNvSpPr txBox="1"/>
            <p:nvPr/>
          </p:nvSpPr>
          <p:spPr>
            <a:xfrm>
              <a:off x="8316415" y="3316342"/>
              <a:ext cx="597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150" dirty="0" smtClean="0"/>
                <a:t>0</a:t>
              </a:r>
              <a:r>
                <a:rPr lang="ru-RU" spc="150" dirty="0" smtClean="0"/>
                <a:t>00</a:t>
              </a:r>
              <a:endParaRPr lang="ru-RU" spc="15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07318" y="3140968"/>
              <a:ext cx="641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1 2 3</a:t>
              </a:r>
              <a:endParaRPr lang="ru-RU" sz="16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38233" y="413427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004762" y="413427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223755"/>
              </p:ext>
            </p:extLst>
          </p:nvPr>
        </p:nvGraphicFramePr>
        <p:xfrm>
          <a:off x="4062269" y="4834947"/>
          <a:ext cx="5100832" cy="68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08"/>
                <a:gridCol w="1275208"/>
                <a:gridCol w="1275208"/>
                <a:gridCol w="1275208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8029081" y="4843010"/>
            <a:ext cx="913944" cy="544706"/>
            <a:chOff x="8307317" y="3140968"/>
            <a:chExt cx="606383" cy="544706"/>
          </a:xfrm>
        </p:grpSpPr>
        <p:sp>
          <p:nvSpPr>
            <p:cNvPr id="29" name="TextBox 28"/>
            <p:cNvSpPr txBox="1"/>
            <p:nvPr/>
          </p:nvSpPr>
          <p:spPr>
            <a:xfrm>
              <a:off x="8316415" y="3316342"/>
              <a:ext cx="597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150" dirty="0" smtClean="0"/>
                <a:t>0</a:t>
              </a:r>
              <a:r>
                <a:rPr lang="ru-RU" spc="150" dirty="0" smtClean="0"/>
                <a:t>001</a:t>
              </a:r>
              <a:endParaRPr lang="ru-RU" spc="1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07317" y="3140968"/>
              <a:ext cx="579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1 2 3 4 </a:t>
              </a:r>
              <a:endParaRPr lang="ru-RU" sz="16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721630" y="49968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004762" y="499689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16070"/>
              </p:ext>
            </p:extLst>
          </p:nvPr>
        </p:nvGraphicFramePr>
        <p:xfrm>
          <a:off x="4048269" y="5733256"/>
          <a:ext cx="5100832" cy="68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08"/>
                <a:gridCol w="1275208"/>
                <a:gridCol w="1275208"/>
                <a:gridCol w="1275208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4" name="Группа 33"/>
          <p:cNvGrpSpPr/>
          <p:nvPr/>
        </p:nvGrpSpPr>
        <p:grpSpPr>
          <a:xfrm>
            <a:off x="7989260" y="5733256"/>
            <a:ext cx="1047235" cy="544706"/>
            <a:chOff x="8307317" y="3140968"/>
            <a:chExt cx="632804" cy="544706"/>
          </a:xfrm>
        </p:grpSpPr>
        <p:sp>
          <p:nvSpPr>
            <p:cNvPr id="35" name="TextBox 34"/>
            <p:cNvSpPr txBox="1"/>
            <p:nvPr/>
          </p:nvSpPr>
          <p:spPr>
            <a:xfrm>
              <a:off x="8316415" y="3316342"/>
              <a:ext cx="597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150" dirty="0" smtClean="0"/>
                <a:t>0</a:t>
              </a:r>
              <a:r>
                <a:rPr lang="ru-RU" spc="150" dirty="0" smtClean="0"/>
                <a:t>0011</a:t>
              </a:r>
              <a:endParaRPr lang="ru-RU" spc="15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307317" y="3140968"/>
              <a:ext cx="6328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1 2 3 4 5</a:t>
              </a:r>
              <a:endParaRPr lang="ru-RU" sz="16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21630" y="58772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004762" y="5877272"/>
            <a:ext cx="59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3" grpId="0"/>
      <p:bldP spid="15" grpId="0"/>
      <p:bldP spid="16" grpId="0"/>
      <p:bldP spid="20" grpId="0"/>
      <p:bldP spid="25" grpId="0"/>
      <p:bldP spid="26" grpId="0"/>
      <p:bldP spid="31" grpId="0"/>
      <p:bldP spid="32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24744"/>
            <a:ext cx="3744416" cy="1552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FF"/>
                </a:solidFill>
              </a:rPr>
              <a:t>write </a:t>
            </a:r>
            <a:r>
              <a:rPr lang="en-US" dirty="0">
                <a:solidFill>
                  <a:srgbClr val="FFFFFF"/>
                </a:solidFill>
              </a:rPr>
              <a:t>(‘</a:t>
            </a:r>
            <a:r>
              <a:rPr lang="ru-RU" dirty="0">
                <a:solidFill>
                  <a:srgbClr val="FFFFFF"/>
                </a:solidFill>
              </a:rPr>
              <a:t>Число</a:t>
            </a:r>
            <a:r>
              <a:rPr lang="en-US" dirty="0">
                <a:solidFill>
                  <a:srgbClr val="FFFFFF"/>
                </a:solidFill>
              </a:rPr>
              <a:t> ’,</a:t>
            </a:r>
            <a:r>
              <a:rPr lang="en-US" dirty="0" smtClean="0">
                <a:solidFill>
                  <a:srgbClr val="FFFFFF"/>
                </a:solidFill>
              </a:rPr>
              <a:t>n2,</a:t>
            </a:r>
            <a:r>
              <a:rPr lang="ru-RU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‘ </a:t>
            </a:r>
            <a:r>
              <a:rPr lang="ru-RU" dirty="0">
                <a:solidFill>
                  <a:srgbClr val="FFFFFF"/>
                </a:solidFill>
              </a:rPr>
              <a:t>в системе счисления</a:t>
            </a:r>
            <a:r>
              <a:rPr lang="en-US" dirty="0">
                <a:solidFill>
                  <a:srgbClr val="FFFFFF"/>
                </a:solidFill>
              </a:rPr>
              <a:t> ‘,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q, </a:t>
            </a:r>
            <a:r>
              <a:rPr lang="en-US" dirty="0" smtClean="0">
                <a:solidFill>
                  <a:srgbClr val="FFFFFF"/>
                </a:solidFill>
              </a:rPr>
              <a:t>‘</a:t>
            </a:r>
            <a:r>
              <a:rPr lang="ru-RU" dirty="0" smtClean="0">
                <a:solidFill>
                  <a:srgbClr val="FFFFFF"/>
                </a:solidFill>
              </a:rPr>
              <a:t> =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’);</a:t>
            </a:r>
          </a:p>
          <a:p>
            <a:r>
              <a:rPr lang="en-US" dirty="0">
                <a:solidFill>
                  <a:srgbClr val="FFFFFF"/>
                </a:solidFill>
              </a:rPr>
              <a:t>for  i:= </a:t>
            </a:r>
            <a:r>
              <a:rPr lang="en-US" dirty="0" err="1">
                <a:solidFill>
                  <a:srgbClr val="FFFFFF"/>
                </a:solidFill>
              </a:rPr>
              <a:t>kol_zifr</a:t>
            </a:r>
            <a:r>
              <a:rPr lang="en-US" dirty="0">
                <a:solidFill>
                  <a:srgbClr val="FFFFFF"/>
                </a:solidFill>
              </a:rPr>
              <a:t>  </a:t>
            </a:r>
            <a:r>
              <a:rPr lang="en-US" dirty="0" err="1">
                <a:solidFill>
                  <a:srgbClr val="FFFFFF"/>
                </a:solidFill>
              </a:rPr>
              <a:t>downto</a:t>
            </a:r>
            <a:r>
              <a:rPr lang="en-US" dirty="0">
                <a:solidFill>
                  <a:srgbClr val="FFFFFF"/>
                </a:solidFill>
              </a:rPr>
              <a:t> 1 do</a:t>
            </a:r>
          </a:p>
          <a:p>
            <a:r>
              <a:rPr lang="en-US" dirty="0">
                <a:solidFill>
                  <a:srgbClr val="FFFFFF"/>
                </a:solidFill>
              </a:rPr>
              <a:t>    write(</a:t>
            </a:r>
            <a:r>
              <a:rPr lang="en-US" dirty="0" err="1">
                <a:solidFill>
                  <a:srgbClr val="FFFFFF"/>
                </a:solidFill>
              </a:rPr>
              <a:t>zifri</a:t>
            </a:r>
            <a:r>
              <a:rPr lang="en-US" dirty="0">
                <a:solidFill>
                  <a:srgbClr val="FFFFFF"/>
                </a:solidFill>
              </a:rPr>
              <a:t>[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]);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Выводим результат: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84902"/>
              </p:ext>
            </p:extLst>
          </p:nvPr>
        </p:nvGraphicFramePr>
        <p:xfrm>
          <a:off x="4036870" y="1124744"/>
          <a:ext cx="5100832" cy="104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08"/>
                <a:gridCol w="1275208"/>
                <a:gridCol w="1275208"/>
                <a:gridCol w="1275208"/>
              </a:tblGrid>
              <a:tr h="35074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kol_zifr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n&gt;0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zifri</a:t>
                      </a:r>
                      <a:endParaRPr lang="ru-RU" dirty="0"/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38233" y="0"/>
            <a:ext cx="145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24</a:t>
            </a:r>
            <a:r>
              <a:rPr lang="en-US" baseline="-25000" dirty="0" smtClean="0">
                <a:solidFill>
                  <a:srgbClr val="FFFFFF"/>
                </a:solidFill>
              </a:rPr>
              <a:t>10</a:t>
            </a:r>
            <a:r>
              <a:rPr lang="en-US" dirty="0" smtClean="0">
                <a:solidFill>
                  <a:srgbClr val="FFFFFF"/>
                </a:solidFill>
              </a:rPr>
              <a:t>=11000</a:t>
            </a:r>
            <a:r>
              <a:rPr lang="en-US" baseline="-25000" dirty="0" smtClean="0">
                <a:solidFill>
                  <a:srgbClr val="FFFFFF"/>
                </a:solidFill>
              </a:rPr>
              <a:t>2</a:t>
            </a:r>
            <a:endParaRPr lang="ru-RU" dirty="0">
              <a:solidFill>
                <a:srgbClr val="FFFFFF"/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005123" y="1628800"/>
            <a:ext cx="1047235" cy="544706"/>
            <a:chOff x="8307317" y="3140968"/>
            <a:chExt cx="632804" cy="544706"/>
          </a:xfrm>
        </p:grpSpPr>
        <p:sp>
          <p:nvSpPr>
            <p:cNvPr id="35" name="TextBox 34"/>
            <p:cNvSpPr txBox="1"/>
            <p:nvPr/>
          </p:nvSpPr>
          <p:spPr>
            <a:xfrm>
              <a:off x="8316415" y="3316342"/>
              <a:ext cx="597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150" dirty="0" smtClean="0">
                  <a:solidFill>
                    <a:srgbClr val="292934"/>
                  </a:solidFill>
                </a:rPr>
                <a:t>0</a:t>
              </a:r>
              <a:r>
                <a:rPr lang="ru-RU" spc="150" dirty="0" smtClean="0">
                  <a:solidFill>
                    <a:srgbClr val="292934"/>
                  </a:solidFill>
                </a:rPr>
                <a:t>0011</a:t>
              </a:r>
              <a:endParaRPr lang="ru-RU" spc="150" dirty="0">
                <a:solidFill>
                  <a:srgbClr val="292934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307317" y="3140968"/>
              <a:ext cx="6328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292934"/>
                  </a:solidFill>
                </a:rPr>
                <a:t>1 2 3 4 5</a:t>
              </a:r>
              <a:endParaRPr lang="ru-RU" sz="1600" dirty="0">
                <a:solidFill>
                  <a:srgbClr val="292934"/>
                </a:solidFill>
              </a:endParaRPr>
            </a:p>
          </p:txBody>
        </p:sp>
      </p:grpSp>
      <p:sp>
        <p:nvSpPr>
          <p:cNvPr id="39" name="Скругленный прямоугольник 38"/>
          <p:cNvSpPr/>
          <p:nvPr/>
        </p:nvSpPr>
        <p:spPr>
          <a:xfrm>
            <a:off x="179511" y="2871014"/>
            <a:ext cx="8829121" cy="1552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FFFFFF"/>
                </a:solidFill>
              </a:rPr>
              <a:t>Число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ru-RU" sz="3200" dirty="0" smtClean="0">
                <a:solidFill>
                  <a:srgbClr val="FFFFFF"/>
                </a:solidFill>
              </a:rPr>
              <a:t> 24 в </a:t>
            </a:r>
            <a:r>
              <a:rPr lang="ru-RU" sz="3200" dirty="0">
                <a:solidFill>
                  <a:srgbClr val="FFFFFF"/>
                </a:solidFill>
              </a:rPr>
              <a:t>системе счисления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ru-RU" sz="3200" dirty="0" smtClean="0">
                <a:solidFill>
                  <a:srgbClr val="FFFFFF"/>
                </a:solidFill>
              </a:rPr>
              <a:t>2 = 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48264" y="3355035"/>
            <a:ext cx="532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79602" y="3356992"/>
            <a:ext cx="532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7634" y="3356992"/>
            <a:ext cx="532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27674" y="3356992"/>
            <a:ext cx="532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248027" y="3356992"/>
            <a:ext cx="532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0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23528" y="2924944"/>
            <a:ext cx="8229600" cy="554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2132856"/>
            <a:ext cx="8424936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Обозначим </a:t>
            </a:r>
          </a:p>
          <a:p>
            <a:pPr marL="0" indent="0">
              <a:lnSpc>
                <a:spcPct val="160000"/>
              </a:lnSpc>
              <a:buFont typeface="Arial" pitchFamily="34" charset="0"/>
              <a:buNone/>
            </a:pPr>
            <a:r>
              <a:rPr lang="ru-RU" dirty="0"/>
              <a:t>	</a:t>
            </a:r>
            <a:r>
              <a:rPr lang="ru-RU" dirty="0" smtClean="0"/>
              <a:t>заданное натуральное десятичное число –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ru-RU" dirty="0" smtClean="0"/>
              <a:t>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dirty="0"/>
              <a:t>	</a:t>
            </a:r>
            <a:r>
              <a:rPr lang="ru-RU" dirty="0" smtClean="0"/>
              <a:t>запоминаем его для вывода ответа – 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dirty="0" smtClean="0"/>
              <a:t>,</a:t>
            </a:r>
          </a:p>
          <a:p>
            <a:pPr marL="0" indent="0">
              <a:lnSpc>
                <a:spcPct val="160000"/>
              </a:lnSpc>
              <a:buFont typeface="Arial" pitchFamily="34" charset="0"/>
              <a:buNone/>
            </a:pPr>
            <a:r>
              <a:rPr lang="ru-RU" dirty="0"/>
              <a:t>	</a:t>
            </a:r>
            <a:r>
              <a:rPr lang="ru-RU" dirty="0" smtClean="0"/>
              <a:t>основание системы счисления, в которую нужно </a:t>
            </a:r>
            <a:r>
              <a:rPr lang="en-US" dirty="0" smtClean="0"/>
              <a:t>	</a:t>
            </a:r>
            <a:r>
              <a:rPr lang="ru-RU" dirty="0" smtClean="0"/>
              <a:t>перевести число – 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  <a:r>
              <a:rPr lang="ru-RU" b="1" dirty="0" smtClean="0"/>
              <a:t>,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ru-RU" dirty="0" smtClean="0"/>
              <a:t>новое число</a:t>
            </a:r>
            <a:r>
              <a:rPr lang="en-US" dirty="0" smtClean="0"/>
              <a:t> (</a:t>
            </a:r>
            <a:r>
              <a:rPr lang="ru-RU" dirty="0" smtClean="0"/>
              <a:t>как строка) – </a:t>
            </a:r>
            <a:r>
              <a:rPr lang="en-US" b="1" dirty="0" smtClean="0">
                <a:solidFill>
                  <a:srgbClr val="C00000"/>
                </a:solidFill>
              </a:rPr>
              <a:t>n1</a:t>
            </a:r>
            <a:r>
              <a:rPr lang="ru-RU" b="1" dirty="0" smtClean="0"/>
              <a:t>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b="1" dirty="0"/>
              <a:t>	</a:t>
            </a:r>
            <a:r>
              <a:rPr lang="ru-RU" dirty="0" smtClean="0"/>
              <a:t>цифра</a:t>
            </a:r>
            <a:r>
              <a:rPr lang="ru-RU" b="1" dirty="0" smtClean="0"/>
              <a:t> – </a:t>
            </a:r>
            <a:r>
              <a:rPr lang="en-US" b="1" dirty="0" err="1" smtClean="0">
                <a:solidFill>
                  <a:srgbClr val="C00000"/>
                </a:solidFill>
              </a:rPr>
              <a:t>zifra</a:t>
            </a:r>
            <a:r>
              <a:rPr lang="en-US" b="1" dirty="0" smtClean="0"/>
              <a:t>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b="1" dirty="0"/>
              <a:t>	</a:t>
            </a:r>
            <a:r>
              <a:rPr lang="ru-RU" dirty="0" smtClean="0"/>
              <a:t>цифра (как строка) – </a:t>
            </a:r>
            <a:r>
              <a:rPr lang="en-US" b="1" dirty="0" err="1" smtClean="0">
                <a:solidFill>
                  <a:srgbClr val="C00000"/>
                </a:solidFill>
              </a:rPr>
              <a:t>szifra</a:t>
            </a:r>
            <a:r>
              <a:rPr lang="en-US" b="1" dirty="0" smtClean="0"/>
              <a:t>.</a:t>
            </a:r>
            <a:endParaRPr lang="ru-RU" b="1" dirty="0" smtClean="0"/>
          </a:p>
          <a:p>
            <a:pPr marL="0" indent="0">
              <a:lnSpc>
                <a:spcPct val="160000"/>
              </a:lnSpc>
              <a:buFont typeface="Arial" pitchFamily="34" charset="0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ru-RU" dirty="0"/>
              <a:t>Решим задачу двумя </a:t>
            </a:r>
            <a:r>
              <a:rPr lang="ru-RU" dirty="0" smtClean="0"/>
              <a:t>способами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4592" y="111206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способ: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Как изменится наша программа?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124744"/>
            <a:ext cx="8784976" cy="5589240"/>
          </a:xfrm>
          <a:prstGeom prst="roundRect">
            <a:avLst>
              <a:gd name="adj" fmla="val 8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4375"/>
            <a:r>
              <a:rPr lang="en-US" sz="2400" dirty="0" err="1" smtClean="0"/>
              <a:t>kol_zifr</a:t>
            </a:r>
            <a:r>
              <a:rPr lang="en-US" sz="2400" dirty="0" smtClean="0"/>
              <a:t> := 0</a:t>
            </a:r>
            <a:r>
              <a:rPr lang="en-US" sz="2400" dirty="0"/>
              <a:t>; </a:t>
            </a:r>
            <a:r>
              <a:rPr lang="ru-RU" sz="2400" dirty="0" smtClean="0"/>
              <a:t>	</a:t>
            </a:r>
            <a:r>
              <a:rPr lang="en-US" sz="2400" dirty="0" smtClean="0"/>
              <a:t>n2</a:t>
            </a:r>
            <a:r>
              <a:rPr lang="en-US" sz="2400" dirty="0"/>
              <a:t>:=n</a:t>
            </a:r>
            <a:r>
              <a:rPr lang="en-US" sz="2400" dirty="0" smtClean="0"/>
              <a:t>;</a:t>
            </a:r>
          </a:p>
          <a:p>
            <a:pPr marL="714375"/>
            <a:r>
              <a:rPr lang="en-US" sz="2400" dirty="0"/>
              <a:t>w</a:t>
            </a:r>
            <a:r>
              <a:rPr lang="en-US" sz="2400" dirty="0" smtClean="0"/>
              <a:t>hile  n &gt; 0  do</a:t>
            </a:r>
          </a:p>
          <a:p>
            <a:pPr marL="714375"/>
            <a:r>
              <a:rPr lang="en-US" sz="2400" dirty="0"/>
              <a:t> </a:t>
            </a:r>
            <a:r>
              <a:rPr lang="en-US" sz="2400" dirty="0" smtClean="0"/>
              <a:t>    begin</a:t>
            </a: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увеличиваем значение </a:t>
            </a:r>
            <a:r>
              <a:rPr lang="en-US" sz="2400" dirty="0" err="1" smtClean="0">
                <a:solidFill>
                  <a:schemeClr val="bg2">
                    <a:lumMod val="90000"/>
                  </a:schemeClr>
                </a:solidFill>
              </a:rPr>
              <a:t>kol_zifr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err="1" smtClean="0"/>
              <a:t>kol_zifr</a:t>
            </a:r>
            <a:r>
              <a:rPr lang="en-US" sz="2400" dirty="0" smtClean="0"/>
              <a:t> := </a:t>
            </a:r>
            <a:r>
              <a:rPr lang="en-US" sz="2400" dirty="0" err="1" smtClean="0"/>
              <a:t>kol_zifr</a:t>
            </a:r>
            <a:r>
              <a:rPr lang="ru-RU" sz="2400" dirty="0" smtClean="0"/>
              <a:t> + 1</a:t>
            </a:r>
            <a:r>
              <a:rPr lang="en-US" sz="2400" dirty="0" smtClean="0"/>
              <a:t>;</a:t>
            </a: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определяем очередную цифру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err="1" smtClean="0"/>
              <a:t>zifri</a:t>
            </a:r>
            <a:r>
              <a:rPr lang="en-US" sz="2400" dirty="0" smtClean="0"/>
              <a:t>[</a:t>
            </a:r>
            <a:r>
              <a:rPr lang="en-US" sz="2400" dirty="0" err="1" smtClean="0"/>
              <a:t>kol_zifr</a:t>
            </a:r>
            <a:r>
              <a:rPr lang="en-US" sz="2400" dirty="0" smtClean="0"/>
              <a:t> ] := n mod q;</a:t>
            </a:r>
          </a:p>
          <a:p>
            <a:pPr marL="714375"/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определяем целочисленное частное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 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ru-RU" sz="2400" dirty="0"/>
              <a:t> </a:t>
            </a:r>
            <a:r>
              <a:rPr lang="ru-RU" sz="2400" dirty="0" smtClean="0"/>
              <a:t>         </a:t>
            </a:r>
            <a:r>
              <a:rPr lang="en-US" sz="2400" dirty="0" smtClean="0"/>
              <a:t>n := n div q</a:t>
            </a:r>
          </a:p>
          <a:p>
            <a:pPr marL="714375"/>
            <a:r>
              <a:rPr lang="ru-RU" sz="2400" dirty="0" smtClean="0"/>
              <a:t>      </a:t>
            </a:r>
            <a:r>
              <a:rPr lang="en-US" sz="2400" dirty="0" smtClean="0"/>
              <a:t>end;</a:t>
            </a:r>
          </a:p>
          <a:p>
            <a:pPr marL="714375"/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{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выводим ответ: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  <a:endParaRPr lang="ru-RU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14375"/>
            <a:r>
              <a:rPr lang="en-US" sz="2400" dirty="0" smtClean="0"/>
              <a:t>write (‘</a:t>
            </a:r>
            <a:r>
              <a:rPr lang="ru-RU" sz="2400" dirty="0" smtClean="0"/>
              <a:t>Число</a:t>
            </a:r>
            <a:r>
              <a:rPr lang="en-US" sz="2400" dirty="0" smtClean="0"/>
              <a:t> ’,n</a:t>
            </a:r>
            <a:r>
              <a:rPr lang="ru-RU" sz="2400" dirty="0" smtClean="0"/>
              <a:t>2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‘ </a:t>
            </a:r>
            <a:r>
              <a:rPr lang="ru-RU" sz="2400" dirty="0" smtClean="0"/>
              <a:t>в системе счисления</a:t>
            </a:r>
            <a:r>
              <a:rPr lang="en-US" sz="2400" dirty="0" smtClean="0"/>
              <a:t> ‘,</a:t>
            </a:r>
            <a:r>
              <a:rPr lang="ru-RU" sz="2400" dirty="0" smtClean="0"/>
              <a:t> </a:t>
            </a:r>
            <a:r>
              <a:rPr lang="en-US" sz="2400" dirty="0" smtClean="0"/>
              <a:t>q, ‘</a:t>
            </a:r>
            <a:r>
              <a:rPr lang="ru-RU" sz="2400" dirty="0" smtClean="0"/>
              <a:t> =</a:t>
            </a:r>
            <a:r>
              <a:rPr lang="en-US" sz="2400" dirty="0" smtClean="0"/>
              <a:t> ’);</a:t>
            </a:r>
          </a:p>
          <a:p>
            <a:pPr marL="714375"/>
            <a:r>
              <a:rPr lang="en-US" sz="2400" dirty="0" smtClean="0"/>
              <a:t>for  i:= </a:t>
            </a:r>
            <a:r>
              <a:rPr lang="en-US" sz="2400" dirty="0" err="1" smtClean="0"/>
              <a:t>kol_zifr</a:t>
            </a:r>
            <a:r>
              <a:rPr lang="en-US" sz="2400" dirty="0" smtClean="0"/>
              <a:t>  </a:t>
            </a:r>
            <a:r>
              <a:rPr lang="en-US" sz="2400" dirty="0" err="1" smtClean="0"/>
              <a:t>downto</a:t>
            </a:r>
            <a:r>
              <a:rPr lang="en-US" sz="2400" dirty="0" smtClean="0"/>
              <a:t> 1 do</a:t>
            </a:r>
          </a:p>
          <a:p>
            <a:pPr marL="714375"/>
            <a:r>
              <a:rPr lang="en-US" sz="2400" dirty="0" smtClean="0"/>
              <a:t>    write(</a:t>
            </a:r>
            <a:r>
              <a:rPr lang="en-US" sz="2400" dirty="0" err="1" smtClean="0"/>
              <a:t>zifri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]);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268760"/>
            <a:ext cx="180020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n1:=‘’;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2492896"/>
            <a:ext cx="6768752" cy="1800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accent4"/>
                </a:solidFill>
              </a:rPr>
              <a:t>{</a:t>
            </a:r>
            <a:r>
              <a:rPr lang="ru-RU" sz="2000" dirty="0" smtClean="0">
                <a:solidFill>
                  <a:schemeClr val="accent4"/>
                </a:solidFill>
              </a:rPr>
              <a:t>определяем очередную цифру</a:t>
            </a:r>
            <a:r>
              <a:rPr lang="en-US" sz="2000" dirty="0" smtClean="0">
                <a:solidFill>
                  <a:schemeClr val="accent4"/>
                </a:solidFill>
              </a:rPr>
              <a:t>}</a:t>
            </a:r>
            <a:endParaRPr lang="ru-RU" sz="2000" dirty="0">
              <a:solidFill>
                <a:schemeClr val="accent4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z</a:t>
            </a:r>
            <a:r>
              <a:rPr lang="en-US" sz="2000" dirty="0" err="1" smtClean="0">
                <a:solidFill>
                  <a:schemeClr val="tx1"/>
                </a:solidFill>
              </a:rPr>
              <a:t>ifra</a:t>
            </a:r>
            <a:r>
              <a:rPr lang="en-US" sz="2000" dirty="0" smtClean="0">
                <a:solidFill>
                  <a:schemeClr val="tx1"/>
                </a:solidFill>
              </a:rPr>
              <a:t> := n mod q;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accent4"/>
                </a:solidFill>
              </a:rPr>
              <a:t>{</a:t>
            </a:r>
            <a:r>
              <a:rPr lang="ru-RU" sz="2000" dirty="0" smtClean="0">
                <a:solidFill>
                  <a:schemeClr val="accent4"/>
                </a:solidFill>
              </a:rPr>
              <a:t>преобразуем ее в строку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ru-RU" sz="2000" dirty="0" smtClean="0">
                <a:solidFill>
                  <a:schemeClr val="accent4"/>
                </a:solidFill>
              </a:rPr>
              <a:t>и дописываем ее к значению </a:t>
            </a:r>
            <a:r>
              <a:rPr lang="en-US" sz="2000" dirty="0" smtClean="0">
                <a:solidFill>
                  <a:schemeClr val="accent4"/>
                </a:solidFill>
              </a:rPr>
              <a:t>n1}</a:t>
            </a:r>
            <a:endParaRPr lang="ru-RU" sz="2000" dirty="0" smtClean="0">
              <a:solidFill>
                <a:schemeClr val="accent4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str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zifra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szifra</a:t>
            </a:r>
            <a:r>
              <a:rPr lang="en-US" sz="2000" dirty="0" smtClean="0">
                <a:solidFill>
                  <a:schemeClr val="tx1"/>
                </a:solidFill>
              </a:rPr>
              <a:t>);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		</a:t>
            </a:r>
            <a:r>
              <a:rPr lang="en-US" sz="2000" dirty="0" smtClean="0">
                <a:solidFill>
                  <a:schemeClr val="accent4"/>
                </a:solidFill>
              </a:rPr>
              <a:t>{</a:t>
            </a:r>
            <a:r>
              <a:rPr lang="ru-RU" sz="2000" dirty="0" smtClean="0">
                <a:solidFill>
                  <a:schemeClr val="accent4"/>
                </a:solidFill>
              </a:rPr>
              <a:t>цифры в обратном порядке:</a:t>
            </a:r>
            <a:r>
              <a:rPr lang="en-US" sz="2000" dirty="0" smtClean="0">
                <a:solidFill>
                  <a:schemeClr val="accent4"/>
                </a:solidFill>
              </a:rPr>
              <a:t>}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n1 := </a:t>
            </a:r>
            <a:r>
              <a:rPr lang="en-US" sz="2000" dirty="0" err="1" smtClean="0">
                <a:solidFill>
                  <a:schemeClr val="tx1"/>
                </a:solidFill>
              </a:rPr>
              <a:t>szifra</a:t>
            </a:r>
            <a:r>
              <a:rPr lang="en-US" sz="2000" dirty="0" smtClean="0">
                <a:solidFill>
                  <a:schemeClr val="tx1"/>
                </a:solidFill>
              </a:rPr>
              <a:t> + n1;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5733256"/>
            <a:ext cx="4104456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write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(n1);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548</TotalTime>
  <Words>532</Words>
  <Application>Microsoft Office PowerPoint</Application>
  <PresentationFormat>Экран (4:3)</PresentationFormat>
  <Paragraphs>166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Запись натурального числа в позиционной системе счисления  с основанием, меньшим 10</vt:lpstr>
      <vt:lpstr>Как перевести натуральные числа из десятичной системы счисления в систему с другим основанием?</vt:lpstr>
      <vt:lpstr>Алгоритм:</vt:lpstr>
      <vt:lpstr>Решим задачу двумя способами</vt:lpstr>
      <vt:lpstr>Программа:</vt:lpstr>
      <vt:lpstr>Выполняем:</vt:lpstr>
      <vt:lpstr>Выводим результат:</vt:lpstr>
      <vt:lpstr>Решим задачу двумя способами</vt:lpstr>
      <vt:lpstr>Как изменится наша программа?</vt:lpstr>
      <vt:lpstr>Какой способ лучше? Почему?</vt:lpstr>
      <vt:lpstr>Презентация PowerPoint</vt:lpstr>
      <vt:lpstr>Источники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Запись натурального числа в позиционной системе счисления  с основанием, меньшим 10</dc:title>
  <dc:creator>Елена </dc:creator>
  <cp:lastModifiedBy>Елена </cp:lastModifiedBy>
  <cp:revision>38</cp:revision>
  <dcterms:created xsi:type="dcterms:W3CDTF">2013-01-02T06:34:04Z</dcterms:created>
  <dcterms:modified xsi:type="dcterms:W3CDTF">2013-01-02T17:46:18Z</dcterms:modified>
</cp:coreProperties>
</file>