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3" r:id="rId4"/>
    <p:sldId id="264" r:id="rId5"/>
    <p:sldId id="274" r:id="rId6"/>
    <p:sldId id="275" r:id="rId7"/>
    <p:sldId id="260" r:id="rId8"/>
    <p:sldId id="276" r:id="rId9"/>
    <p:sldId id="279" r:id="rId10"/>
    <p:sldId id="265" r:id="rId11"/>
    <p:sldId id="277" r:id="rId12"/>
    <p:sldId id="278" r:id="rId13"/>
    <p:sldId id="267" r:id="rId14"/>
    <p:sldId id="272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977"/>
    <a:srgbClr val="572314"/>
    <a:srgbClr val="66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41bc632e-9777-40f5-9975-8eaeeb6e96d0/%5bBIO6_07-50%5d_%5bTI_01%5d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00000337-1000-4ddd-3b5e-010046bb2fd1/0024.sw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41bc632e-9777-40f5-9975-8eaeeb6e96d0/%5bBIO6_07-50%5d_%5bTI_01%5d.htm" TargetMode="External"/><Relationship Id="rId2" Type="http://schemas.openxmlformats.org/officeDocument/2006/relationships/hyperlink" Target="http://files.school-collection.edu.ru/dlrstore/00000338-1000-4ddd-4de3-040046bb2fd1/0025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00000339-1000-4ddd-ccea-070046bb2fd1/0029.swf" TargetMode="External"/><Relationship Id="rId2" Type="http://schemas.openxmlformats.org/officeDocument/2006/relationships/hyperlink" Target="http://files.school-collection.edu.ru/dlrstore/0000033b-1000-4ddd-73a0-0d0046bb2fd1/0028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.school-collection.edu.ru/dlrstore/00000342-1000-4ddd-2421-250046bb2fd1/0046.sw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37bcf05e-1764-48e4-9b57-04800589f505/%5bBI6ZD_14-01%5d_%5bIL_01%5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41bc632e-9777-40f5-9975-8eaeeb6e96d0/%5BBIO6_07-50%5D_%5BTI_01%5D.htm" TargetMode="External"/><Relationship Id="rId2" Type="http://schemas.openxmlformats.org/officeDocument/2006/relationships/hyperlink" Target="http://files.school-collection.edu.ru/dlrstore/00000338-1000-4ddd-4de3-040046bb2fd1/0025.sw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5b585ae7-42ad-462f-817e-3bb8f53c83c8/%5bBIO6_07-50%5d_%5bTI_02%5d.htm" TargetMode="External"/><Relationship Id="rId2" Type="http://schemas.openxmlformats.org/officeDocument/2006/relationships/hyperlink" Target="http://files.school-collection.edu.ru/dlrstore/bf2ccee8-4e8c-4b20-b14c-65a4970d577f/%5bBI6RA_14-01%5d_%5bAN_03%5d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Бактерии: строение и жизнедеятельность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200" y="5029200"/>
            <a:ext cx="2819400" cy="9144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400" dirty="0" smtClean="0"/>
              <a:t>Учитель биологии </a:t>
            </a:r>
          </a:p>
          <a:p>
            <a:pPr algn="l">
              <a:spcBef>
                <a:spcPts val="0"/>
              </a:spcBef>
            </a:pPr>
            <a:r>
              <a:rPr lang="ru-RU" sz="1400" dirty="0" smtClean="0"/>
              <a:t>МБОУ Наримановского района </a:t>
            </a:r>
          </a:p>
          <a:p>
            <a:pPr algn="l">
              <a:spcBef>
                <a:spcPts val="0"/>
              </a:spcBef>
            </a:pPr>
            <a:r>
              <a:rPr lang="ru-RU" sz="1400" dirty="0" smtClean="0"/>
              <a:t>«СОШ № 2»</a:t>
            </a:r>
          </a:p>
          <a:p>
            <a:pPr algn="l">
              <a:spcBef>
                <a:spcPts val="0"/>
              </a:spcBef>
            </a:pPr>
            <a:r>
              <a:rPr lang="ru-RU" sz="1400" dirty="0" smtClean="0"/>
              <a:t> Щеглова Е.К.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6172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Условия жизни бактерий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4937760"/>
          </a:xfrm>
        </p:spPr>
        <p:txBody>
          <a:bodyPr/>
          <a:lstStyle/>
          <a:p>
            <a:r>
              <a:rPr lang="ru-RU" dirty="0" smtClean="0"/>
              <a:t>В ЭОР «Общая характеристика бактерий» изучите условия жизни бактерий из соответствующей таблицы</a:t>
            </a:r>
          </a:p>
          <a:p>
            <a:r>
              <a:rPr lang="ru-RU" u="sng" dirty="0" smtClean="0">
                <a:hlinkClick r:id="rId2"/>
              </a:rPr>
              <a:t>http://files.school-collection.edu.ru/dlrstore/41bc632e-9777-40f5-9975-8eaeeb6e96d0/%5BBIO6_07-50%5D_%5BTI_01%5D.htm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ru-RU" dirty="0" smtClean="0"/>
              <a:t>Проанализируйте анимацию ЭОР</a:t>
            </a:r>
          </a:p>
          <a:p>
            <a:r>
              <a:rPr lang="en-US" dirty="0" smtClean="0">
                <a:hlinkClick r:id="rId2"/>
              </a:rPr>
              <a:t>http://files.school-collection.edu.ru/dlrstore/00000337-1000-4ddd-3b5e-010046bb2fd1/0024.swf</a:t>
            </a:r>
            <a:endParaRPr lang="ru-RU" dirty="0" smtClean="0"/>
          </a:p>
          <a:p>
            <a:r>
              <a:rPr lang="ru-RU" dirty="0" smtClean="0"/>
              <a:t>Бактерии размножаются простым делением клетки надвое. При благоприятных условиях деление клеток у некоторых бактерий может происходить через каждые 20-30 минут.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Размножение бактерий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Как бактерии переносят неблагоприятные условия среды?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Проанализируйте анимацию ЭОР «Приспособленность бактерий к неблагоприятным условиям»</a:t>
            </a:r>
          </a:p>
          <a:p>
            <a:r>
              <a:rPr lang="ru-RU" u="sng" dirty="0" smtClean="0">
                <a:hlinkClick r:id="rId2"/>
              </a:rPr>
              <a:t>http://files.school-collection.edu.ru/dlrstore/00000338-1000-4ddd-4de3-040046bb2fd1/0025.swf</a:t>
            </a:r>
            <a:endParaRPr lang="ru-RU" u="sng" dirty="0" smtClean="0"/>
          </a:p>
          <a:p>
            <a:r>
              <a:rPr lang="ru-RU" dirty="0" smtClean="0"/>
              <a:t>В ЭОР «Общая характеристика бактерий» найдите сведения о значении спор в жизни бактерий</a:t>
            </a:r>
          </a:p>
          <a:p>
            <a:r>
              <a:rPr lang="ru-RU" u="sng" dirty="0" smtClean="0">
                <a:hlinkClick r:id="rId3"/>
              </a:rPr>
              <a:t>http://files.school-collection.edu.ru/dlrstore/41bc632e-9777-40f5-9975-8eaeeb6e96d0/%5BBIO6_07-50%5D_%5BTI_01%5D.htm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В неблагоприятных условиях бактерии способны образовывать споры, благодаря чему они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длительно сохраняются; </a:t>
            </a:r>
          </a:p>
          <a:p>
            <a:r>
              <a:rPr lang="ru-RU" dirty="0" smtClean="0"/>
              <a:t>переживают неблагоприятные условия; </a:t>
            </a:r>
          </a:p>
          <a:p>
            <a:r>
              <a:rPr lang="ru-RU" dirty="0" smtClean="0"/>
              <a:t>распространяются.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Физкульминутка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505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Раз – подняться, потянуться,</a:t>
            </a:r>
          </a:p>
          <a:p>
            <a:pPr algn="ctr">
              <a:buNone/>
            </a:pPr>
            <a:r>
              <a:rPr lang="ru-RU" dirty="0" smtClean="0"/>
              <a:t>Два – согнуться, разогнуться,</a:t>
            </a:r>
          </a:p>
          <a:p>
            <a:pPr algn="ctr">
              <a:buNone/>
            </a:pPr>
            <a:r>
              <a:rPr lang="ru-RU" dirty="0" smtClean="0"/>
              <a:t>Три – в ладоши 3 хлопка,</a:t>
            </a:r>
          </a:p>
          <a:p>
            <a:pPr algn="ctr">
              <a:buNone/>
            </a:pPr>
            <a:r>
              <a:rPr lang="ru-RU" dirty="0" smtClean="0"/>
              <a:t>Головою 3 кивка.</a:t>
            </a:r>
          </a:p>
          <a:p>
            <a:pPr algn="ctr">
              <a:buNone/>
            </a:pPr>
            <a:r>
              <a:rPr lang="ru-RU" dirty="0" smtClean="0"/>
              <a:t>На четыре – руки шире,</a:t>
            </a:r>
          </a:p>
          <a:p>
            <a:pPr algn="ctr">
              <a:buNone/>
            </a:pPr>
            <a:r>
              <a:rPr lang="ru-RU" dirty="0" smtClean="0"/>
              <a:t>Пять – руками помахать,</a:t>
            </a:r>
          </a:p>
          <a:p>
            <a:pPr algn="ctr">
              <a:buNone/>
            </a:pPr>
            <a:r>
              <a:rPr lang="ru-RU" dirty="0" smtClean="0"/>
              <a:t>Шесть – за парту сесть опять.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Выполните интерактивные задания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371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«Составление схемы строения бактериальной клетки»</a:t>
            </a:r>
          </a:p>
          <a:p>
            <a:r>
              <a:rPr lang="ru-RU" sz="2400" dirty="0" smtClean="0"/>
              <a:t> </a:t>
            </a:r>
            <a:r>
              <a:rPr lang="ru-RU" sz="2400" u="sng" dirty="0" smtClean="0">
                <a:hlinkClick r:id="rId2"/>
              </a:rPr>
              <a:t>http://files.school-collection.edu.ru/dlrstore/0000033b-1000-4ddd-73a0-0d0046bb2fd1/0028.swf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«Формы бактериальных клеток»</a:t>
            </a:r>
          </a:p>
          <a:p>
            <a:r>
              <a:rPr lang="ru-RU" sz="2400" u="sng" dirty="0" smtClean="0">
                <a:hlinkClick r:id="rId3"/>
              </a:rPr>
              <a:t>http://files.school-collection.edu.ru/dlrstore/00000339-1000-4ddd-ccea-070046bb2fd1/0029.swf</a:t>
            </a:r>
            <a:endParaRPr lang="ru-RU" sz="2400" dirty="0" smtClean="0"/>
          </a:p>
          <a:p>
            <a:r>
              <a:rPr lang="ru-RU" sz="2400" dirty="0" smtClean="0"/>
              <a:t>«Составление схемы «Питание цианобактерий»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3400" y="39624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http://files.school-collection.edu.ru/dlrstore/00000342-1000-4ddd-2421-250046bb2fd1/0046.swf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5029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B0F0"/>
                </a:solidFill>
              </a:rPr>
              <a:t>Выполните контролирующее задание по двум вариантам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Рефлексивная мишень</a:t>
            </a:r>
            <a:endParaRPr lang="ru-RU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286000" y="1676400"/>
            <a:ext cx="4267200" cy="4038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971800" y="2286000"/>
            <a:ext cx="2971800" cy="2895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733800" y="3048000"/>
            <a:ext cx="1371600" cy="1371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400300" y="3695700"/>
            <a:ext cx="4038600" cy="0"/>
          </a:xfrm>
          <a:prstGeom prst="line">
            <a:avLst/>
          </a:prstGeom>
          <a:ln w="19050">
            <a:solidFill>
              <a:srgbClr val="525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6"/>
            <a:endCxn id="5" idx="2"/>
          </p:cNvCxnSpPr>
          <p:nvPr/>
        </p:nvCxnSpPr>
        <p:spPr>
          <a:xfrm flipH="1">
            <a:off x="2286000" y="3695700"/>
            <a:ext cx="4267200" cy="0"/>
          </a:xfrm>
          <a:prstGeom prst="line">
            <a:avLst/>
          </a:prstGeom>
          <a:ln w="19050">
            <a:solidFill>
              <a:srgbClr val="525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29200" y="1981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800600" y="259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Моя деятельность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548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1752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Моё настроение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548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Работа в группе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524000" y="2057400"/>
            <a:ext cx="1104900" cy="545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6248400" y="4800600"/>
            <a:ext cx="114300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6248400" y="2057400"/>
            <a:ext cx="1295400" cy="545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1828800" y="5029200"/>
            <a:ext cx="99060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Изучить текст § 9, ответить на вопросы параграфа.</a:t>
            </a:r>
          </a:p>
          <a:p>
            <a:r>
              <a:rPr lang="ru-RU" dirty="0" smtClean="0"/>
              <a:t>По выбору:</a:t>
            </a:r>
          </a:p>
          <a:p>
            <a:r>
              <a:rPr lang="ru-RU" dirty="0" smtClean="0"/>
              <a:t>-  изучить дополнительный текст со с. 38;</a:t>
            </a:r>
          </a:p>
          <a:p>
            <a:r>
              <a:rPr lang="ru-RU" dirty="0" smtClean="0"/>
              <a:t>- либо индивидуально, либо в паре, либо группой:</a:t>
            </a:r>
          </a:p>
          <a:p>
            <a:r>
              <a:rPr lang="ru-RU" dirty="0" smtClean="0"/>
              <a:t>- выполните модель бактериальной клетки;</a:t>
            </a:r>
          </a:p>
          <a:p>
            <a:r>
              <a:rPr lang="ru-RU" dirty="0" smtClean="0"/>
              <a:t>- подготовьте сообщения по материалам Интернет и дополнительной литературы на темы: «Клубеньковые бактерии», «Цианобактерии», «Молочнокислые бактерии», «Болезнетворные бактерии»;</a:t>
            </a:r>
          </a:p>
          <a:p>
            <a:r>
              <a:rPr lang="ru-RU" dirty="0" smtClean="0"/>
              <a:t>- придумайте научно-популярный рассказ, в котором бактерии играли бы важную роль. попробуйте оформить своё произведение как сценарий фильма или мультфильма;</a:t>
            </a:r>
          </a:p>
          <a:p>
            <a:r>
              <a:rPr lang="ru-RU" dirty="0" smtClean="0"/>
              <a:t>- заложите опыт, доказывающий необходимость мыть руки перед едой.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497762" cy="762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Вспомните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7497762" cy="2667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каких организмов тело не состоит из клеток?</a:t>
            </a:r>
          </a:p>
          <a:p>
            <a:r>
              <a:rPr lang="ru-RU" sz="2400" dirty="0" smtClean="0"/>
              <a:t>На какие царства организмов делят живой мир?</a:t>
            </a:r>
          </a:p>
          <a:p>
            <a:r>
              <a:rPr lang="ru-RU" sz="2400" dirty="0" smtClean="0"/>
              <a:t>Какому учёному удалось увидеть мир микроскопических организмов, прежде скрытый от глаз человека?</a:t>
            </a:r>
          </a:p>
          <a:p>
            <a:r>
              <a:rPr lang="ru-RU" sz="2400" dirty="0" smtClean="0"/>
              <a:t>Что вам известно о бактериях?</a:t>
            </a:r>
            <a:endParaRPr lang="ru-RU" sz="24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14400" y="4604266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Почему бактерии широко распространены на Земле и легко выживают в неблагоприятных условиях?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5800" y="3581400"/>
            <a:ext cx="7497762" cy="762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Подумайте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300" b="1" dirty="0" smtClean="0"/>
              <a:t>Выполните задания</a:t>
            </a:r>
          </a:p>
          <a:p>
            <a:r>
              <a:rPr lang="ru-RU" sz="2800" dirty="0" smtClean="0"/>
              <a:t>Кто такие бактерии?</a:t>
            </a:r>
          </a:p>
          <a:p>
            <a:r>
              <a:rPr lang="ru-RU" sz="2800" dirty="0" smtClean="0"/>
              <a:t>Какая наука их изучает?</a:t>
            </a:r>
          </a:p>
          <a:p>
            <a:pPr lvl="0">
              <a:defRPr/>
            </a:pPr>
            <a:r>
              <a:rPr lang="ru-RU" sz="2800" dirty="0" smtClean="0"/>
              <a:t>Проанализируйте текст на с. 39,  текст ЭОР «Общая характеристика бактерий»</a:t>
            </a:r>
            <a:r>
              <a:rPr lang="ru-RU" sz="2800" u="sng" dirty="0" smtClean="0">
                <a:hlinkClick r:id="rId2"/>
              </a:rPr>
              <a:t> http://files.school-collection.edu.ru/dlrstore/37bcf05e-1764-48e4-9b57-04800589f505/%5BBI6ZD_14-01%5D_%5BIL_01%5D.html</a:t>
            </a:r>
            <a:r>
              <a:rPr lang="ru-RU" sz="2800" dirty="0" smtClean="0"/>
              <a:t> и дайте определение бактериям и науки, которая их изучает.</a:t>
            </a:r>
          </a:p>
          <a:p>
            <a:pPr lvl="0">
              <a:defRPr/>
            </a:pPr>
            <a:r>
              <a:rPr lang="ru-RU" sz="2800" b="1" dirty="0" smtClean="0"/>
              <a:t>Бактерии</a:t>
            </a:r>
            <a:r>
              <a:rPr lang="ru-RU" sz="2800" dirty="0" smtClean="0"/>
              <a:t> – это примитивные одноклеточные организмы, в цитоплазме которых нет оформленного ядра. Ядерное вещество распределено по всей цитоплазме.</a:t>
            </a:r>
          </a:p>
          <a:p>
            <a:pPr lvl="0"/>
            <a:r>
              <a:rPr lang="ru-RU" sz="2800" b="1" dirty="0" smtClean="0"/>
              <a:t>Бактериология</a:t>
            </a:r>
            <a:r>
              <a:rPr lang="ru-RU" sz="2800" dirty="0" smtClean="0"/>
              <a:t> – раздел микробиологии, занимающийся изучением бактерий.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Общая характеристика бактерий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Можно ли увидеть бактерии?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Есть среди бактерий и настоящие гиганты, например пурпурная серобактерия – длиной до 1/20 мм. Пару таких бактерий вполне можно увидеть невооружённым глазом.</a:t>
            </a:r>
            <a:endParaRPr lang="ru-RU" dirty="0"/>
          </a:p>
        </p:txBody>
      </p:sp>
      <p:pic>
        <p:nvPicPr>
          <p:cNvPr id="3074" name="Picture 2" descr="Архейская эра. 2. Следующим ароморфозом, этапом было появление процесса фотосинтеза. Сначала зеленые и пурпурные серобактерии с фотосистемой-1, которые из углекислого газа и сероводорода за счет энергии света образовывали органику с выделением серы: СО2 + 2Н2S + Q ? (СН2О) + 2S + Н2О 3. Позже появляются синезеленые (цианобактерии). Фотосинтез синезеленых — важнейший ароморфоз архейской эры. Благодря их жизнедеятельности атмосфера начинает обогащаться кислородо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3337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Проанализируйте ЭОР «Общая характеристика бактерий. Разнообразие форм бактерий»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smtClean="0">
                <a:hlinkClick r:id="rId3"/>
              </a:rPr>
              <a:t>http://files.school-collection.edu.ru/dlrstore/41bc632e-9777-40f5-9975-8eaeeb6e96d0/%5BBIO6_07-50%5D_%</a:t>
            </a:r>
            <a:r>
              <a:rPr lang="ru-RU" u="sng" dirty="0" smtClean="0">
                <a:hlinkClick r:id="rId3"/>
              </a:rPr>
              <a:t>5BTI_01%5D.htm</a:t>
            </a:r>
            <a:endParaRPr lang="ru-RU" u="sng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Заполните в тетрадях схему «Формы бактерий» и зарисуйте их.</a:t>
            </a:r>
            <a:endParaRPr lang="ru-RU" dirty="0"/>
          </a:p>
        </p:txBody>
      </p:sp>
      <p:sp>
        <p:nvSpPr>
          <p:cNvPr id="4" name="Заголовок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Общая характеристика бактерий</a:t>
            </a:r>
            <a:b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Форма клеток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[BIO6_07-51]_[PD_03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2819400"/>
            <a:ext cx="1549424" cy="2366556"/>
          </a:xfrm>
          <a:prstGeom prst="rect">
            <a:avLst/>
          </a:prstGeom>
        </p:spPr>
      </p:pic>
      <p:pic>
        <p:nvPicPr>
          <p:cNvPr id="8" name="Рисунок 7" descr="[BIO6_07-51]_[PD_02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2819400"/>
            <a:ext cx="1604178" cy="2374900"/>
          </a:xfrm>
          <a:prstGeom prst="rect">
            <a:avLst/>
          </a:prstGeom>
        </p:spPr>
      </p:pic>
      <p:pic>
        <p:nvPicPr>
          <p:cNvPr id="9" name="Рисунок 8" descr="[BIO6_07-51]_[PD_04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2819400"/>
            <a:ext cx="1521172" cy="238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Формы бактерий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981200" y="3200400"/>
            <a:ext cx="45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4800" y="914400"/>
            <a:ext cx="2514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1143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Одиночные округлые – кокки        </a:t>
            </a:r>
          </a:p>
          <a:p>
            <a:r>
              <a:rPr lang="ru-RU" sz="2400" dirty="0" smtClean="0"/>
              <a:t>(две округлые бактерии, заключённые в одной слизистой капсуле – диплококки         , четыре округлые бактерии в одной слизистой капсуле – тетракокки         ,цепочки из кокков – стрептококки                 , грозди кокков (наподобие виноградной</a:t>
            </a:r>
          </a:p>
          <a:p>
            <a:r>
              <a:rPr lang="ru-RU" sz="2400" dirty="0" smtClean="0"/>
              <a:t>грозди) – стафилококки </a:t>
            </a:r>
            <a:r>
              <a:rPr lang="ru-RU" dirty="0" smtClean="0"/>
              <a:t>           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3810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Палочковидные – бациллы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5257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Изогнутые в виде запятой – вибрионы 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572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Спиралевидные – спириллы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19200"/>
            <a:ext cx="276225" cy="2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688023" y="1989809"/>
            <a:ext cx="263934" cy="3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634" y="2362200"/>
            <a:ext cx="38180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16436">
            <a:off x="2663401" y="2607851"/>
            <a:ext cx="525015" cy="44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42881">
            <a:off x="3787114" y="3123777"/>
            <a:ext cx="495167" cy="49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3810000"/>
            <a:ext cx="75670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5334000"/>
            <a:ext cx="361950" cy="35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46482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Прямая со стрелкой 40"/>
          <p:cNvCxnSpPr/>
          <p:nvPr/>
        </p:nvCxnSpPr>
        <p:spPr>
          <a:xfrm>
            <a:off x="304800" y="13716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04800" y="40386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04800" y="48006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04800" y="54864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648992" y="1989808"/>
            <a:ext cx="263934" cy="3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Строение бактериальной клетки</a:t>
            </a:r>
            <a:endParaRPr lang="ru-RU" b="1" dirty="0"/>
          </a:p>
        </p:txBody>
      </p:sp>
      <p:pic>
        <p:nvPicPr>
          <p:cNvPr id="3" name="Picture 2" descr="C:\disk\Мои документы\Грамоты\Рисунок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572000" cy="32918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05600" y="236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Жгутик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Ворсинки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743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Капсула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4724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Ядерное вещество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502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Клеточная стенка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Цитоплазма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857500" y="2476500"/>
            <a:ext cx="609600" cy="2286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76600" y="2286000"/>
            <a:ext cx="4572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38600" y="3581400"/>
            <a:ext cx="114300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00800" y="2057400"/>
            <a:ext cx="53340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05000" y="3124200"/>
            <a:ext cx="91440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2019300" y="4152900"/>
            <a:ext cx="990600" cy="9144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3467100" y="3771900"/>
            <a:ext cx="1295400" cy="9144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Прокариоты и эукариоты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информацию на с. 41 о прокариотах и эукариотах, сформулируйте определения этих понятий.</a:t>
            </a:r>
          </a:p>
          <a:p>
            <a:r>
              <a:rPr lang="ru-RU" b="1" dirty="0" smtClean="0"/>
              <a:t>Прокариоты</a:t>
            </a:r>
            <a:r>
              <a:rPr lang="ru-RU" dirty="0" smtClean="0"/>
              <a:t> – организмы, не имеющие оформленного ядра, молекула органического вещества не отделена от цитоплазмы, а прикреплена к клеточной мембране. Бактерии относятся к этой группе.</a:t>
            </a:r>
          </a:p>
          <a:p>
            <a:r>
              <a:rPr lang="ru-RU" b="1" dirty="0" smtClean="0"/>
              <a:t>Эукариоты</a:t>
            </a:r>
            <a:r>
              <a:rPr lang="ru-RU" dirty="0" smtClean="0"/>
              <a:t> – организмы, имеющие оформленное ядро с ядерной оболочкой. В группу эукариот входят растения, грибы, животные, в том числе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Способы питания бактерий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Проанализируйте текст учебника с. 41 о типах питания бактерий, рассмотрите рисунок 34 «Цианобактерии в водоёме», изучите особенности строения цианобактерий, содержащих хлорофилл, познакомьтесь с особенностями питания фотосинтезирующих бактерий, используя ЭОР «Питание бактерий».</a:t>
            </a:r>
          </a:p>
          <a:p>
            <a:r>
              <a:rPr lang="ru-RU" dirty="0" smtClean="0"/>
              <a:t> </a:t>
            </a:r>
            <a:r>
              <a:rPr lang="ru-RU" u="sng" dirty="0" smtClean="0">
                <a:hlinkClick r:id="rId2"/>
              </a:rPr>
              <a:t>http://files.school-collection.edu.ru/dlrstore/bf2ccee8-4e8c-4b20-b14c-65a4970d577f/%5BBI6RA_14-01%5D_%5BAN_03%5D.swf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Проанализируйте таблицу ЭОР «Типы питания бактерий». </a:t>
            </a:r>
          </a:p>
          <a:p>
            <a:r>
              <a:rPr lang="ru-RU" u="sng" dirty="0" smtClean="0">
                <a:hlinkClick r:id="rId3"/>
              </a:rPr>
              <a:t>http://files.school-collection.edu.ru/dlrstore/5b585ae7-42ad-462f-817e-3bb8f53c83c8/%5BBIO6_07-50%5D_%5BTI_02%5D.htm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828</TotalTime>
  <Words>726</Words>
  <PresentationFormat>Экран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Бактерии: строение и жизнедеятельность</vt:lpstr>
      <vt:lpstr>Вспомните</vt:lpstr>
      <vt:lpstr>   Общая характеристика бактерий</vt:lpstr>
      <vt:lpstr>Можно ли увидеть бактерии?</vt:lpstr>
      <vt:lpstr>Общая характеристика бактерий Форма клеток</vt:lpstr>
      <vt:lpstr>Формы бактерий</vt:lpstr>
      <vt:lpstr>Строение бактериальной клетки</vt:lpstr>
      <vt:lpstr>Прокариоты и эукариоты</vt:lpstr>
      <vt:lpstr>Способы питания бактерий</vt:lpstr>
      <vt:lpstr>Условия жизни бактерий </vt:lpstr>
      <vt:lpstr>Размножение бактерий</vt:lpstr>
      <vt:lpstr> Как бактерии переносят неблагоприятные условия среды?</vt:lpstr>
      <vt:lpstr>Физкульминутка</vt:lpstr>
      <vt:lpstr>Выполните интерактивные задания</vt:lpstr>
      <vt:lpstr>Рефлексивная мишень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Бактерии: строение и жизнедеятельность</dc:title>
  <cp:lastModifiedBy>Admin</cp:lastModifiedBy>
  <cp:revision>85</cp:revision>
  <dcterms:modified xsi:type="dcterms:W3CDTF">2013-01-22T18:59:52Z</dcterms:modified>
</cp:coreProperties>
</file>