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82" r:id="rId2"/>
    <p:sldId id="279" r:id="rId3"/>
    <p:sldId id="257" r:id="rId4"/>
    <p:sldId id="277" r:id="rId5"/>
    <p:sldId id="258" r:id="rId6"/>
    <p:sldId id="261" r:id="rId7"/>
    <p:sldId id="260" r:id="rId8"/>
    <p:sldId id="278" r:id="rId9"/>
    <p:sldId id="259" r:id="rId10"/>
    <p:sldId id="263" r:id="rId11"/>
    <p:sldId id="281" r:id="rId12"/>
    <p:sldId id="28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01CCD-D2B4-451F-BD1D-FBC0D0EC31B9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EEBC5-C694-4F36-A9D9-DFB89EB2EB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1099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8075-8FA5-4B25-A5F0-E2C9EFD2DA46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25E7-958D-4F50-95B9-A39DC94BA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8075-8FA5-4B25-A5F0-E2C9EFD2DA46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25E7-958D-4F50-95B9-A39DC94BA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8075-8FA5-4B25-A5F0-E2C9EFD2DA46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25E7-958D-4F50-95B9-A39DC94BA98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8075-8FA5-4B25-A5F0-E2C9EFD2DA46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25E7-958D-4F50-95B9-A39DC94BA9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8075-8FA5-4B25-A5F0-E2C9EFD2DA46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25E7-958D-4F50-95B9-A39DC94BA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8075-8FA5-4B25-A5F0-E2C9EFD2DA46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25E7-958D-4F50-95B9-A39DC94BA9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8075-8FA5-4B25-A5F0-E2C9EFD2DA46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25E7-958D-4F50-95B9-A39DC94BA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8075-8FA5-4B25-A5F0-E2C9EFD2DA46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25E7-958D-4F50-95B9-A39DC94BA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8075-8FA5-4B25-A5F0-E2C9EFD2DA46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25E7-958D-4F50-95B9-A39DC94BA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8075-8FA5-4B25-A5F0-E2C9EFD2DA46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25E7-958D-4F50-95B9-A39DC94BA9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8075-8FA5-4B25-A5F0-E2C9EFD2DA46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25E7-958D-4F50-95B9-A39DC94BA9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9278075-8FA5-4B25-A5F0-E2C9EFD2DA46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F4325E7-958D-4F50-95B9-A39DC94BA9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gif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wmf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8.jpeg"/><Relationship Id="rId7" Type="http://schemas.openxmlformats.org/officeDocument/2006/relationships/image" Target="../media/image31.gi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16.gif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Не рубите елки </a:t>
            </a:r>
          </a:p>
          <a:p>
            <a:r>
              <a:rPr lang="ru-RU" dirty="0" smtClean="0"/>
              <a:t>Охраняйте лес. </a:t>
            </a:r>
          </a:p>
          <a:p>
            <a:r>
              <a:rPr lang="ru-RU" dirty="0" smtClean="0"/>
              <a:t>Красоту лесную</a:t>
            </a:r>
          </a:p>
          <a:p>
            <a:r>
              <a:rPr lang="ru-RU" dirty="0" smtClean="0"/>
              <a:t>Сохраним для всех. </a:t>
            </a:r>
          </a:p>
          <a:p>
            <a:endParaRPr lang="ru-RU" dirty="0"/>
          </a:p>
        </p:txBody>
      </p:sp>
      <p:pic>
        <p:nvPicPr>
          <p:cNvPr id="4" name="Рисунок 3" descr="http://www.maaam.ru/upload/blogs/eb8205b3f445687827eb47bed00e96e1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32656"/>
            <a:ext cx="1563270" cy="208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newy140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340768"/>
            <a:ext cx="1377240" cy="2018221"/>
          </a:xfrm>
          <a:prstGeom prst="rect">
            <a:avLst/>
          </a:prstGeom>
          <a:noFill/>
        </p:spPr>
      </p:pic>
      <p:pic>
        <p:nvPicPr>
          <p:cNvPr id="6" name="Picture 4" descr="19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2411760" cy="3056263"/>
          </a:xfrm>
          <a:noFill/>
        </p:spPr>
      </p:pic>
      <p:pic>
        <p:nvPicPr>
          <p:cNvPr id="7" name="Picture 4" descr="19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2933186" cy="3717032"/>
          </a:xfr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933056"/>
            <a:ext cx="22098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332657"/>
            <a:ext cx="6417734" cy="1008112"/>
          </a:xfrm>
        </p:spPr>
        <p:txBody>
          <a:bodyPr>
            <a:normAutofit fontScale="92500"/>
          </a:bodyPr>
          <a:lstStyle/>
          <a:p>
            <a:r>
              <a:rPr lang="ru-RU" sz="3600" b="1" i="1" dirty="0" smtClean="0"/>
              <a:t>Рукодельницы и рукодельники.</a:t>
            </a:r>
            <a:endParaRPr lang="ru-RU" sz="3600" b="1" i="1" dirty="0"/>
          </a:p>
        </p:txBody>
      </p:sp>
      <p:pic>
        <p:nvPicPr>
          <p:cNvPr id="9" name="Рисунок 8" descr="C:\Users\Лана\Desktop\контроль\экология\ёлочка\проект ёлка\создание снеж. фигур\DSCF30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844824"/>
            <a:ext cx="266429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Лана\Desktop\контроль\экология\ёлочка\проект ёлка\создание снеж. фигур\DSCF30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772816"/>
            <a:ext cx="2752465" cy="224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Лана\Desktop\контроль\экология\ёлочка\проект ёлка\создание снеж. фигур\DSCF305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933056"/>
            <a:ext cx="4032448" cy="239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Лана\Desktop\контроль\экология\ёлочка\проект ёлка\создание снеж. фигур\DSCF304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4077072"/>
            <a:ext cx="381642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780371458"/>
      </p:ext>
    </p:extLst>
  </p:cSld>
  <p:clrMapOvr>
    <a:masterClrMapping/>
  </p:clrMapOvr>
  <p:transition spd="slow" advTm="9250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368152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latin typeface="Arial Black" pitchFamily="34" charset="0"/>
              </a:rPr>
              <a:t>В период работы над проектом дети обогатили словарь и пополнили словарный запас. В ходе экспериментальной деятельности у детей развивалось воображение, мышление, сформировались навыки элементарной исследовательской деятельности. Воспитанники и их родители научились работать с разнообразными видами природного и бросового материала, передавать свои чувства через продуктивную деятельность.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Рисунок 3" descr="C:\Users\Лана\Desktop\контроль\экология\ёлочка\проект ёлка\Елочки для садика\DSC007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1181841" cy="157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Лана\Desktop\контроль\экология\ёлочка\проект ёлка\Елочки для садика\DSC007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636912"/>
            <a:ext cx="1183738" cy="157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Лана\Desktop\контроль\экология\ёлочка\проект ёлка\Елочки для садика\DSC007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789040"/>
            <a:ext cx="1471753" cy="157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Лана\Desktop\контроль\экология\ёлочка\проект ёлка\Елочки для садика\DSC0072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797152"/>
            <a:ext cx="1076320" cy="157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Лана\Desktop\контроль\экология\ёлочка\проект ёлка\Елочки для садика\DSC0072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1988840"/>
            <a:ext cx="1273273" cy="1532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Лана\Desktop\контроль\экология\ёлочка\проект ёлка\Елочки для садика\DSC0073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068960"/>
            <a:ext cx="1148568" cy="153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Лана\Desktop\контроль\экология\ёлочка\проект ёлка\Елочки для садика\DSC00738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3861048"/>
            <a:ext cx="1190772" cy="152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Лана\Desktop\контроль\экология\ёлочка\проект ёлка\Елочки для садика\DSC00738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4869160"/>
            <a:ext cx="1190772" cy="152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Лана\Desktop\контроль\экология\ёлочка\проект ёлка\Елочки для садика\DSC00762.JPG"/>
          <p:cNvPicPr/>
          <p:nvPr/>
        </p:nvPicPr>
        <p:blipFill>
          <a:blip r:embed="rId9" cstate="print"/>
          <a:srcRect l="3504" r="719" b="17062"/>
          <a:stretch>
            <a:fillRect/>
          </a:stretch>
        </p:blipFill>
        <p:spPr bwMode="auto">
          <a:xfrm>
            <a:off x="6372200" y="4869160"/>
            <a:ext cx="1626870" cy="153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Лана\Desktop\контроль\экология\ёлочка\проект ёлка\Елочки для садика\DSC00726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60232" y="1700808"/>
            <a:ext cx="1078230" cy="143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Лана\Desktop\контроль\экология\ёлочка\проект ёлка\Елочки для садика\DSC00724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36296" y="2996952"/>
            <a:ext cx="1599090" cy="174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201622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Считаем, данный проект имеет большое значение в экологическом воспитании детей дошкольного возраста, формировании привычки бережного отношения к природе. </a:t>
            </a:r>
          </a:p>
          <a:p>
            <a:endParaRPr lang="ru-RU" dirty="0"/>
          </a:p>
        </p:txBody>
      </p:sp>
      <p:pic>
        <p:nvPicPr>
          <p:cNvPr id="4" name="Рисунок 3" descr="C:\Users\Лана\Desktop\контроль\экология\ёлочка\проект ёлка\103_FUJI\DSCF306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844824"/>
            <a:ext cx="36004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95063" y="594432"/>
            <a:ext cx="59538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рубите ёлочку вы под Новый год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Пусть на радость людям ёлочка растет.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36815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Arial Black" pitchFamily="34" charset="0"/>
                <a:cs typeface="Aharoni" pitchFamily="2" charset="-79"/>
              </a:rPr>
              <a:t>Экологический проект</a:t>
            </a:r>
            <a:br>
              <a:rPr lang="ru-RU" sz="2400" dirty="0" smtClean="0">
                <a:latin typeface="Arial Black" pitchFamily="34" charset="0"/>
                <a:cs typeface="Aharoni" pitchFamily="2" charset="-79"/>
              </a:rPr>
            </a:br>
            <a:r>
              <a:rPr lang="ru-RU" sz="2400" dirty="0" smtClean="0">
                <a:latin typeface="Arial Black" pitchFamily="34" charset="0"/>
                <a:cs typeface="Aharoni" pitchFamily="2" charset="-79"/>
              </a:rPr>
              <a:t> "Елочка -пушистая иголочка « </a:t>
            </a:r>
            <a:br>
              <a:rPr lang="ru-RU" sz="2400" dirty="0" smtClean="0">
                <a:latin typeface="Arial Black" pitchFamily="34" charset="0"/>
                <a:cs typeface="Aharoni" pitchFamily="2" charset="-79"/>
              </a:rPr>
            </a:br>
            <a:r>
              <a:rPr lang="ru-RU" sz="2400" b="1" dirty="0" smtClean="0">
                <a:latin typeface="Arial Black" pitchFamily="34" charset="0"/>
                <a:cs typeface="Aharoni" pitchFamily="2" charset="-79"/>
              </a:rPr>
              <a:t> (краткосрочный)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1412776"/>
            <a:ext cx="4860032" cy="5445224"/>
          </a:xfrm>
        </p:spPr>
        <p:txBody>
          <a:bodyPr>
            <a:normAutofit/>
          </a:bodyPr>
          <a:lstStyle/>
          <a:p>
            <a:r>
              <a:rPr lang="ru-RU" sz="2300" dirty="0" smtClean="0">
                <a:solidFill>
                  <a:schemeClr val="tx1"/>
                </a:solidFill>
                <a:latin typeface="Arial Black" pitchFamily="34" charset="0"/>
              </a:rPr>
              <a:t>Исполнители проекта: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Arial Black" pitchFamily="34" charset="0"/>
              </a:rPr>
              <a:t>Булавко</a:t>
            </a:r>
            <a:r>
              <a:rPr lang="ru-RU" sz="2300" dirty="0" smtClean="0">
                <a:solidFill>
                  <a:schemeClr val="tx1"/>
                </a:solidFill>
                <a:latin typeface="Arial Black" pitchFamily="34" charset="0"/>
              </a:rPr>
              <a:t> Вера Александровна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Arial Black" pitchFamily="34" charset="0"/>
              </a:rPr>
              <a:t>руководитель </a:t>
            </a:r>
            <a:r>
              <a:rPr lang="ru-RU" sz="2300" dirty="0" smtClean="0">
                <a:solidFill>
                  <a:schemeClr val="tx1"/>
                </a:solidFill>
                <a:latin typeface="Arial Black" pitchFamily="34" charset="0"/>
              </a:rPr>
              <a:t>проекта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Arial Black" pitchFamily="34" charset="0"/>
              </a:rPr>
              <a:t> Исполнители основных мероприятий: педагог-эколог Зубкова И.А., 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Arial Black" pitchFamily="34" charset="0"/>
              </a:rPr>
              <a:t>инструктор по ФК - Тришина И.Ю., педагог Климова Т.А., 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Arial Black" pitchFamily="34" charset="0"/>
              </a:rPr>
              <a:t> родители и дети. 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367240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59949265"/>
              </p:ext>
            </p:extLst>
          </p:nvPr>
        </p:nvGraphicFramePr>
        <p:xfrm>
          <a:off x="4499992" y="1928803"/>
          <a:ext cx="3960440" cy="4429156"/>
        </p:xfrm>
        <a:graphic>
          <a:graphicData uri="http://schemas.openxmlformats.org/drawingml/2006/table">
            <a:tbl>
              <a:tblPr/>
              <a:tblGrid>
                <a:gridCol w="3960440"/>
              </a:tblGrid>
              <a:tr h="393703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35453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solidFill>
                            <a:srgbClr val="7030A0"/>
                          </a:solidFill>
                        </a:rPr>
                        <a:t>Пусть покинут Вас тревоги,</a:t>
                      </a:r>
                      <a:br>
                        <a:rPr lang="ru-RU" sz="2400" b="1" i="1" dirty="0">
                          <a:solidFill>
                            <a:srgbClr val="7030A0"/>
                          </a:solidFill>
                        </a:rPr>
                      </a:br>
                      <a:r>
                        <a:rPr lang="ru-RU" sz="2400" b="1" i="1" dirty="0">
                          <a:solidFill>
                            <a:srgbClr val="7030A0"/>
                          </a:solidFill>
                        </a:rPr>
                        <a:t>И болезни, и невзгоды,</a:t>
                      </a:r>
                      <a:br>
                        <a:rPr lang="ru-RU" sz="2400" b="1" i="1" dirty="0">
                          <a:solidFill>
                            <a:srgbClr val="7030A0"/>
                          </a:solidFill>
                        </a:rPr>
                      </a:br>
                      <a:r>
                        <a:rPr lang="ru-RU" sz="2400" b="1" i="1" dirty="0">
                          <a:solidFill>
                            <a:srgbClr val="7030A0"/>
                          </a:solidFill>
                        </a:rPr>
                        <a:t>Безнадега отойдет.</a:t>
                      </a:r>
                      <a:br>
                        <a:rPr lang="ru-RU" sz="2400" b="1" i="1" dirty="0">
                          <a:solidFill>
                            <a:srgbClr val="7030A0"/>
                          </a:solidFill>
                        </a:rPr>
                      </a:br>
                      <a:r>
                        <a:rPr lang="ru-RU" sz="2400" b="1" i="1" dirty="0">
                          <a:solidFill>
                            <a:srgbClr val="7030A0"/>
                          </a:solidFill>
                        </a:rPr>
                        <a:t>А желанная надежда</a:t>
                      </a:r>
                      <a:br>
                        <a:rPr lang="ru-RU" sz="2400" b="1" i="1" dirty="0">
                          <a:solidFill>
                            <a:srgbClr val="7030A0"/>
                          </a:solidFill>
                        </a:rPr>
                      </a:br>
                      <a:r>
                        <a:rPr lang="ru-RU" sz="2400" b="1" i="1" dirty="0">
                          <a:solidFill>
                            <a:srgbClr val="7030A0"/>
                          </a:solidFill>
                        </a:rPr>
                        <a:t>Вас по жизни поведет.</a:t>
                      </a:r>
                      <a:br>
                        <a:rPr lang="ru-RU" sz="2400" b="1" i="1" dirty="0">
                          <a:solidFill>
                            <a:srgbClr val="7030A0"/>
                          </a:solidFill>
                        </a:rPr>
                      </a:br>
                      <a:r>
                        <a:rPr lang="ru-RU" sz="2400" b="1" i="1" dirty="0">
                          <a:solidFill>
                            <a:srgbClr val="7030A0"/>
                          </a:solidFill>
                        </a:rPr>
                        <a:t>Пусть Вас бизнес увлекает</a:t>
                      </a:r>
                      <a:br>
                        <a:rPr lang="ru-RU" sz="2400" b="1" i="1" dirty="0">
                          <a:solidFill>
                            <a:srgbClr val="7030A0"/>
                          </a:solidFill>
                        </a:rPr>
                      </a:br>
                      <a:r>
                        <a:rPr lang="ru-RU" sz="2400" b="1" i="1" dirty="0">
                          <a:solidFill>
                            <a:srgbClr val="7030A0"/>
                          </a:solidFill>
                        </a:rPr>
                        <a:t>И достаток прибавляет.</a:t>
                      </a:r>
                      <a:br>
                        <a:rPr lang="ru-RU" sz="2400" b="1" i="1" dirty="0">
                          <a:solidFill>
                            <a:srgbClr val="7030A0"/>
                          </a:solidFill>
                        </a:rPr>
                      </a:br>
                      <a:r>
                        <a:rPr lang="ru-RU" sz="2400" b="1" i="1" dirty="0">
                          <a:solidFill>
                            <a:srgbClr val="7030A0"/>
                          </a:solidFill>
                        </a:rPr>
                        <a:t>И удача тоже ждет</a:t>
                      </a:r>
                      <a:br>
                        <a:rPr lang="ru-RU" sz="2400" b="1" i="1" dirty="0">
                          <a:solidFill>
                            <a:srgbClr val="7030A0"/>
                          </a:solidFill>
                        </a:rPr>
                      </a:br>
                      <a:r>
                        <a:rPr lang="ru-RU" sz="2400" b="1" i="1" dirty="0">
                          <a:solidFill>
                            <a:srgbClr val="7030A0"/>
                          </a:solidFill>
                        </a:rPr>
                        <a:t>В этот добрый Новый год!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938544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Волшебный городок …</a:t>
            </a:r>
            <a:br>
              <a:rPr lang="ru-RU" sz="4000" b="1" i="1" dirty="0" smtClean="0"/>
            </a:br>
            <a:r>
              <a:rPr lang="ru-RU" sz="4000" b="1" i="1" dirty="0" smtClean="0"/>
              <a:t>Уважаемые коллеги!!!</a:t>
            </a:r>
            <a:endParaRPr lang="ru-RU" sz="4000" b="1" i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367240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18743733"/>
      </p:ext>
    </p:extLst>
  </p:cSld>
  <p:clrMapOvr>
    <a:masterClrMapping/>
  </p:clrMapOvr>
  <p:transition spd="slow" advTm="1504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37668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В нашем детском  саду очень много творческих, трудолюбивых, активных людей!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На педсовете нашим руководством было вынесено предложение собрать  творческую группу, которая возьмёт на себя ответственность по оформлению территории детского сада , снежными скульптурами. На это предложение с удовольствием откликнулись воспитатели и младший персонал детского сада. Была выбрана творческая группа, на их плечи легла ответственная работа, по изготовлению эскизов сюжетов и персонажей спортивной площадки и  на прогулочных участках и территории в соответствии с возрастом детей. 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4" descr="18m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7875" y="4697412"/>
            <a:ext cx="20161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55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1520" y="332655"/>
            <a:ext cx="8640960" cy="576065"/>
          </a:xfrm>
        </p:spPr>
        <p:txBody>
          <a:bodyPr>
            <a:normAutofit fontScale="92500" lnSpcReduction="10000"/>
          </a:bodyPr>
          <a:lstStyle/>
          <a:p>
            <a:r>
              <a:rPr lang="ru-RU" sz="3600" b="1" i="1" dirty="0" smtClean="0"/>
              <a:t>Эскизы проекта «Экологической елки».</a:t>
            </a:r>
            <a:endParaRPr lang="ru-RU" sz="3600" b="1" i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37678904"/>
              </p:ext>
            </p:extLst>
          </p:nvPr>
        </p:nvGraphicFramePr>
        <p:xfrm>
          <a:off x="357158" y="4365104"/>
          <a:ext cx="2990706" cy="235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0706"/>
              </a:tblGrid>
              <a:tr h="2352288"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Творческой группой было решено что территорию детского сада украсит вот такая  елка!</a:t>
                      </a:r>
                    </a:p>
                    <a:p>
                      <a:pPr algn="ctr"/>
                      <a:endParaRPr lang="ru-RU" sz="2000" b="0" i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5" descr="sw17000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24185">
            <a:off x="8009071" y="-218836"/>
            <a:ext cx="805587" cy="1576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11560" y="908720"/>
            <a:ext cx="8064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ru-RU" sz="1400" b="1" dirty="0" smtClean="0">
              <a:solidFill>
                <a:schemeClr val="lt1"/>
              </a:solidFill>
            </a:endParaRPr>
          </a:p>
        </p:txBody>
      </p:sp>
      <p:pic>
        <p:nvPicPr>
          <p:cNvPr id="11" name="Рисунок 10" descr="C:\Users\Лана\Desktop\контроль\экология\ёлочка\проект ёлка\103_FUJI\DSCF306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08720"/>
            <a:ext cx="20882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Лана\Desktop\контроль\экология\ёлочка\проект ёлка\103_FUJI\DSCF306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2276872"/>
            <a:ext cx="18002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707904" y="836712"/>
            <a:ext cx="52565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 Black" pitchFamily="34" charset="0"/>
              </a:rPr>
              <a:t>Для того, чтобы смастерить что-то занятное, не нужно идти в магазин, ехать в лес или идти в парк и собирать природный материал. Все необходимое можно найти у себя в бытовых твердых отходах или в дальнем пыльном закутке гаража. Доски, сетка москитная, пакеты , пластиковые и стеклянные бутылки, твердые пакеты из-под молочных продуктов, соков и многое другое являются прекрасным, бесплатным поделочным материалом. В процессе работы дети приобретают трудовые умения и навыки, развивают творческое воображение и конструктивное мышление, осваивают способы работы с различными инструментами, подходящими именно к тому материалу, с которым в данный момент работают. И главное — включать свое воображение и фантазию относительно того, как можно использовать тот или иной бросовый материал</a:t>
            </a:r>
            <a:endParaRPr lang="ru-RU" sz="1600" dirty="0">
              <a:latin typeface="Arial Black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00270690"/>
      </p:ext>
    </p:extLst>
  </p:cSld>
  <p:clrMapOvr>
    <a:masterClrMapping/>
  </p:clrMapOvr>
  <p:transition spd="slow" advTm="11078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0269259"/>
              </p:ext>
            </p:extLst>
          </p:nvPr>
        </p:nvGraphicFramePr>
        <p:xfrm>
          <a:off x="4283968" y="692696"/>
          <a:ext cx="4176464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</a:tblGrid>
              <a:tr h="576064">
                <a:tc>
                  <a:txBody>
                    <a:bodyPr/>
                    <a:lstStyle/>
                    <a:p>
                      <a:r>
                        <a:rPr lang="ru-RU" sz="2800" i="1" dirty="0" smtClean="0"/>
                        <a:t>Оформление участков</a:t>
                      </a:r>
                      <a:endParaRPr lang="ru-RU" sz="2800" i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newy1490"/>
          <p:cNvPicPr>
            <a:picLocks noGrp="1" noChangeAspect="1" noChangeArrowheads="1" noCrop="1"/>
          </p:cNvPicPr>
          <p:nvPr>
            <p:ph type="subTitle" idx="1"/>
          </p:nvPr>
        </p:nvPicPr>
        <p:blipFill>
          <a:blip r:embed="rId3" cstate="print"/>
          <a:srcRect/>
          <a:stretch>
            <a:fillRect/>
          </a:stretch>
        </p:blipFill>
        <p:spPr>
          <a:xfrm rot="469016">
            <a:off x="826645" y="4066006"/>
            <a:ext cx="2392298" cy="1425575"/>
          </a:xfrm>
          <a:noFill/>
          <a:ln/>
        </p:spPr>
      </p:pic>
      <p:pic>
        <p:nvPicPr>
          <p:cNvPr id="10" name="Picture 4" descr="sw58000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2067">
            <a:off x="6993987" y="1405134"/>
            <a:ext cx="1357313" cy="1401762"/>
          </a:xfrm>
          <a:prstGeom prst="rect">
            <a:avLst/>
          </a:prstGeom>
          <a:noFill/>
        </p:spPr>
      </p:pic>
      <p:sp>
        <p:nvSpPr>
          <p:cNvPr id="12" name="Блок-схема: перфолента 11"/>
          <p:cNvSpPr/>
          <p:nvPr/>
        </p:nvSpPr>
        <p:spPr>
          <a:xfrm>
            <a:off x="785786" y="2428868"/>
            <a:ext cx="1985970" cy="928694"/>
          </a:xfrm>
          <a:prstGeom prst="flowChartPunchedTap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FF0000"/>
                </a:solidFill>
              </a:rPr>
              <a:t>Средняя группа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Блок-схема: перфолента 16"/>
          <p:cNvSpPr/>
          <p:nvPr/>
        </p:nvSpPr>
        <p:spPr>
          <a:xfrm>
            <a:off x="3714744" y="4071942"/>
            <a:ext cx="2214578" cy="1071570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Подготовительная группа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6858016" y="5786454"/>
            <a:ext cx="1714512" cy="857256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1-я мл. группа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C:\Users\Лана\Desktop\контроль\экология\ёлочка\проект ёлка\103_FUJI\DSCF308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8014" y="1916833"/>
            <a:ext cx="2480170" cy="212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Лана\Desktop\контроль\экология\ёлочка\проект ёлка\103_FUJI\DSCF307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3429000"/>
            <a:ext cx="201622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Лана\Desktop\контроль\экология\ёлочка\проект ёлка\103_FUJI\DSCF308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620688"/>
            <a:ext cx="194421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251167394"/>
      </p:ext>
    </p:extLst>
  </p:cSld>
  <p:clrMapOvr>
    <a:masterClrMapping/>
  </p:clrMapOvr>
  <p:transition spd="slow" advTm="9298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/>
              <a:t>Оформление центрального входа.</a:t>
            </a:r>
            <a:endParaRPr lang="ru-RU" sz="4000" b="1" i="1" dirty="0"/>
          </a:p>
        </p:txBody>
      </p:sp>
      <p:pic>
        <p:nvPicPr>
          <p:cNvPr id="5" name="Picture 15" descr="d02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928802"/>
            <a:ext cx="1152525" cy="1020762"/>
          </a:xfrm>
          <a:prstGeom prst="rect">
            <a:avLst/>
          </a:prstGeom>
          <a:noFill/>
        </p:spPr>
      </p:pic>
      <p:pic>
        <p:nvPicPr>
          <p:cNvPr id="6" name="Picture 15" descr="d02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1643050"/>
            <a:ext cx="1152525" cy="1020762"/>
          </a:xfrm>
          <a:prstGeom prst="rect">
            <a:avLst/>
          </a:prstGeom>
          <a:noFill/>
        </p:spPr>
      </p:pic>
      <p:pic>
        <p:nvPicPr>
          <p:cNvPr id="7" name="Picture 15" descr="d02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286124"/>
            <a:ext cx="1152525" cy="1020762"/>
          </a:xfrm>
          <a:prstGeom prst="rect">
            <a:avLst/>
          </a:prstGeom>
          <a:noFill/>
        </p:spPr>
      </p:pic>
      <p:pic>
        <p:nvPicPr>
          <p:cNvPr id="8" name="Picture 15" descr="d02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5837238"/>
            <a:ext cx="1152525" cy="1020762"/>
          </a:xfrm>
          <a:prstGeom prst="rect">
            <a:avLst/>
          </a:prstGeom>
          <a:noFill/>
        </p:spPr>
      </p:pic>
      <p:pic>
        <p:nvPicPr>
          <p:cNvPr id="9" name="Picture 2" descr="j02320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00034" y="4500570"/>
            <a:ext cx="2237610" cy="1928826"/>
          </a:xfrm>
          <a:prstGeom prst="rect">
            <a:avLst/>
          </a:prstGeom>
          <a:noFill/>
          <a:ln/>
        </p:spPr>
      </p:pic>
      <p:pic>
        <p:nvPicPr>
          <p:cNvPr id="10" name="Рисунок 9" descr="C:\Users\Лана\Desktop\контроль\экология\ёлочка\проект ёлка\103_FUJI\DSCF307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2204864"/>
            <a:ext cx="187220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Лана\Desktop\контроль\экология\ёлочка\проект ёлка\103_FUJI\DSCF307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1988840"/>
            <a:ext cx="1973058" cy="205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Лана\Desktop\контроль\экология\ёлочка\проект ёлка\103_FUJI\DSCF308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2276872"/>
            <a:ext cx="2476864" cy="185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Лана\Desktop\контроль\экология\ёлочка\проект ёлка\103_FUJI\DSCF306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4221088"/>
            <a:ext cx="237626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Лана\Desktop\контроль\экология\ёлочка\проект ёлка\103_FUJI\DSCF307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208" y="4293096"/>
            <a:ext cx="1872208" cy="154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851722714"/>
      </p:ext>
    </p:extLst>
  </p:cSld>
  <p:clrMapOvr>
    <a:masterClrMapping/>
  </p:clrMapOvr>
  <p:transition spd="slow" advTm="6922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2700" i="1" dirty="0" smtClean="0"/>
              <a:t>Оформление спортивного участка</a:t>
            </a:r>
            <a:br>
              <a:rPr lang="ru-RU" sz="2700" i="1" dirty="0" smtClean="0"/>
            </a:br>
            <a:r>
              <a:rPr lang="ru-RU" sz="2700" i="1" dirty="0" smtClean="0"/>
              <a:t>для проведения физкультурно-оздоровительной работы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5" name="Содержимое 4" descr="C:\Users\Лана\Desktop\контроль\экология\ёлочка\проект ёлка\103_FUJI\DSCF3074.JPG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Лана\Desktop\контроль\экология\ёлочка\проект ёлка\103_FUJI\DSCF3073.JPG"/>
          <p:cNvPicPr>
            <a:picLocks noGrp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Лана\Desktop\контроль\экология\ёлочка\проект ёлка\103_FUJI\DSCF307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484784"/>
            <a:ext cx="1908224" cy="143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Лана\Desktop\контроль\экология\ёлочка\проект ёлка\103_FUJI\DSCF307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412776"/>
            <a:ext cx="1957461" cy="146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Лана\Desktop\контроль\экология\ёлочка\проект ёлка\103_FUJI\DSCF307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1268760"/>
            <a:ext cx="2073435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Для осуществления проекта необходимо…</a:t>
            </a:r>
            <a:endParaRPr lang="ru-RU" sz="3200" b="1" i="1" dirty="0"/>
          </a:p>
        </p:txBody>
      </p:sp>
      <p:pic>
        <p:nvPicPr>
          <p:cNvPr id="3075" name="Picture 3" descr="C:\Users\Uzer\Desktop\P10106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1714488"/>
            <a:ext cx="2916324" cy="218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zer\Desktop\P10106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44824"/>
            <a:ext cx="3068549" cy="230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zer\Desktop\P10106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429000"/>
            <a:ext cx="2952328" cy="221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Текст 2"/>
          <p:cNvSpPr>
            <a:spLocks noGrp="1"/>
          </p:cNvSpPr>
          <p:nvPr>
            <p:ph type="body" idx="1"/>
          </p:nvPr>
        </p:nvSpPr>
        <p:spPr>
          <a:xfrm>
            <a:off x="611560" y="1214422"/>
            <a:ext cx="2916324" cy="642942"/>
          </a:xfrm>
        </p:spPr>
        <p:txBody>
          <a:bodyPr>
            <a:noAutofit/>
          </a:bodyPr>
          <a:lstStyle/>
          <a:p>
            <a:r>
              <a:rPr lang="ru-RU" dirty="0" smtClean="0"/>
              <a:t>Инвентарь.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"/>
          </p:nvPr>
        </p:nvSpPr>
        <p:spPr>
          <a:xfrm>
            <a:off x="5724128" y="1196752"/>
            <a:ext cx="3068549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Снежное тесто.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type="body" idx="1"/>
          </p:nvPr>
        </p:nvSpPr>
        <p:spPr>
          <a:xfrm>
            <a:off x="3203848" y="5929330"/>
            <a:ext cx="2952328" cy="714380"/>
          </a:xfrm>
        </p:spPr>
        <p:txBody>
          <a:bodyPr>
            <a:normAutofit/>
          </a:bodyPr>
          <a:lstStyle/>
          <a:p>
            <a:r>
              <a:rPr lang="ru-RU" dirty="0" smtClean="0"/>
              <a:t>Умелые ручки.</a:t>
            </a:r>
            <a:endParaRPr lang="ru-RU" dirty="0"/>
          </a:p>
        </p:txBody>
      </p:sp>
      <p:pic>
        <p:nvPicPr>
          <p:cNvPr id="9" name="Picture 15" descr="d02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1643050"/>
            <a:ext cx="1152525" cy="1020762"/>
          </a:xfrm>
          <a:prstGeom prst="rect">
            <a:avLst/>
          </a:prstGeom>
          <a:noFill/>
        </p:spPr>
      </p:pic>
      <p:pic>
        <p:nvPicPr>
          <p:cNvPr id="11" name="Picture 15" descr="d02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5429264"/>
            <a:ext cx="1152525" cy="1020762"/>
          </a:xfrm>
          <a:prstGeom prst="rect">
            <a:avLst/>
          </a:prstGeom>
          <a:noFill/>
        </p:spPr>
      </p:pic>
      <p:pic>
        <p:nvPicPr>
          <p:cNvPr id="12" name="Picture 15" descr="d02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4071942"/>
            <a:ext cx="1152525" cy="1020762"/>
          </a:xfrm>
          <a:prstGeom prst="rect">
            <a:avLst/>
          </a:prstGeom>
          <a:noFill/>
        </p:spPr>
      </p:pic>
      <p:pic>
        <p:nvPicPr>
          <p:cNvPr id="13" name="Picture 8" descr="snowmann000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4000504"/>
            <a:ext cx="1562103" cy="191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5" descr="j0336789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0496" y="2285992"/>
            <a:ext cx="1176338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Лана\Desktop\контроль\экология\ёлочка\проект ёлка\создание снеж. фигур\DSCF305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3968" y="4005064"/>
            <a:ext cx="309634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86157850"/>
      </p:ext>
    </p:extLst>
  </p:cSld>
  <p:clrMapOvr>
    <a:masterClrMapping/>
  </p:clrMapOvr>
  <p:transition spd="slow" advTm="8907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0.9|0.7|1.5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|1.5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775</TotalTime>
  <Words>337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Слайд 1</vt:lpstr>
      <vt:lpstr>Экологический проект  "Елочка -пушистая иголочка «   (краткосрочный) </vt:lpstr>
      <vt:lpstr>Волшебный городок … Уважаемые коллеги!!!</vt:lpstr>
      <vt:lpstr>В нашем детском  саду очень много творческих, трудолюбивых, активных людей! На педсовете нашим руководством было вынесено предложение собрать  творческую группу, которая возьмёт на себя ответственность по оформлению территории детского сада , снежными скульптурами. На это предложение с удовольствием откликнулись воспитатели и младший персонал детского сада. Была выбрана творческая группа, на их плечи легла ответственная работа, по изготовлению эскизов сюжетов и персонажей спортивной площадки и  на прогулочных участках и территории в соответствии с возрастом детей. </vt:lpstr>
      <vt:lpstr>Слайд 5</vt:lpstr>
      <vt:lpstr>Слайд 6</vt:lpstr>
      <vt:lpstr>Оформление центрального входа.</vt:lpstr>
      <vt:lpstr>Оформление спортивного участка для проведения физкультурно-оздоровительной работы </vt:lpstr>
      <vt:lpstr>Для осуществления проекта необходимо…</vt:lpstr>
      <vt:lpstr>Слайд 10</vt:lpstr>
      <vt:lpstr>В период работы над проектом дети обогатили словарь и пополнили словарный запас. В ходе экспериментальной деятельности у детей развивалось воображение, мышление, сформировались навыки элементарной исследовательской деятельности. Воспитанники и их родители научились работать с разнообразными видами природного и бросового материала, передавать свои чувства через продуктивную деятельность.  </vt:lpstr>
      <vt:lpstr>Слайд 12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Uzer</dc:creator>
  <cp:lastModifiedBy>Лана</cp:lastModifiedBy>
  <cp:revision>83</cp:revision>
  <dcterms:created xsi:type="dcterms:W3CDTF">2011-12-26T12:07:16Z</dcterms:created>
  <dcterms:modified xsi:type="dcterms:W3CDTF">2013-01-30T09:57:29Z</dcterms:modified>
</cp:coreProperties>
</file>