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7" r:id="rId3"/>
    <p:sldId id="258" r:id="rId4"/>
    <p:sldId id="260" r:id="rId5"/>
    <p:sldId id="265" r:id="rId6"/>
    <p:sldId id="261" r:id="rId7"/>
    <p:sldId id="262" r:id="rId8"/>
    <p:sldId id="263" r:id="rId9"/>
    <p:sldId id="270" r:id="rId10"/>
    <p:sldId id="266" r:id="rId11"/>
    <p:sldId id="267" r:id="rId12"/>
    <p:sldId id="268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611-E54F-48E8-B293-9918F6025D54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28E-A11D-415B-8699-9D34EF3EFD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611-E54F-48E8-B293-9918F6025D54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28E-A11D-415B-8699-9D34EF3EFD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611-E54F-48E8-B293-9918F6025D54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28E-A11D-415B-8699-9D34EF3EFD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611-E54F-48E8-B293-9918F6025D54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28E-A11D-415B-8699-9D34EF3EFD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611-E54F-48E8-B293-9918F6025D54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28E-A11D-415B-8699-9D34EF3EFD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611-E54F-48E8-B293-9918F6025D54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28E-A11D-415B-8699-9D34EF3EFD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611-E54F-48E8-B293-9918F6025D54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28E-A11D-415B-8699-9D34EF3EFD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611-E54F-48E8-B293-9918F6025D54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28E-A11D-415B-8699-9D34EF3EFD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611-E54F-48E8-B293-9918F6025D54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28E-A11D-415B-8699-9D34EF3EFD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611-E54F-48E8-B293-9918F6025D54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128E-A11D-415B-8699-9D34EF3EFD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611-E54F-48E8-B293-9918F6025D54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3D128E-A11D-415B-8699-9D34EF3EFD2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79C611-E54F-48E8-B293-9918F6025D54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3D128E-A11D-415B-8699-9D34EF3EFD29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автономное учреждение                                                                                                            «Средняя общеобразовательная школа №13                                                                                                                                  г. Новотроицка Оренбургской области»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</a:rPr>
              <a:t> </a:t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исследовательский проект по экологии </a:t>
            </a:r>
            <a:r>
              <a:rPr lang="ru-RU" sz="1400" dirty="0" smtClean="0">
                <a:solidFill>
                  <a:schemeClr val="bg1"/>
                </a:solidFill>
              </a:rPr>
              <a:t/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Влияние качества воды на развитие репчатого лука</a:t>
            </a:r>
            <a:br>
              <a:rPr lang="ru-RU" sz="2700" dirty="0" smtClean="0">
                <a:solidFill>
                  <a:schemeClr val="tx1"/>
                </a:solidFill>
              </a:rPr>
            </a:b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3286124"/>
            <a:ext cx="7030806" cy="305798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endParaRPr lang="en-US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Щемелинина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Ксения Михайловна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ученица 9 класса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l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Руководитель проекта:                       </a:t>
            </a:r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Яковлева Алла Вячеславовна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учитель биологии высшей категории   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Новотроицк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400" dirty="0"/>
          </a:p>
        </p:txBody>
      </p:sp>
      <p:pic>
        <p:nvPicPr>
          <p:cNvPr id="1026" name="Picture 2" descr="C:\Users\МОАУ СОШ№13-24\Desktop\лу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140968"/>
            <a:ext cx="2592288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de-DE" sz="2800" b="1" dirty="0" smtClean="0"/>
              <a:t>Э к с п е р и м е н т №</a:t>
            </a:r>
            <a:r>
              <a:rPr lang="ru-RU" sz="2800" b="1" dirty="0" smtClean="0"/>
              <a:t> 1. Изучение органолептических свойств воды.</a:t>
            </a:r>
            <a:br>
              <a:rPr lang="ru-RU" sz="2800" b="1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Вывод: </a:t>
            </a:r>
            <a:r>
              <a:rPr lang="ru-RU" sz="2000" dirty="0" smtClean="0">
                <a:solidFill>
                  <a:schemeClr val="tx1"/>
                </a:solidFill>
              </a:rPr>
              <a:t>все пробы исследуемой воды имеют слабощелочную среду и рекомендуются для употребления людям с нормальной и повышенной кислотностью желудка. Цветность превышает норму (</a:t>
            </a:r>
            <a:r>
              <a:rPr lang="ru-RU" sz="2000" b="1" dirty="0" smtClean="0">
                <a:solidFill>
                  <a:schemeClr val="tx1"/>
                </a:solidFill>
              </a:rPr>
              <a:t>40°</a:t>
            </a:r>
            <a:r>
              <a:rPr lang="ru-RU" sz="2000" dirty="0" smtClean="0">
                <a:solidFill>
                  <a:schemeClr val="tx1"/>
                </a:solidFill>
              </a:rPr>
              <a:t>) у воды                                        талой придорожной, источника родника Безымянный.</a:t>
            </a:r>
            <a:r>
              <a:rPr lang="de-DE" sz="2200" dirty="0" smtClean="0">
                <a:solidFill>
                  <a:schemeClr val="tx1"/>
                </a:solidFill>
              </a:rPr>
              <a:t/>
            </a:r>
            <a:br>
              <a:rPr lang="de-DE" sz="2200" dirty="0" smtClean="0">
                <a:solidFill>
                  <a:schemeClr val="tx1"/>
                </a:solidFill>
              </a:rPr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39757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C:\Users\МОАУ СОШ№13-24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08920"/>
            <a:ext cx="8568952" cy="4149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176464"/>
          </a:xfrm>
        </p:spPr>
        <p:txBody>
          <a:bodyPr>
            <a:noAutofit/>
          </a:bodyPr>
          <a:lstStyle/>
          <a:p>
            <a:r>
              <a:rPr lang="de-DE" sz="2400" b="1" dirty="0" smtClean="0"/>
              <a:t>Э к с п е р и м е н т № </a:t>
            </a:r>
            <a:r>
              <a:rPr lang="ru-RU" sz="2400" b="1" dirty="0" smtClean="0"/>
              <a:t>2.                                                                            </a:t>
            </a:r>
            <a:r>
              <a:rPr lang="de-DE" sz="2400" b="1" dirty="0" err="1" smtClean="0"/>
              <a:t>Влияние</a:t>
            </a:r>
            <a:r>
              <a:rPr lang="de-DE" sz="2400" b="1" dirty="0" smtClean="0"/>
              <a:t> </a:t>
            </a:r>
            <a:r>
              <a:rPr lang="ru-RU" sz="2400" b="1" dirty="0" smtClean="0"/>
              <a:t>качества                                                                                  </a:t>
            </a:r>
            <a:r>
              <a:rPr lang="de-DE" sz="2400" b="1" dirty="0" err="1" smtClean="0"/>
              <a:t>различных</a:t>
            </a:r>
            <a:r>
              <a:rPr lang="ru-RU" sz="2400" b="1" dirty="0" smtClean="0"/>
              <a:t> типов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воды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b="1" dirty="0" err="1" smtClean="0"/>
              <a:t>на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биологическ</a:t>
            </a:r>
            <a:r>
              <a:rPr lang="ru-RU" sz="2400" b="1" dirty="0" err="1" smtClean="0"/>
              <a:t>ую</a:t>
            </a:r>
            <a:r>
              <a:rPr lang="ru-RU" sz="2400" b="1" dirty="0" smtClean="0"/>
              <a:t> </a:t>
            </a:r>
            <a:r>
              <a:rPr lang="de-DE" sz="2400" b="1" dirty="0" err="1" smtClean="0"/>
              <a:t>систем</a:t>
            </a:r>
            <a:r>
              <a:rPr lang="ru-RU" sz="2400" b="1" dirty="0" smtClean="0"/>
              <a:t>у –                                                     репчатый лук</a:t>
            </a:r>
            <a:r>
              <a:rPr lang="de-DE" sz="24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</a:t>
            </a:r>
            <a:r>
              <a:rPr lang="ru-RU" sz="1800" b="1" dirty="0" smtClean="0">
                <a:solidFill>
                  <a:schemeClr val="tx1"/>
                </a:solidFill>
              </a:rPr>
              <a:t>Вывод: </a:t>
            </a:r>
            <a:r>
              <a:rPr lang="ru-RU" sz="1800" dirty="0" smtClean="0">
                <a:solidFill>
                  <a:schemeClr val="tx1"/>
                </a:solidFill>
              </a:rPr>
              <a:t>Обеспечивая рост корневой системы репчатого лука, лидируют источники: вода талая чистая, водопроводная. Низкий прирост корневой системы оказался в водах: родника Безымянного, фильтрованной, талой придорожной.                                     В кипячёной воде с 19.12.13 – 21.12.13 корни не трогались в рост.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endParaRPr lang="ru-RU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9080"/>
            <a:ext cx="8573707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 descr="C:\Users\МОАУ СОШ№13-24\Desktop\лу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836712"/>
            <a:ext cx="2808312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1044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Вариационная кривая перьев (в мм) репчатого лука – победителя в чистой талой воде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Вывод: </a:t>
            </a:r>
            <a:r>
              <a:rPr lang="ru-RU" sz="2000" dirty="0" smtClean="0">
                <a:solidFill>
                  <a:schemeClr val="tx1"/>
                </a:solidFill>
              </a:rPr>
              <a:t>Норма реакции перьев репчатого лука                                                            данной луковицы варьирует от 14мм до 137мм.                                                                                                               Средняя величина пера составляет 77,67мм.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242" y="3356992"/>
            <a:ext cx="7677515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928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Благодарим </a:t>
            </a:r>
            <a:br>
              <a:rPr lang="ru-RU" dirty="0" smtClean="0"/>
            </a:br>
            <a:r>
              <a:rPr lang="ru-RU" dirty="0" smtClean="0"/>
              <a:t>за внимание,</a:t>
            </a:r>
            <a:br>
              <a:rPr lang="ru-RU" dirty="0" smtClean="0"/>
            </a:br>
            <a:r>
              <a:rPr lang="ru-RU" dirty="0" smtClean="0"/>
              <a:t>будьте здоровы</a:t>
            </a:r>
            <a:endParaRPr lang="ru-RU" dirty="0"/>
          </a:p>
        </p:txBody>
      </p:sp>
      <p:pic>
        <p:nvPicPr>
          <p:cNvPr id="6" name="Содержимое 5" descr="ксю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7105" t="2344" r="25000" b="8594"/>
          <a:stretch>
            <a:fillRect/>
          </a:stretch>
        </p:blipFill>
        <p:spPr>
          <a:xfrm>
            <a:off x="2699792" y="3429000"/>
            <a:ext cx="3744416" cy="309634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556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Вода…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780928"/>
            <a:ext cx="8784976" cy="39008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sz="1600" dirty="0" smtClean="0"/>
              <a:t>«Вода, у </a:t>
            </a:r>
            <a:r>
              <a:rPr lang="de-DE" sz="1600" dirty="0" err="1" smtClean="0"/>
              <a:t>тебя</a:t>
            </a:r>
            <a:r>
              <a:rPr lang="de-DE" sz="1600" dirty="0" smtClean="0"/>
              <a:t> </a:t>
            </a:r>
            <a:r>
              <a:rPr lang="de-DE" sz="1600" dirty="0" err="1" smtClean="0"/>
              <a:t>нет</a:t>
            </a:r>
            <a:r>
              <a:rPr lang="de-DE" sz="1600" dirty="0" smtClean="0"/>
              <a:t> </a:t>
            </a:r>
            <a:r>
              <a:rPr lang="de-DE" sz="1600" dirty="0" err="1" smtClean="0"/>
              <a:t>ни</a:t>
            </a:r>
            <a:r>
              <a:rPr lang="de-DE" sz="1600" dirty="0" smtClean="0"/>
              <a:t> </a:t>
            </a:r>
            <a:r>
              <a:rPr lang="de-DE" sz="1600" dirty="0" err="1" smtClean="0"/>
              <a:t>вкуса</a:t>
            </a:r>
            <a:r>
              <a:rPr lang="de-DE" sz="1600" dirty="0" smtClean="0"/>
              <a:t>, </a:t>
            </a:r>
            <a:r>
              <a:rPr lang="de-DE" sz="1600" dirty="0" err="1" smtClean="0"/>
              <a:t>ни</a:t>
            </a:r>
            <a:r>
              <a:rPr lang="de-DE" sz="1600" dirty="0" smtClean="0"/>
              <a:t> </a:t>
            </a:r>
            <a:r>
              <a:rPr lang="de-DE" sz="1600" dirty="0" err="1" smtClean="0"/>
              <a:t>цвета</a:t>
            </a:r>
            <a:r>
              <a:rPr lang="de-DE" sz="1600" dirty="0" smtClean="0"/>
              <a:t>, </a:t>
            </a:r>
            <a:r>
              <a:rPr lang="de-DE" sz="1600" dirty="0" err="1" smtClean="0"/>
              <a:t>ни</a:t>
            </a:r>
            <a:r>
              <a:rPr lang="de-DE" sz="1600" dirty="0" smtClean="0"/>
              <a:t> </a:t>
            </a:r>
            <a:r>
              <a:rPr lang="de-DE" sz="1600" dirty="0" err="1" smtClean="0"/>
              <a:t>запаха</a:t>
            </a:r>
            <a:r>
              <a:rPr lang="de-DE" sz="1600" dirty="0" smtClean="0"/>
              <a:t>, </a:t>
            </a:r>
            <a:r>
              <a:rPr lang="ru-RU" sz="1600" dirty="0" smtClean="0"/>
              <a:t>                                                                               </a:t>
            </a:r>
            <a:r>
              <a:rPr lang="de-DE" sz="1600" dirty="0" err="1" smtClean="0"/>
              <a:t>тебя</a:t>
            </a:r>
            <a:r>
              <a:rPr lang="de-DE" sz="1600" dirty="0" smtClean="0"/>
              <a:t> </a:t>
            </a:r>
            <a:r>
              <a:rPr lang="de-DE" sz="1600" dirty="0" err="1" smtClean="0"/>
              <a:t>невозможно</a:t>
            </a:r>
            <a:r>
              <a:rPr lang="de-DE" sz="1600" dirty="0" smtClean="0"/>
              <a:t> </a:t>
            </a:r>
            <a:r>
              <a:rPr lang="de-DE" sz="1600" dirty="0" err="1" smtClean="0"/>
              <a:t>описать</a:t>
            </a:r>
            <a:r>
              <a:rPr lang="de-DE" sz="1600" dirty="0" smtClean="0"/>
              <a:t>, </a:t>
            </a:r>
            <a:r>
              <a:rPr lang="de-DE" sz="1600" dirty="0" err="1" smtClean="0"/>
              <a:t>тобой</a:t>
            </a:r>
            <a:r>
              <a:rPr lang="de-DE" sz="1600" dirty="0" smtClean="0"/>
              <a:t> </a:t>
            </a:r>
            <a:r>
              <a:rPr lang="de-DE" sz="1600" dirty="0" err="1" smtClean="0"/>
              <a:t>наслаждаются</a:t>
            </a:r>
            <a:r>
              <a:rPr lang="de-DE" sz="1600" dirty="0" smtClean="0"/>
              <a:t>, </a:t>
            </a:r>
            <a:r>
              <a:rPr lang="ru-RU" sz="1600" dirty="0" smtClean="0"/>
              <a:t>                                                                             </a:t>
            </a:r>
            <a:r>
              <a:rPr lang="de-DE" sz="1600" dirty="0" err="1" smtClean="0"/>
              <a:t>не</a:t>
            </a:r>
            <a:r>
              <a:rPr lang="de-DE" sz="1600" dirty="0" smtClean="0"/>
              <a:t> </a:t>
            </a:r>
            <a:r>
              <a:rPr lang="de-DE" sz="1600" dirty="0" err="1" smtClean="0"/>
              <a:t>ведая</a:t>
            </a:r>
            <a:r>
              <a:rPr lang="de-DE" sz="1600" dirty="0" smtClean="0"/>
              <a:t>, </a:t>
            </a:r>
            <a:r>
              <a:rPr lang="de-DE" sz="1600" dirty="0" err="1" smtClean="0"/>
              <a:t>что</a:t>
            </a:r>
            <a:r>
              <a:rPr lang="de-DE" sz="1600" dirty="0" smtClean="0"/>
              <a:t> </a:t>
            </a:r>
            <a:r>
              <a:rPr lang="de-DE" sz="1600" dirty="0" err="1" smtClean="0"/>
              <a:t>ты</a:t>
            </a:r>
            <a:r>
              <a:rPr lang="de-DE" sz="1600" dirty="0" smtClean="0"/>
              <a:t> </a:t>
            </a:r>
            <a:r>
              <a:rPr lang="de-DE" sz="1600" dirty="0" err="1" smtClean="0"/>
              <a:t>такое</a:t>
            </a:r>
            <a:r>
              <a:rPr lang="de-DE" sz="1600" dirty="0" smtClean="0"/>
              <a:t>! </a:t>
            </a:r>
            <a:r>
              <a:rPr lang="ru-RU" sz="1600" dirty="0" smtClean="0"/>
              <a:t>                                                                                                                     </a:t>
            </a:r>
            <a:r>
              <a:rPr lang="de-DE" sz="1600" dirty="0" err="1" smtClean="0"/>
              <a:t>Нельзя</a:t>
            </a:r>
            <a:r>
              <a:rPr lang="de-DE" sz="1600" dirty="0" smtClean="0"/>
              <a:t> </a:t>
            </a:r>
            <a:r>
              <a:rPr lang="de-DE" sz="1600" dirty="0" err="1" smtClean="0"/>
              <a:t>сказать</a:t>
            </a:r>
            <a:r>
              <a:rPr lang="de-DE" sz="1600" dirty="0" smtClean="0"/>
              <a:t>, </a:t>
            </a:r>
            <a:r>
              <a:rPr lang="de-DE" sz="1600" dirty="0" err="1" smtClean="0"/>
              <a:t>что</a:t>
            </a:r>
            <a:r>
              <a:rPr lang="de-DE" sz="1600" dirty="0" smtClean="0"/>
              <a:t> </a:t>
            </a:r>
            <a:r>
              <a:rPr lang="de-DE" sz="1600" dirty="0" err="1" smtClean="0"/>
              <a:t>ты</a:t>
            </a:r>
            <a:r>
              <a:rPr lang="de-DE" sz="1600" dirty="0" smtClean="0"/>
              <a:t> </a:t>
            </a:r>
            <a:r>
              <a:rPr lang="de-DE" sz="1600" dirty="0" err="1" smtClean="0"/>
              <a:t>необходима</a:t>
            </a:r>
            <a:r>
              <a:rPr lang="de-DE" sz="1600" dirty="0" smtClean="0"/>
              <a:t> </a:t>
            </a:r>
            <a:r>
              <a:rPr lang="de-DE" sz="1600" dirty="0" err="1" smtClean="0"/>
              <a:t>для</a:t>
            </a:r>
            <a:r>
              <a:rPr lang="de-DE" sz="1600" dirty="0" smtClean="0"/>
              <a:t> </a:t>
            </a:r>
            <a:r>
              <a:rPr lang="de-DE" sz="1600" dirty="0" err="1" smtClean="0"/>
              <a:t>жизни</a:t>
            </a:r>
            <a:r>
              <a:rPr lang="de-DE" sz="1600" dirty="0" smtClean="0"/>
              <a:t>: </a:t>
            </a:r>
            <a:r>
              <a:rPr lang="ru-RU" sz="1600" dirty="0" smtClean="0"/>
              <a:t>                                                                                    </a:t>
            </a:r>
            <a:r>
              <a:rPr lang="de-DE" sz="1600" dirty="0" err="1" smtClean="0"/>
              <a:t>ты</a:t>
            </a:r>
            <a:r>
              <a:rPr lang="de-DE" sz="1600" dirty="0" smtClean="0"/>
              <a:t> – </a:t>
            </a:r>
            <a:r>
              <a:rPr lang="de-DE" sz="1600" dirty="0" err="1" smtClean="0"/>
              <a:t>сама</a:t>
            </a:r>
            <a:r>
              <a:rPr lang="de-DE" sz="1600" dirty="0" smtClean="0"/>
              <a:t> </a:t>
            </a:r>
            <a:r>
              <a:rPr lang="de-DE" sz="1600" dirty="0" err="1" smtClean="0"/>
              <a:t>жизнь</a:t>
            </a:r>
            <a:r>
              <a:rPr lang="ru-RU" sz="1600" dirty="0" smtClean="0"/>
              <a:t>.                                                                                                                                      Ты наполняешь нас радостью, которую не                                                                                                         объяснишь чувствами.                                                                                                                              С тобой  возвращаются к нам силы,                                                                                                                        с которыми мы уже простились.                                                                                                                   По твоей милости в нас вновь начинают бурлить                                                                               высохшие родники нашего сердца.                                                                                                                                                   </a:t>
            </a:r>
            <a:r>
              <a:rPr lang="de-DE" sz="1600" dirty="0" err="1" smtClean="0"/>
              <a:t>Ты</a:t>
            </a:r>
            <a:r>
              <a:rPr lang="de-DE" sz="1600" dirty="0" smtClean="0"/>
              <a:t> </a:t>
            </a:r>
            <a:r>
              <a:rPr lang="de-DE" sz="1600" dirty="0" err="1" smtClean="0"/>
              <a:t>самое</a:t>
            </a:r>
            <a:r>
              <a:rPr lang="de-DE" sz="1600" dirty="0" smtClean="0"/>
              <a:t> </a:t>
            </a:r>
            <a:r>
              <a:rPr lang="de-DE" sz="1600" dirty="0" err="1" smtClean="0"/>
              <a:t>большое</a:t>
            </a:r>
            <a:r>
              <a:rPr lang="de-DE" sz="1600" dirty="0" smtClean="0"/>
              <a:t> </a:t>
            </a:r>
            <a:r>
              <a:rPr lang="de-DE" sz="1600" dirty="0" err="1" smtClean="0"/>
              <a:t>богатство</a:t>
            </a:r>
            <a:r>
              <a:rPr lang="de-DE" sz="1600" dirty="0" smtClean="0"/>
              <a:t> </a:t>
            </a:r>
            <a:r>
              <a:rPr lang="de-DE" sz="1600" dirty="0" err="1" smtClean="0"/>
              <a:t>на</a:t>
            </a:r>
            <a:r>
              <a:rPr lang="de-DE" sz="1600" dirty="0" smtClean="0"/>
              <a:t> </a:t>
            </a:r>
            <a:r>
              <a:rPr lang="de-DE" sz="1600" dirty="0" err="1" smtClean="0"/>
              <a:t>свете</a:t>
            </a:r>
            <a:r>
              <a:rPr lang="ru-RU" sz="1600" dirty="0" smtClean="0"/>
              <a:t>.</a:t>
            </a:r>
            <a:r>
              <a:rPr lang="de-DE" sz="1600" dirty="0" smtClean="0"/>
              <a:t>» </a:t>
            </a:r>
            <a:r>
              <a:rPr lang="ru-RU" sz="1600" dirty="0" smtClean="0"/>
              <a:t> </a:t>
            </a:r>
          </a:p>
          <a:p>
            <a:pPr algn="r">
              <a:buNone/>
            </a:pPr>
            <a:r>
              <a:rPr lang="ru-RU" sz="2200" dirty="0" smtClean="0"/>
              <a:t>                                                                                                                                                     </a:t>
            </a:r>
            <a:r>
              <a:rPr lang="de-DE" sz="1600" i="1" dirty="0" err="1" smtClean="0"/>
              <a:t>Антуан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де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Сент-Экзюпери</a:t>
            </a:r>
            <a:r>
              <a:rPr lang="de-DE" sz="1600" i="1" dirty="0" smtClean="0"/>
              <a:t>.</a:t>
            </a:r>
            <a:endParaRPr lang="ru-RU" sz="1600" i="1" dirty="0" smtClean="0"/>
          </a:p>
          <a:p>
            <a:pPr>
              <a:buNone/>
            </a:pPr>
            <a:endParaRPr lang="ru-RU" sz="1600" dirty="0" smtClean="0"/>
          </a:p>
          <a:p>
            <a:endParaRPr lang="ru-RU" dirty="0"/>
          </a:p>
        </p:txBody>
      </p:sp>
      <p:pic>
        <p:nvPicPr>
          <p:cNvPr id="1029" name="Picture 5" descr="C:\Users\МОАУ СОШ№13-24\Desktop\во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28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             </a:t>
            </a:r>
            <a:br>
              <a:rPr lang="ru-RU" sz="3600" b="1" dirty="0" smtClean="0"/>
            </a:br>
            <a:r>
              <a:rPr lang="ru-RU" sz="3600" b="1" dirty="0" smtClean="0"/>
              <a:t>                 Актуальность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48880"/>
            <a:ext cx="9001156" cy="4366268"/>
          </a:xfrm>
        </p:spPr>
        <p:txBody>
          <a:bodyPr>
            <a:normAutofit/>
          </a:bodyPr>
          <a:lstStyle/>
          <a:p>
            <a:pPr algn="just"/>
            <a:r>
              <a:rPr lang="de-DE" sz="1900" dirty="0" err="1" smtClean="0"/>
              <a:t>Еще</a:t>
            </a:r>
            <a:r>
              <a:rPr lang="de-DE" sz="1900" dirty="0" smtClean="0"/>
              <a:t> </a:t>
            </a:r>
            <a:r>
              <a:rPr lang="de-DE" sz="1900" dirty="0" err="1" smtClean="0"/>
              <a:t>на</a:t>
            </a:r>
            <a:r>
              <a:rPr lang="de-DE" sz="1900" dirty="0" smtClean="0"/>
              <a:t> </a:t>
            </a:r>
            <a:r>
              <a:rPr lang="de-DE" sz="1900" dirty="0" err="1" smtClean="0"/>
              <a:t>заре</a:t>
            </a:r>
            <a:r>
              <a:rPr lang="de-DE" sz="1900" dirty="0" smtClean="0"/>
              <a:t> </a:t>
            </a:r>
            <a:r>
              <a:rPr lang="de-DE" sz="1900" dirty="0" err="1" smtClean="0"/>
              <a:t>своей</a:t>
            </a:r>
            <a:r>
              <a:rPr lang="de-DE" sz="1900" dirty="0" smtClean="0"/>
              <a:t> </a:t>
            </a:r>
            <a:r>
              <a:rPr lang="de-DE" sz="1900" dirty="0" err="1" smtClean="0"/>
              <a:t>истории</a:t>
            </a:r>
            <a:r>
              <a:rPr lang="de-DE" sz="1900" dirty="0" smtClean="0"/>
              <a:t> </a:t>
            </a:r>
            <a:r>
              <a:rPr lang="de-DE" sz="1900" dirty="0" err="1" smtClean="0"/>
              <a:t>люди</a:t>
            </a:r>
            <a:r>
              <a:rPr lang="de-DE" sz="1900" dirty="0" smtClean="0"/>
              <a:t> </a:t>
            </a:r>
            <a:r>
              <a:rPr lang="de-DE" sz="1900" dirty="0" err="1" smtClean="0"/>
              <a:t>сознавали</a:t>
            </a:r>
            <a:r>
              <a:rPr lang="de-DE" sz="1900" dirty="0" smtClean="0"/>
              <a:t> </a:t>
            </a:r>
            <a:r>
              <a:rPr lang="de-DE" sz="1900" dirty="0" err="1" smtClean="0"/>
              <a:t>великое</a:t>
            </a:r>
            <a:r>
              <a:rPr lang="de-DE" sz="1900" dirty="0" smtClean="0"/>
              <a:t> </a:t>
            </a:r>
            <a:r>
              <a:rPr lang="de-DE" sz="1900" dirty="0" err="1" smtClean="0"/>
              <a:t>значение</a:t>
            </a:r>
            <a:r>
              <a:rPr lang="de-DE" sz="1900" dirty="0" smtClean="0"/>
              <a:t> </a:t>
            </a:r>
            <a:r>
              <a:rPr lang="de-DE" sz="1900" dirty="0" err="1" smtClean="0"/>
              <a:t>водной</a:t>
            </a:r>
            <a:r>
              <a:rPr lang="de-DE" sz="1900" dirty="0" smtClean="0"/>
              <a:t> </a:t>
            </a:r>
            <a:r>
              <a:rPr lang="de-DE" sz="1900" dirty="0" err="1" smtClean="0"/>
              <a:t>стихии</a:t>
            </a:r>
            <a:r>
              <a:rPr lang="de-DE" sz="1900" dirty="0" smtClean="0"/>
              <a:t>. Вода – </a:t>
            </a:r>
            <a:r>
              <a:rPr lang="de-DE" sz="1900" dirty="0" err="1" smtClean="0"/>
              <a:t>это</a:t>
            </a:r>
            <a:r>
              <a:rPr lang="de-DE" sz="1900" dirty="0" smtClean="0"/>
              <a:t> </a:t>
            </a:r>
            <a:r>
              <a:rPr lang="de-DE" sz="1900" dirty="0" err="1" smtClean="0"/>
              <a:t>целитель</a:t>
            </a:r>
            <a:r>
              <a:rPr lang="de-DE" sz="1900" dirty="0" smtClean="0"/>
              <a:t>. </a:t>
            </a:r>
            <a:r>
              <a:rPr lang="de-DE" sz="1900" dirty="0" err="1" smtClean="0"/>
              <a:t>Древние</a:t>
            </a:r>
            <a:r>
              <a:rPr lang="de-DE" sz="1900" dirty="0" smtClean="0"/>
              <a:t> </a:t>
            </a:r>
            <a:r>
              <a:rPr lang="de-DE" sz="1900" dirty="0" err="1" smtClean="0"/>
              <a:t>греки</a:t>
            </a:r>
            <a:r>
              <a:rPr lang="de-DE" sz="1900" dirty="0" smtClean="0"/>
              <a:t> </a:t>
            </a:r>
            <a:r>
              <a:rPr lang="de-DE" sz="1900" dirty="0" err="1" smtClean="0"/>
              <a:t>изображали</a:t>
            </a:r>
            <a:r>
              <a:rPr lang="de-DE" sz="1900" dirty="0" smtClean="0"/>
              <a:t> </a:t>
            </a:r>
            <a:r>
              <a:rPr lang="de-DE" sz="1900" dirty="0" err="1" smtClean="0"/>
              <a:t>богиню</a:t>
            </a:r>
            <a:r>
              <a:rPr lang="de-DE" sz="1900" dirty="0" smtClean="0"/>
              <a:t> </a:t>
            </a:r>
            <a:r>
              <a:rPr lang="de-DE" sz="1900" dirty="0" err="1" smtClean="0"/>
              <a:t>здоровья</a:t>
            </a:r>
            <a:r>
              <a:rPr lang="de-DE" sz="1900" dirty="0" smtClean="0"/>
              <a:t> </a:t>
            </a:r>
            <a:r>
              <a:rPr lang="de-DE" sz="1900" dirty="0" err="1" smtClean="0"/>
              <a:t>Гигиею</a:t>
            </a:r>
            <a:r>
              <a:rPr lang="de-DE" sz="1900" dirty="0" smtClean="0"/>
              <a:t> в </a:t>
            </a:r>
            <a:r>
              <a:rPr lang="de-DE" sz="1900" dirty="0" err="1" smtClean="0"/>
              <a:t>виде</a:t>
            </a:r>
            <a:r>
              <a:rPr lang="de-DE" sz="1900" dirty="0" smtClean="0"/>
              <a:t> </a:t>
            </a:r>
            <a:r>
              <a:rPr lang="de-DE" sz="1900" dirty="0" err="1" smtClean="0"/>
              <a:t>прекрасной</a:t>
            </a:r>
            <a:r>
              <a:rPr lang="de-DE" sz="1900" dirty="0" smtClean="0"/>
              <a:t> </a:t>
            </a:r>
            <a:r>
              <a:rPr lang="de-DE" sz="1900" dirty="0" err="1" smtClean="0"/>
              <a:t>молодой</a:t>
            </a:r>
            <a:r>
              <a:rPr lang="de-DE" sz="1900" dirty="0" smtClean="0"/>
              <a:t> </a:t>
            </a:r>
            <a:r>
              <a:rPr lang="de-DE" sz="1900" dirty="0" err="1" smtClean="0"/>
              <a:t>женщины</a:t>
            </a:r>
            <a:r>
              <a:rPr lang="de-DE" sz="1900" dirty="0" smtClean="0"/>
              <a:t> с </a:t>
            </a:r>
            <a:r>
              <a:rPr lang="de-DE" sz="1900" dirty="0" err="1" smtClean="0"/>
              <a:t>чашей</a:t>
            </a:r>
            <a:r>
              <a:rPr lang="de-DE" sz="1900" dirty="0" smtClean="0"/>
              <a:t> </a:t>
            </a:r>
            <a:r>
              <a:rPr lang="de-DE" sz="1900" dirty="0" err="1" smtClean="0"/>
              <a:t>воды</a:t>
            </a:r>
            <a:r>
              <a:rPr lang="de-DE" sz="1900" dirty="0" smtClean="0"/>
              <a:t> в </a:t>
            </a:r>
            <a:r>
              <a:rPr lang="de-DE" sz="1900" dirty="0" err="1" smtClean="0"/>
              <a:t>руке</a:t>
            </a:r>
            <a:r>
              <a:rPr lang="de-DE" sz="1900" dirty="0" smtClean="0"/>
              <a:t>. Вода – </a:t>
            </a:r>
            <a:r>
              <a:rPr lang="de-DE" sz="1900" dirty="0" err="1" smtClean="0"/>
              <a:t>это</a:t>
            </a:r>
            <a:r>
              <a:rPr lang="de-DE" sz="1900" dirty="0" smtClean="0"/>
              <a:t> </a:t>
            </a:r>
            <a:r>
              <a:rPr lang="de-DE" sz="1900" dirty="0" err="1" smtClean="0"/>
              <a:t>магия</a:t>
            </a:r>
            <a:r>
              <a:rPr lang="de-DE" sz="1900" dirty="0" smtClean="0"/>
              <a:t>. В </a:t>
            </a:r>
            <a:r>
              <a:rPr lang="de-DE" sz="1900" dirty="0" err="1" smtClean="0"/>
              <a:t>христианских</a:t>
            </a:r>
            <a:r>
              <a:rPr lang="de-DE" sz="1900" dirty="0" smtClean="0"/>
              <a:t> </a:t>
            </a:r>
            <a:r>
              <a:rPr lang="de-DE" sz="1900" dirty="0" err="1" smtClean="0"/>
              <a:t>обрядах</a:t>
            </a:r>
            <a:r>
              <a:rPr lang="de-DE" sz="1900" dirty="0" smtClean="0"/>
              <a:t> </a:t>
            </a:r>
            <a:r>
              <a:rPr lang="de-DE" sz="1900" dirty="0" err="1" smtClean="0"/>
              <a:t>крещения</a:t>
            </a:r>
            <a:r>
              <a:rPr lang="de-DE" sz="1900" dirty="0" smtClean="0"/>
              <a:t> </a:t>
            </a:r>
            <a:r>
              <a:rPr lang="de-DE" sz="1900" dirty="0" err="1" smtClean="0"/>
              <a:t>воде</a:t>
            </a:r>
            <a:r>
              <a:rPr lang="de-DE" sz="1900" dirty="0" smtClean="0"/>
              <a:t> </a:t>
            </a:r>
            <a:r>
              <a:rPr lang="de-DE" sz="1900" dirty="0" err="1" smtClean="0"/>
              <a:t>приписывают</a:t>
            </a:r>
            <a:r>
              <a:rPr lang="de-DE" sz="1900" dirty="0" smtClean="0"/>
              <a:t> </a:t>
            </a:r>
            <a:r>
              <a:rPr lang="de-DE" sz="1900" dirty="0" err="1" smtClean="0"/>
              <a:t>магические</a:t>
            </a:r>
            <a:r>
              <a:rPr lang="de-DE" sz="1900" dirty="0" smtClean="0"/>
              <a:t> </a:t>
            </a:r>
            <a:r>
              <a:rPr lang="de-DE" sz="1900" dirty="0" err="1" smtClean="0"/>
              <a:t>свойства</a:t>
            </a:r>
            <a:r>
              <a:rPr lang="de-DE" sz="1900" dirty="0" smtClean="0"/>
              <a:t> «</a:t>
            </a:r>
            <a:r>
              <a:rPr lang="de-DE" sz="1900" dirty="0" err="1" smtClean="0"/>
              <a:t>очищения</a:t>
            </a:r>
            <a:r>
              <a:rPr lang="de-DE" sz="1900" dirty="0" smtClean="0"/>
              <a:t>». О </a:t>
            </a:r>
            <a:r>
              <a:rPr lang="de-DE" sz="1900" dirty="0" err="1" smtClean="0"/>
              <a:t>человеке</a:t>
            </a:r>
            <a:r>
              <a:rPr lang="de-DE" sz="1900" dirty="0" smtClean="0"/>
              <a:t>, </a:t>
            </a:r>
            <a:r>
              <a:rPr lang="de-DE" sz="1900" dirty="0" err="1" smtClean="0"/>
              <a:t>предугадавшем</a:t>
            </a:r>
            <a:r>
              <a:rPr lang="de-DE" sz="1900" dirty="0" smtClean="0"/>
              <a:t> </a:t>
            </a:r>
            <a:r>
              <a:rPr lang="de-DE" sz="1900" dirty="0" err="1" smtClean="0"/>
              <a:t>события</a:t>
            </a:r>
            <a:r>
              <a:rPr lang="de-DE" sz="1900" dirty="0" smtClean="0"/>
              <a:t>, </a:t>
            </a:r>
            <a:r>
              <a:rPr lang="de-DE" sz="1900" dirty="0" err="1" smtClean="0"/>
              <a:t>часто</a:t>
            </a:r>
            <a:r>
              <a:rPr lang="de-DE" sz="1900" dirty="0" smtClean="0"/>
              <a:t> </a:t>
            </a:r>
            <a:r>
              <a:rPr lang="de-DE" sz="1900" dirty="0" err="1" smtClean="0"/>
              <a:t>говорят</a:t>
            </a:r>
            <a:r>
              <a:rPr lang="de-DE" sz="1900" dirty="0" smtClean="0"/>
              <a:t>: «</a:t>
            </a:r>
            <a:r>
              <a:rPr lang="de-DE" sz="1900" dirty="0" err="1" smtClean="0"/>
              <a:t>Как</a:t>
            </a:r>
            <a:r>
              <a:rPr lang="de-DE" sz="1900" dirty="0" smtClean="0"/>
              <a:t> в </a:t>
            </a:r>
            <a:r>
              <a:rPr lang="de-DE" sz="1900" dirty="0" err="1" smtClean="0"/>
              <a:t>воду</a:t>
            </a:r>
            <a:r>
              <a:rPr lang="de-DE" sz="1900" dirty="0" smtClean="0"/>
              <a:t> </a:t>
            </a:r>
            <a:r>
              <a:rPr lang="de-DE" sz="1900" dirty="0" err="1" smtClean="0"/>
              <a:t>глядел</a:t>
            </a:r>
            <a:r>
              <a:rPr lang="de-DE" sz="1900" dirty="0" smtClean="0"/>
              <a:t>».</a:t>
            </a:r>
            <a:endParaRPr lang="ru-RU" sz="1900" dirty="0" smtClean="0"/>
          </a:p>
          <a:p>
            <a:pPr algn="just"/>
            <a:r>
              <a:rPr lang="ru-RU" sz="1900" dirty="0" smtClean="0"/>
              <a:t>Это подтверждают и мифы разных народов, и философские умозаключения древних, которые поняли бесспорную истину:  «</a:t>
            </a:r>
            <a:r>
              <a:rPr lang="ru-RU" sz="1900" i="1" dirty="0" smtClean="0"/>
              <a:t>без воды нет, и не может быть жизни».  </a:t>
            </a:r>
            <a:r>
              <a:rPr lang="ru-RU" sz="1900" dirty="0" smtClean="0"/>
              <a:t>   </a:t>
            </a:r>
          </a:p>
          <a:p>
            <a:pPr algn="just"/>
            <a:r>
              <a:rPr lang="ru-RU" sz="1900" dirty="0" smtClean="0"/>
              <a:t>В 2013 г. исполнилось 20 лет с момента, когда Генеральная Ассамблея ООН объявила 22 марта Всемирным днём Воды (водных ресурсов). Вода на планете уникальна и ничем не заменима.</a:t>
            </a:r>
          </a:p>
          <a:p>
            <a:pPr algn="just"/>
            <a:r>
              <a:rPr lang="ru-RU" sz="1900" dirty="0" smtClean="0"/>
              <a:t>Жители города ищут альтернативные источники чистой воды.</a:t>
            </a:r>
          </a:p>
          <a:p>
            <a:pPr algn="just"/>
            <a:endParaRPr lang="ru-RU" dirty="0"/>
          </a:p>
        </p:txBody>
      </p:sp>
      <p:pic>
        <p:nvPicPr>
          <p:cNvPr id="2050" name="Picture 2" descr="C:\Users\МОАУ СОШ№13-24\Desktop\водиц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3" y="404664"/>
            <a:ext cx="2016224" cy="19861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71570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/>
              <a:t>Вода - сок жизни.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600" dirty="0" smtClean="0"/>
              <a:t>Леонардо да Винчи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43050"/>
            <a:ext cx="8858312" cy="500066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/>
              <a:t>Проблема:</a:t>
            </a:r>
            <a:endParaRPr lang="ru-RU" dirty="0" smtClean="0"/>
          </a:p>
          <a:p>
            <a:pPr algn="just"/>
            <a:r>
              <a:rPr lang="ru-RU" dirty="0" smtClean="0"/>
              <a:t>Вода, как активная среда жизни. </a:t>
            </a:r>
          </a:p>
          <a:p>
            <a:pPr algn="just"/>
            <a:r>
              <a:rPr lang="ru-RU" dirty="0" smtClean="0"/>
              <a:t>Обеспечение биологических систем качественной водой.</a:t>
            </a:r>
            <a:r>
              <a:rPr lang="ru-RU" i="1" dirty="0" smtClean="0"/>
              <a:t> 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Цель:</a:t>
            </a:r>
            <a:endParaRPr lang="ru-RU" dirty="0" smtClean="0"/>
          </a:p>
          <a:p>
            <a:pPr algn="just"/>
            <a:r>
              <a:rPr lang="de-DE" dirty="0" err="1" smtClean="0"/>
              <a:t>Определ</a:t>
            </a:r>
            <a:r>
              <a:rPr lang="ru-RU" dirty="0" err="1" smtClean="0"/>
              <a:t>ение</a:t>
            </a:r>
            <a:r>
              <a:rPr lang="ru-RU" dirty="0" smtClean="0"/>
              <a:t> </a:t>
            </a:r>
            <a:r>
              <a:rPr lang="de-DE" dirty="0" smtClean="0"/>
              <a:t> </a:t>
            </a:r>
            <a:r>
              <a:rPr lang="de-DE" dirty="0" err="1" smtClean="0"/>
              <a:t>влияни</a:t>
            </a:r>
            <a:r>
              <a:rPr lang="ru-RU" dirty="0" smtClean="0"/>
              <a:t>я </a:t>
            </a:r>
            <a:r>
              <a:rPr lang="de-DE" dirty="0" smtClean="0"/>
              <a:t> </a:t>
            </a:r>
            <a:r>
              <a:rPr lang="de-DE" dirty="0" err="1" smtClean="0"/>
              <a:t>разных</a:t>
            </a:r>
            <a:r>
              <a:rPr lang="de-DE" dirty="0" smtClean="0"/>
              <a:t> </a:t>
            </a:r>
            <a:r>
              <a:rPr lang="de-DE" dirty="0" err="1" smtClean="0"/>
              <a:t>видов</a:t>
            </a:r>
            <a:r>
              <a:rPr lang="de-DE" dirty="0" smtClean="0"/>
              <a:t> </a:t>
            </a:r>
            <a:r>
              <a:rPr lang="de-DE" dirty="0" err="1" smtClean="0"/>
              <a:t>воды</a:t>
            </a:r>
            <a:r>
              <a:rPr lang="de-DE" dirty="0" smtClean="0"/>
              <a:t> </a:t>
            </a:r>
            <a:r>
              <a:rPr lang="de-DE" dirty="0" err="1" smtClean="0"/>
              <a:t>на</a:t>
            </a:r>
            <a:r>
              <a:rPr lang="de-DE" dirty="0" smtClean="0"/>
              <a:t> </a:t>
            </a:r>
            <a:r>
              <a:rPr lang="de-DE" dirty="0" err="1" smtClean="0"/>
              <a:t>рост</a:t>
            </a:r>
            <a:r>
              <a:rPr lang="de-DE" dirty="0" smtClean="0"/>
              <a:t> </a:t>
            </a:r>
            <a:r>
              <a:rPr lang="de-DE" dirty="0" err="1" smtClean="0"/>
              <a:t>репчатого</a:t>
            </a:r>
            <a:r>
              <a:rPr lang="de-DE" dirty="0" smtClean="0"/>
              <a:t> </a:t>
            </a:r>
            <a:r>
              <a:rPr lang="de-DE" dirty="0" err="1" smtClean="0"/>
              <a:t>лука</a:t>
            </a:r>
            <a:r>
              <a:rPr lang="de-DE" dirty="0" smtClean="0"/>
              <a:t>.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pPr lvl="0" algn="just"/>
            <a:r>
              <a:rPr lang="ru-RU" dirty="0" smtClean="0"/>
              <a:t>П</a:t>
            </a:r>
            <a:r>
              <a:rPr lang="de-DE" dirty="0" err="1" smtClean="0"/>
              <a:t>ривлечь</a:t>
            </a:r>
            <a:r>
              <a:rPr lang="de-DE" dirty="0" smtClean="0"/>
              <a:t> </a:t>
            </a:r>
            <a:r>
              <a:rPr lang="de-DE" dirty="0" err="1" smtClean="0"/>
              <a:t>внимание</a:t>
            </a:r>
            <a:r>
              <a:rPr lang="de-DE" dirty="0" smtClean="0"/>
              <a:t>  </a:t>
            </a:r>
            <a:r>
              <a:rPr lang="de-DE" dirty="0" err="1" smtClean="0"/>
              <a:t>населения</a:t>
            </a:r>
            <a:r>
              <a:rPr lang="de-DE" dirty="0" smtClean="0"/>
              <a:t> к </a:t>
            </a:r>
            <a:r>
              <a:rPr lang="de-DE" dirty="0" err="1" smtClean="0"/>
              <a:t>проблеме</a:t>
            </a:r>
            <a:r>
              <a:rPr lang="de-DE" dirty="0" smtClean="0"/>
              <a:t>  </a:t>
            </a:r>
            <a:r>
              <a:rPr lang="de-DE" dirty="0" err="1" smtClean="0"/>
              <a:t>чистой</a:t>
            </a:r>
            <a:r>
              <a:rPr lang="de-DE" dirty="0" smtClean="0"/>
              <a:t>  </a:t>
            </a:r>
            <a:r>
              <a:rPr lang="de-DE" dirty="0" err="1" smtClean="0"/>
              <a:t>питьевой</a:t>
            </a:r>
            <a:r>
              <a:rPr lang="de-DE" dirty="0" smtClean="0"/>
              <a:t> </a:t>
            </a:r>
            <a:r>
              <a:rPr lang="de-DE" dirty="0" err="1" smtClean="0"/>
              <a:t>воды</a:t>
            </a:r>
            <a:r>
              <a:rPr lang="de-DE" dirty="0" smtClean="0"/>
              <a:t>.</a:t>
            </a:r>
            <a:endParaRPr lang="ru-RU" dirty="0" smtClean="0"/>
          </a:p>
          <a:p>
            <a:pPr lvl="0" algn="just"/>
            <a:r>
              <a:rPr lang="ru-RU" dirty="0" smtClean="0"/>
              <a:t>Описать краеведческий материал исследованных родников,  расположенных в районе  г. Новотроицка.</a:t>
            </a:r>
          </a:p>
          <a:p>
            <a:pPr lvl="0" algn="just"/>
            <a:r>
              <a:rPr lang="ru-RU" dirty="0" smtClean="0"/>
              <a:t>Проанализировать органолептические свойства воды из различных источников.</a:t>
            </a:r>
          </a:p>
          <a:p>
            <a:pPr lvl="0" algn="just"/>
            <a:r>
              <a:rPr lang="ru-RU" dirty="0" smtClean="0"/>
              <a:t>Проанализировать влияние различного  состава  воды на жизнедеятельность растительного организма.</a:t>
            </a:r>
          </a:p>
          <a:p>
            <a:pPr algn="just"/>
            <a:endParaRPr lang="ru-RU" dirty="0"/>
          </a:p>
        </p:txBody>
      </p:sp>
      <p:pic>
        <p:nvPicPr>
          <p:cNvPr id="3074" name="Picture 2" descr="C:\Users\МОАУ СОШ№13-24\Desktop\вод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88640"/>
            <a:ext cx="3024336" cy="1783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2852"/>
            <a:ext cx="4104456" cy="170197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Исследователи</a:t>
            </a:r>
            <a:r>
              <a:rPr lang="ru-RU" sz="2000" b="1" dirty="0" smtClean="0"/>
              <a:t>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85992"/>
            <a:ext cx="8472518" cy="457200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/>
              <a:t>Предмет исследования:</a:t>
            </a:r>
            <a:endParaRPr lang="ru-RU" dirty="0" smtClean="0"/>
          </a:p>
          <a:p>
            <a:pPr algn="just"/>
            <a:r>
              <a:rPr lang="ru-RU" dirty="0" smtClean="0"/>
              <a:t>   Вода.</a:t>
            </a:r>
          </a:p>
          <a:p>
            <a:pPr algn="just">
              <a:buNone/>
            </a:pPr>
            <a:r>
              <a:rPr lang="ru-RU" b="1" dirty="0" smtClean="0"/>
              <a:t>Объект исследования:</a:t>
            </a:r>
            <a:endParaRPr lang="ru-RU" dirty="0" smtClean="0"/>
          </a:p>
          <a:p>
            <a:pPr algn="just"/>
            <a:r>
              <a:rPr lang="de-DE" dirty="0" smtClean="0"/>
              <a:t>   </a:t>
            </a:r>
            <a:r>
              <a:rPr lang="ru-RU" dirty="0" smtClean="0"/>
              <a:t>Разные типы </a:t>
            </a:r>
            <a:r>
              <a:rPr lang="de-DE" dirty="0" smtClean="0"/>
              <a:t>вод</a:t>
            </a:r>
            <a:r>
              <a:rPr lang="ru-RU" dirty="0" smtClean="0"/>
              <a:t>ы, влияющие на рост репчатого лука.</a:t>
            </a:r>
          </a:p>
          <a:p>
            <a:pPr algn="just">
              <a:buNone/>
            </a:pPr>
            <a:r>
              <a:rPr lang="ru-RU" b="1" dirty="0" smtClean="0"/>
              <a:t>Гипотеза:</a:t>
            </a:r>
            <a:endParaRPr lang="ru-RU" dirty="0" smtClean="0"/>
          </a:p>
          <a:p>
            <a:pPr algn="just"/>
            <a:r>
              <a:rPr lang="ru-RU" dirty="0" smtClean="0"/>
              <a:t>   Если состав воды качественный, то жизнедеятельность растений будет активнее.</a:t>
            </a:r>
          </a:p>
          <a:p>
            <a:pPr algn="just">
              <a:buNone/>
            </a:pPr>
            <a:r>
              <a:rPr lang="ru-RU" b="1" dirty="0" smtClean="0"/>
              <a:t>Значимость:</a:t>
            </a:r>
            <a:endParaRPr lang="ru-RU" dirty="0" smtClean="0"/>
          </a:p>
          <a:p>
            <a:pPr algn="just"/>
            <a:r>
              <a:rPr lang="ru-RU" dirty="0" smtClean="0"/>
              <a:t>   В природе и технике</a:t>
            </a:r>
            <a:r>
              <a:rPr lang="ru-RU" b="1" dirty="0" smtClean="0"/>
              <a:t> </a:t>
            </a:r>
            <a:r>
              <a:rPr lang="ru-RU" dirty="0" smtClean="0"/>
              <a:t>важно такое свойство воды,  как способность растворять гидрофильные вещества. Растения усваивают вещества только ввиде растворов. Определённые ионы различным способом влияют на рост и развитие организмов.</a:t>
            </a:r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лук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980728"/>
            <a:ext cx="3357586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702542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Исследователи 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643182"/>
            <a:ext cx="8786874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Используемые методы:</a:t>
            </a:r>
            <a:endParaRPr lang="ru-RU" dirty="0" smtClean="0"/>
          </a:p>
          <a:p>
            <a:pPr lvl="0"/>
            <a:r>
              <a:rPr lang="ru-RU" sz="2200" b="1" dirty="0" smtClean="0"/>
              <a:t>Теоретический: </a:t>
            </a:r>
            <a:r>
              <a:rPr lang="ru-RU" sz="2200" dirty="0" smtClean="0"/>
              <a:t>анализ информационных источников, сравнения.</a:t>
            </a:r>
          </a:p>
          <a:p>
            <a:pPr lvl="0"/>
            <a:r>
              <a:rPr lang="ru-RU" sz="2200" b="1" dirty="0" smtClean="0"/>
              <a:t>Эмпирический: </a:t>
            </a:r>
            <a:r>
              <a:rPr lang="ru-RU" sz="2200" dirty="0" smtClean="0"/>
              <a:t>мониторинг – лабораторные наблюдения, фотосъёмка, опрос.</a:t>
            </a:r>
          </a:p>
          <a:p>
            <a:pPr lvl="0"/>
            <a:r>
              <a:rPr lang="ru-RU" sz="2200" b="1" dirty="0" smtClean="0"/>
              <a:t>Математический: </a:t>
            </a:r>
            <a:r>
              <a:rPr lang="ru-RU" sz="2200" dirty="0" smtClean="0"/>
              <a:t>статистика, сравнительный анализ. </a:t>
            </a:r>
          </a:p>
          <a:p>
            <a:pPr lvl="0"/>
            <a:r>
              <a:rPr lang="ru-RU" sz="2200" b="1" dirty="0" smtClean="0"/>
              <a:t>Экспериментальный: </a:t>
            </a:r>
            <a:r>
              <a:rPr lang="ru-RU" sz="2200" dirty="0" smtClean="0"/>
              <a:t>постановка опыта.</a:t>
            </a:r>
          </a:p>
          <a:p>
            <a:pPr>
              <a:buNone/>
            </a:pPr>
            <a:r>
              <a:rPr lang="ru-RU" b="1" dirty="0" smtClean="0"/>
              <a:t>Место и сроки проведения  исследования:</a:t>
            </a:r>
            <a:endParaRPr lang="ru-RU" dirty="0" smtClean="0"/>
          </a:p>
          <a:p>
            <a:r>
              <a:rPr lang="ru-RU" sz="2000" dirty="0" smtClean="0"/>
              <a:t>МОАУ «СОШ № 13 г. Новотроицк  Оренбургской области»:  ноябрь 2013г. –  январь 2014г.</a:t>
            </a:r>
          </a:p>
          <a:p>
            <a:endParaRPr lang="ru-RU" dirty="0"/>
          </a:p>
        </p:txBody>
      </p:sp>
      <p:pic>
        <p:nvPicPr>
          <p:cNvPr id="4" name="Picture 4" descr="IMG_0004"/>
          <p:cNvPicPr>
            <a:picLocks noChangeAspect="1" noChangeArrowheads="1"/>
          </p:cNvPicPr>
          <p:nvPr/>
        </p:nvPicPr>
        <p:blipFill>
          <a:blip r:embed="rId2" cstate="print"/>
          <a:srcRect t="16484" r="4899"/>
          <a:stretch>
            <a:fillRect/>
          </a:stretch>
        </p:blipFill>
        <p:spPr bwMode="auto">
          <a:xfrm>
            <a:off x="5214942" y="571480"/>
            <a:ext cx="328614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931224" cy="151216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 </a:t>
            </a:r>
            <a:br>
              <a:rPr lang="ru-RU" sz="3600" b="1" dirty="0" smtClean="0"/>
            </a:br>
            <a:r>
              <a:rPr lang="ru-RU" sz="3600" b="1" dirty="0" smtClean="0"/>
              <a:t>Функции воды в                                             растительной клетке 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636912"/>
            <a:ext cx="8786874" cy="4104456"/>
          </a:xfrm>
        </p:spPr>
        <p:txBody>
          <a:bodyPr>
            <a:normAutofit fontScale="92500"/>
          </a:bodyPr>
          <a:lstStyle/>
          <a:p>
            <a:pPr lvl="0" algn="just"/>
            <a:r>
              <a:rPr lang="ru-RU" sz="2200" dirty="0" smtClean="0"/>
              <a:t>Вода — это та внутренняя среда, в которой протекает обмен веществ. </a:t>
            </a:r>
          </a:p>
          <a:p>
            <a:pPr lvl="0" algn="just"/>
            <a:r>
              <a:rPr lang="ru-RU" sz="2200" dirty="0" smtClean="0"/>
              <a:t>Она осуществляет связь органов, координирует их деятельность в целостном растении.</a:t>
            </a:r>
          </a:p>
          <a:p>
            <a:pPr lvl="0" algn="just"/>
            <a:r>
              <a:rPr lang="ru-RU" sz="2200" dirty="0" smtClean="0"/>
              <a:t>Вода входит в состав мембран и клеточных стенок, составляет основную часть цитоплазмы, </a:t>
            </a:r>
          </a:p>
          <a:p>
            <a:pPr lvl="0" algn="just"/>
            <a:r>
              <a:rPr lang="ru-RU" sz="2200" dirty="0" smtClean="0"/>
              <a:t>Вода обеспечивает транспорт веществ по растению и циркуляцию растворов. </a:t>
            </a:r>
          </a:p>
          <a:p>
            <a:pPr lvl="0" algn="just"/>
            <a:r>
              <a:rPr lang="ru-RU" sz="2200" dirty="0" smtClean="0"/>
              <a:t>Вода защищает растительные ткани от резких колебаний температуры. </a:t>
            </a:r>
          </a:p>
          <a:p>
            <a:pPr lvl="0" algn="just"/>
            <a:r>
              <a:rPr lang="ru-RU" sz="2200" dirty="0" smtClean="0"/>
              <a:t>Обеспечивает упругое состояние растений – тургор, с чем связано поддержание формы травянистых растений, ориентация органов в пространстве. </a:t>
            </a:r>
          </a:p>
          <a:p>
            <a:pPr algn="just"/>
            <a:endParaRPr lang="ru-RU" dirty="0"/>
          </a:p>
        </p:txBody>
      </p:sp>
      <p:pic>
        <p:nvPicPr>
          <p:cNvPr id="4098" name="Picture 2" descr="C:\Users\МОАУ СОШ№13-24\Desktop\раст клет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88640"/>
            <a:ext cx="3456384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Водный режим растений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001156" cy="55007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       </a:t>
            </a:r>
            <a:r>
              <a:rPr lang="ru-RU" sz="2000" b="1" dirty="0" err="1" smtClean="0"/>
              <a:t>Водообмен</a:t>
            </a:r>
            <a:r>
              <a:rPr lang="ru-RU" sz="2000" dirty="0" smtClean="0"/>
              <a:t> – поступление воды в растение и отдача её растением, необходимые для её жизнедеятельности (метаболизма, роста, развития, размножения). </a:t>
            </a:r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r>
              <a:rPr lang="ru-RU" sz="2000" b="1" dirty="0" smtClean="0"/>
              <a:t>        Водный режим складывается из трёх процессов:    </a:t>
            </a:r>
          </a:p>
          <a:p>
            <a:pPr algn="ctr">
              <a:buNone/>
            </a:pPr>
            <a:endParaRPr lang="ru-RU" sz="2400" dirty="0" smtClean="0"/>
          </a:p>
          <a:p>
            <a:pPr lvl="1" algn="just"/>
            <a:r>
              <a:rPr lang="ru-RU" sz="2000" dirty="0" smtClean="0"/>
              <a:t>поглощение воды корнями из педосферы (почвы) →</a:t>
            </a:r>
          </a:p>
          <a:p>
            <a:pPr lvl="1" algn="just"/>
            <a:r>
              <a:rPr lang="ru-RU" sz="2000" dirty="0" smtClean="0"/>
              <a:t>передвижение воды из зоны всасывания по сосудам древесины→</a:t>
            </a:r>
          </a:p>
          <a:p>
            <a:pPr lvl="1" algn="just"/>
            <a:r>
              <a:rPr lang="ru-RU" sz="2000" dirty="0" smtClean="0"/>
              <a:t>транспирация – испарение избыточной воды устьицами листьев в окружающую среду. </a:t>
            </a:r>
          </a:p>
          <a:p>
            <a:pPr lvl="1" algn="just">
              <a:buNone/>
            </a:pPr>
            <a:r>
              <a:rPr lang="ru-RU" sz="2000" dirty="0" smtClean="0"/>
              <a:t>          Только 0,2 % всей пропускаемой воды растение усваивает. Остальные 99,8 % поглощенной воды тратятся на испарение. Но эта «трата» очень важна для растения.</a:t>
            </a:r>
          </a:p>
          <a:p>
            <a:pPr lvl="1"/>
            <a:endParaRPr lang="ru-RU" sz="2000" dirty="0" smtClean="0"/>
          </a:p>
          <a:p>
            <a:endParaRPr lang="ru-RU" dirty="0"/>
          </a:p>
        </p:txBody>
      </p:sp>
      <p:pic>
        <p:nvPicPr>
          <p:cNvPr id="4" name="Содержимое 3" descr="Всасывание минеральных веществ корнями растений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20272" y="2204864"/>
            <a:ext cx="1872208" cy="1800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501008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564904"/>
            <a:ext cx="7956376" cy="2872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907704" y="5445224"/>
            <a:ext cx="5544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Вывод: </a:t>
            </a:r>
            <a:r>
              <a:rPr lang="ru-RU" dirty="0" smtClean="0"/>
              <a:t>Респонденты наиболее часто используют в быту водопроводную воду и фильтрованную, а менее – кипячёную.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764705"/>
            <a:ext cx="79208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Результаты ан</a:t>
            </a:r>
            <a:r>
              <a:rPr lang="de-DE" sz="2800" b="1" dirty="0" err="1" smtClean="0">
                <a:solidFill>
                  <a:schemeClr val="tx2"/>
                </a:solidFill>
              </a:rPr>
              <a:t>кетировани</a:t>
            </a:r>
            <a:r>
              <a:rPr lang="ru-RU" sz="2800" b="1" dirty="0" smtClean="0">
                <a:solidFill>
                  <a:schemeClr val="tx2"/>
                </a:solidFill>
              </a:rPr>
              <a:t>я –      социологического опроса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de-DE" dirty="0" smtClean="0"/>
              <a:t> В </a:t>
            </a:r>
            <a:r>
              <a:rPr lang="de-DE" dirty="0" err="1" smtClean="0"/>
              <a:t>опросе</a:t>
            </a:r>
            <a:r>
              <a:rPr lang="de-DE" dirty="0" smtClean="0"/>
              <a:t> </a:t>
            </a:r>
            <a:r>
              <a:rPr lang="de-DE" dirty="0" err="1" smtClean="0"/>
              <a:t>приняли</a:t>
            </a:r>
            <a:r>
              <a:rPr lang="de-DE" dirty="0" smtClean="0"/>
              <a:t> </a:t>
            </a:r>
            <a:r>
              <a:rPr lang="de-DE" dirty="0" err="1" smtClean="0"/>
              <a:t>участие</a:t>
            </a:r>
            <a:r>
              <a:rPr lang="de-DE" dirty="0" smtClean="0"/>
              <a:t> </a:t>
            </a:r>
            <a:r>
              <a:rPr lang="ru-RU" dirty="0" smtClean="0"/>
              <a:t>107 респондентов: </a:t>
            </a:r>
            <a:r>
              <a:rPr lang="de-DE" dirty="0" err="1" smtClean="0"/>
              <a:t>учащи</a:t>
            </a:r>
            <a:r>
              <a:rPr lang="ru-RU" dirty="0" smtClean="0"/>
              <a:t>е</a:t>
            </a:r>
            <a:r>
              <a:rPr lang="de-DE" dirty="0" err="1" smtClean="0"/>
              <a:t>ся</a:t>
            </a:r>
            <a:r>
              <a:rPr lang="de-DE" dirty="0" smtClean="0"/>
              <a:t> </a:t>
            </a:r>
            <a:r>
              <a:rPr lang="ru-RU" dirty="0" smtClean="0"/>
              <a:t>9 – 11-х</a:t>
            </a:r>
            <a:r>
              <a:rPr lang="de-DE" dirty="0" smtClean="0"/>
              <a:t> </a:t>
            </a:r>
            <a:r>
              <a:rPr lang="de-DE" dirty="0" err="1" smtClean="0"/>
              <a:t>классов</a:t>
            </a:r>
            <a:r>
              <a:rPr lang="ru-RU" dirty="0" smtClean="0"/>
              <a:t>. Р</a:t>
            </a:r>
            <a:r>
              <a:rPr lang="de-DE" dirty="0" err="1" smtClean="0"/>
              <a:t>езультаты</a:t>
            </a:r>
            <a:r>
              <a:rPr lang="ru-RU" dirty="0" smtClean="0"/>
              <a:t> </a:t>
            </a:r>
            <a:r>
              <a:rPr lang="de-DE" dirty="0" err="1" smtClean="0"/>
              <a:t>представлены</a:t>
            </a:r>
            <a:r>
              <a:rPr lang="de-DE" dirty="0" smtClean="0"/>
              <a:t> </a:t>
            </a:r>
            <a:r>
              <a:rPr lang="de-DE" dirty="0" err="1" smtClean="0"/>
              <a:t>ниже</a:t>
            </a:r>
            <a:r>
              <a:rPr lang="de-DE" dirty="0" smtClean="0"/>
              <a:t>.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383</TotalTime>
  <Words>695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Муниципальное общеобразовательное автономное учреждение                                                                                                            «Средняя общеобразовательная школа №13                                                                                                                                  г. Новотроицка Оренбургской области»       исследовательский проект по экологии  Влияние качества воды на развитие репчатого лука </vt:lpstr>
      <vt:lpstr>  Вода…</vt:lpstr>
      <vt:lpstr>                               Актуальность </vt:lpstr>
      <vt:lpstr>Вода - сок жизни.  Леонардо да Винчи. </vt:lpstr>
      <vt:lpstr>Исследователи </vt:lpstr>
      <vt:lpstr> Исследователи </vt:lpstr>
      <vt:lpstr>  Функции воды в                                             растительной клетке  </vt:lpstr>
      <vt:lpstr>Водный режим растений</vt:lpstr>
      <vt:lpstr>                     </vt:lpstr>
      <vt:lpstr>Э к с п е р и м е н т № 1. Изучение органолептических свойств воды. Вывод: все пробы исследуемой воды имеют слабощелочную среду и рекомендуются для употребления людям с нормальной и повышенной кислотностью желудка. Цветность превышает норму (40°) у воды                                        талой придорожной, источника родника Безымянный.  </vt:lpstr>
      <vt:lpstr>Э к с п е р и м е н т № 2.                                                                            Влияние качества                                                                                  различных типов воды на биологическую систему –                                                     репчатый лук.         Вывод: Обеспечивая рост корневой системы репчатого лука, лидируют источники: вода талая чистая, водопроводная. Низкий прирост корневой системы оказался в водах: родника Безымянного, фильтрованной, талой придорожной.                                     В кипячёной воде с 19.12.13 – 21.12.13 корни не трогались в рост.  </vt:lpstr>
      <vt:lpstr>Вариационная кривая перьев (в мм) репчатого лука – победителя в чистой талой воде  Вывод: Норма реакции перьев репчатого лука                                                            данной луковицы варьирует от 14мм до 137мм.                                                                                                               Средняя величина пера составляет 77,67мм.    </vt:lpstr>
      <vt:lpstr>Благодарим  за внимание, будьте здоровы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автономное учреждение                                                                                                            «Средняя общеобразовательная школа №13                                                                                                                                  г. Новотроицка Оренбургской области»       исследовательский проект по экологии  Влияние качества воды                                                            на развитие репчатого лука </dc:title>
  <dc:creator>Admin</dc:creator>
  <cp:lastModifiedBy>МОАУ СОШ№13-24</cp:lastModifiedBy>
  <cp:revision>41</cp:revision>
  <dcterms:created xsi:type="dcterms:W3CDTF">2014-01-11T10:23:07Z</dcterms:created>
  <dcterms:modified xsi:type="dcterms:W3CDTF">2014-01-16T06:29:45Z</dcterms:modified>
</cp:coreProperties>
</file>