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2" d="100"/>
          <a:sy n="102" d="100"/>
        </p:scale>
        <p:origin x="-23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DB5251D-3F47-45D3-AD01-FF94285CC8D3}" type="datetimeFigureOut">
              <a:rPr lang="ru-RU"/>
              <a:pPr>
                <a:defRPr/>
              </a:pPr>
              <a:t>26.01.2014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CA0A2CB-BBDB-4583-8BA2-29A3096C5A88}"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раз слайда 1"/>
          <p:cNvSpPr>
            <a:spLocks noGrp="1" noRot="1" noChangeAspect="1"/>
          </p:cNvSpPr>
          <p:nvPr>
            <p:ph type="sldImg"/>
          </p:nvPr>
        </p:nvSpPr>
        <p:spPr bwMode="auto">
          <a:noFill/>
          <a:ln>
            <a:solidFill>
              <a:srgbClr val="000000"/>
            </a:solidFill>
            <a:miter lim="800000"/>
            <a:headEnd/>
            <a:tailEnd/>
          </a:ln>
        </p:spPr>
      </p:sp>
      <p:sp>
        <p:nvSpPr>
          <p:cNvPr id="2867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867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34B170-BCFC-4195-AED0-62AB5B2D41BF}" type="slidenum">
              <a:rPr lang="ru-RU">
                <a:cs typeface="Arial" charset="0"/>
              </a:rPr>
              <a:pPr fontAlgn="base">
                <a:spcBef>
                  <a:spcPct val="0"/>
                </a:spcBef>
                <a:spcAft>
                  <a:spcPct val="0"/>
                </a:spcAft>
                <a:defRPr/>
              </a:pPr>
              <a:t>14</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68BFD4D2-36AF-4AEE-9A6F-CD4A58183F2F}" type="datetimeFigureOut">
              <a:rPr lang="ru-RU"/>
              <a:pPr>
                <a:defRPr/>
              </a:pPr>
              <a:t>26.01.2014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FBD1D8E5-31EF-445A-A865-B7628994308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3F9F75D1-47AE-4D7A-9682-D30762B3B30C}" type="datetimeFigureOut">
              <a:rPr lang="ru-RU"/>
              <a:pPr>
                <a:defRPr/>
              </a:pPr>
              <a:t>26.01.2014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E4335944-08CD-492A-85C5-2D051E3385B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0AAAEA6E-A2AF-4728-AF7E-38C605626781}" type="datetimeFigureOut">
              <a:rPr lang="ru-RU"/>
              <a:pPr>
                <a:defRPr/>
              </a:pPr>
              <a:t>26.01.2014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1AC2629A-AE25-4A95-AAAE-214751C75D4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37D16030-7A6E-43F0-BB33-99E7F1218D25}" type="datetimeFigureOut">
              <a:rPr lang="ru-RU"/>
              <a:pPr>
                <a:defRPr/>
              </a:pPr>
              <a:t>26.01.2014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C6DC1A7B-192A-40E2-9224-A9161642192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84475B5-7ADA-45A2-81C2-4C14095BC061}" type="datetimeFigureOut">
              <a:rPr lang="ru-RU"/>
              <a:pPr>
                <a:defRPr/>
              </a:pPr>
              <a:t>26.01.2014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4C93266-26B3-4674-85CC-C77DC884934D}"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95FE8A31-E06F-4ADD-93B3-7FD0E6AA0677}" type="datetimeFigureOut">
              <a:rPr lang="ru-RU"/>
              <a:pPr>
                <a:defRPr/>
              </a:pPr>
              <a:t>26.01.2014</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121D6D0D-1600-446E-9A9D-BAF53415866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2EC895CB-07B4-4E64-A3D2-21BA2A91E60A}" type="datetimeFigureOut">
              <a:rPr lang="ru-RU"/>
              <a:pPr>
                <a:defRPr/>
              </a:pPr>
              <a:t>26.01.2014</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51FCFE4A-85D5-41C1-9716-5DDAFFF9D25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313E6305-F4A3-4B41-BB10-55A35FE8E7F4}" type="datetimeFigureOut">
              <a:rPr lang="ru-RU"/>
              <a:pPr>
                <a:defRPr/>
              </a:pPr>
              <a:t>26.01.2014</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9C276DD4-987B-4C90-AAFC-D13868648FA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00E63FEF-5EEB-47CA-A8F7-FF0AA8C3AC1F}" type="datetimeFigureOut">
              <a:rPr lang="ru-RU"/>
              <a:pPr>
                <a:defRPr/>
              </a:pPr>
              <a:t>26.01.2014</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6BCD33A5-828A-432F-B63B-93FA44B5437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20226FAF-D233-45EA-B1F1-138114E75E47}" type="datetimeFigureOut">
              <a:rPr lang="ru-RU"/>
              <a:pPr>
                <a:defRPr/>
              </a:pPr>
              <a:t>26.01.2014</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F8520337-2E6A-44B7-8A8C-4BCA52561CD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338860B4-FEF2-4120-AAC9-D7ED3983C7B7}" type="datetimeFigureOut">
              <a:rPr lang="ru-RU"/>
              <a:pPr>
                <a:defRPr/>
              </a:pPr>
              <a:t>26.01.2014</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47108191-C679-4953-8497-663C0220A89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FFD2E597-E900-453C-AADE-BB536AF6320F}" type="datetimeFigureOut">
              <a:rPr lang="ru-RU"/>
              <a:pPr>
                <a:defRPr/>
              </a:pPr>
              <a:t>26.01.2014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41ADD729-D979-4985-870C-4F55D89E9383}"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683" r:id="rId1"/>
    <p:sldLayoutId id="2147483682" r:id="rId2"/>
    <p:sldLayoutId id="2147483684" r:id="rId3"/>
    <p:sldLayoutId id="2147483681" r:id="rId4"/>
    <p:sldLayoutId id="2147483680" r:id="rId5"/>
    <p:sldLayoutId id="2147483679" r:id="rId6"/>
    <p:sldLayoutId id="2147483678" r:id="rId7"/>
    <p:sldLayoutId id="2147483677" r:id="rId8"/>
    <p:sldLayoutId id="2147483676" r:id="rId9"/>
    <p:sldLayoutId id="2147483675" r:id="rId10"/>
    <p:sldLayoutId id="2147483674"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http://www.otvaga.narod.ru/Otvaga/wars0/page/tank_t62__12.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Подзаголовок 2"/>
          <p:cNvSpPr>
            <a:spLocks noGrp="1"/>
          </p:cNvSpPr>
          <p:nvPr>
            <p:ph type="subTitle" idx="1"/>
          </p:nvPr>
        </p:nvSpPr>
        <p:spPr>
          <a:xfrm>
            <a:off x="1500188" y="357188"/>
            <a:ext cx="6400800" cy="1752600"/>
          </a:xfrm>
        </p:spPr>
        <p:txBody>
          <a:bodyPr/>
          <a:lstStyle/>
          <a:p>
            <a:pPr eaLnBrk="1" hangingPunct="1"/>
            <a:endParaRPr lang="ru-RU" sz="1200" smtClean="0"/>
          </a:p>
          <a:p>
            <a:pPr eaLnBrk="1" hangingPunct="1"/>
            <a:endParaRPr lang="ru-RU" sz="1200" smtClean="0"/>
          </a:p>
          <a:p>
            <a:pPr eaLnBrk="1" hangingPunct="1"/>
            <a:r>
              <a:rPr lang="ru-RU" sz="1200" smtClean="0"/>
              <a:t>Муниципальное бюджетное общеобразовательное учреждение </a:t>
            </a:r>
          </a:p>
          <a:p>
            <a:pPr eaLnBrk="1" hangingPunct="1"/>
            <a:r>
              <a:rPr lang="ru-RU" sz="1200" smtClean="0"/>
              <a:t>«Средняя общеобразовательная школа №2» </a:t>
            </a:r>
          </a:p>
          <a:p>
            <a:pPr eaLnBrk="1" hangingPunct="1"/>
            <a:r>
              <a:rPr lang="ru-RU" sz="1200" smtClean="0"/>
              <a:t>Менделеевского муниципального района Республики Татарстан</a:t>
            </a:r>
          </a:p>
          <a:p>
            <a:pPr eaLnBrk="1" hangingPunct="1"/>
            <a:r>
              <a:rPr lang="ru-RU" sz="1200" smtClean="0"/>
              <a:t> </a:t>
            </a:r>
          </a:p>
          <a:p>
            <a:pPr eaLnBrk="1" hangingPunct="1"/>
            <a:r>
              <a:rPr lang="ru-RU" sz="1200" smtClean="0"/>
              <a:t> </a:t>
            </a:r>
            <a:r>
              <a:rPr lang="ru-RU" sz="1000" smtClean="0"/>
              <a:t> </a:t>
            </a:r>
          </a:p>
          <a:p>
            <a:pPr eaLnBrk="1" hangingPunct="1"/>
            <a:r>
              <a:rPr lang="ru-RU" sz="1600" b="1" smtClean="0"/>
              <a:t>Социальный проект</a:t>
            </a:r>
          </a:p>
          <a:p>
            <a:pPr eaLnBrk="1" hangingPunct="1"/>
            <a:r>
              <a:rPr lang="ru-RU" sz="2000" b="1" i="1" smtClean="0"/>
              <a:t>«Вспомним и поклонимся».</a:t>
            </a:r>
            <a:endParaRPr lang="ru-RU" sz="2000" b="1" smtClean="0"/>
          </a:p>
          <a:p>
            <a:pPr eaLnBrk="1" hangingPunct="1"/>
            <a:r>
              <a:rPr lang="ru-RU" sz="2000" b="1" i="1" smtClean="0"/>
              <a:t>Светлой памяти</a:t>
            </a:r>
            <a:endParaRPr lang="ru-RU" sz="2000" b="1" smtClean="0"/>
          </a:p>
          <a:p>
            <a:pPr eaLnBrk="1" hangingPunct="1"/>
            <a:r>
              <a:rPr lang="ru-RU" sz="2000" b="1" i="1" smtClean="0"/>
              <a:t>Рябова Александра посвящается</a:t>
            </a:r>
            <a:r>
              <a:rPr lang="ru-RU" sz="1800" b="1" i="1" smtClean="0"/>
              <a:t>. </a:t>
            </a:r>
            <a:endParaRPr lang="ru-RU" sz="1800" b="1" smtClean="0"/>
          </a:p>
          <a:p>
            <a:pPr eaLnBrk="1" hangingPunct="1"/>
            <a:r>
              <a:rPr lang="ru-RU" sz="1800" b="1" smtClean="0"/>
              <a:t> </a:t>
            </a:r>
          </a:p>
          <a:p>
            <a:pPr eaLnBrk="1" hangingPunct="1"/>
            <a:r>
              <a:rPr lang="ru-RU" sz="1000" b="1" smtClean="0"/>
              <a:t> </a:t>
            </a:r>
            <a:endParaRPr lang="ru-RU" sz="1000" smtClean="0"/>
          </a:p>
          <a:p>
            <a:pPr eaLnBrk="1" hangingPunct="1"/>
            <a:r>
              <a:rPr lang="ru-RU" sz="1000" b="1" smtClean="0"/>
              <a:t> </a:t>
            </a:r>
            <a:endParaRPr lang="ru-RU" sz="1000" smtClean="0"/>
          </a:p>
          <a:p>
            <a:pPr eaLnBrk="1" hangingPunct="1"/>
            <a:endParaRPr lang="ru-RU" sz="1000" b="1" smtClean="0"/>
          </a:p>
          <a:p>
            <a:pPr eaLnBrk="1" hangingPunct="1"/>
            <a:r>
              <a:rPr lang="ru-RU" sz="1200" smtClean="0"/>
              <a:t>Исполнитель: учащийся 2 класса</a:t>
            </a:r>
          </a:p>
          <a:p>
            <a:pPr eaLnBrk="1" hangingPunct="1"/>
            <a:r>
              <a:rPr lang="ru-RU" sz="1200" smtClean="0"/>
              <a:t>Рябов Кирилл Николаевич, </a:t>
            </a:r>
          </a:p>
          <a:p>
            <a:pPr eaLnBrk="1" hangingPunct="1"/>
            <a:r>
              <a:rPr lang="ru-RU" sz="1200" smtClean="0"/>
              <a:t>Мама-Рябова Надежда Николаевна,</a:t>
            </a:r>
          </a:p>
          <a:p>
            <a:pPr eaLnBrk="1" hangingPunct="1"/>
            <a:r>
              <a:rPr lang="ru-RU" sz="1200" smtClean="0"/>
              <a:t>Родители Рябова Александра : Любовь Алексеевна, Владимир Николаевич.</a:t>
            </a:r>
          </a:p>
          <a:p>
            <a:pPr eaLnBrk="1" hangingPunct="1"/>
            <a:r>
              <a:rPr lang="ru-RU" sz="1200" smtClean="0"/>
              <a:t>Руководитель: учитель начальных классов  Созонова Е. В.</a:t>
            </a:r>
          </a:p>
          <a:p>
            <a:pPr eaLnBrk="1" hangingPunct="1"/>
            <a:r>
              <a:rPr lang="ru-RU" sz="1000" b="1" smtClean="0"/>
              <a:t> </a:t>
            </a:r>
            <a:endParaRPr lang="ru-RU" sz="1000" smtClean="0"/>
          </a:p>
          <a:p>
            <a:pPr eaLnBrk="1" hangingPunct="1"/>
            <a:r>
              <a:rPr lang="ru-RU" sz="1000" b="1" smtClean="0"/>
              <a:t> </a:t>
            </a:r>
            <a:endParaRPr lang="ru-RU" sz="1000" smtClean="0"/>
          </a:p>
          <a:p>
            <a:pPr eaLnBrk="1" hangingPunct="1"/>
            <a:r>
              <a:rPr lang="ru-RU" sz="1000" b="1" smtClean="0"/>
              <a:t> </a:t>
            </a:r>
            <a:r>
              <a:rPr lang="ru-RU" sz="1000" smtClean="0"/>
              <a:t/>
            </a:r>
            <a:br>
              <a:rPr lang="ru-RU" sz="1000" smtClean="0"/>
            </a:br>
            <a:r>
              <a:rPr lang="ru-RU" sz="1000" smtClean="0"/>
              <a:t>г. Менделеевск, 2010 год</a:t>
            </a:r>
          </a:p>
          <a:p>
            <a:pPr eaLnBrk="1" hangingPunct="1"/>
            <a:endParaRPr lang="ru-RU" sz="10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10002_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10002_2"/>
          <p:cNvPicPr>
            <a:picLocks noChangeAspect="1" noChangeArrowheads="1"/>
          </p:cNvPicPr>
          <p:nvPr/>
        </p:nvPicPr>
        <p:blipFill>
          <a:blip r:embed="rId2" cstate="print"/>
          <a:srcRect/>
          <a:stretch>
            <a:fillRect/>
          </a:stretch>
        </p:blipFill>
        <p:spPr bwMode="auto">
          <a:xfrm>
            <a:off x="0" y="0"/>
            <a:ext cx="3670300" cy="2601913"/>
          </a:xfrm>
          <a:prstGeom prst="rect">
            <a:avLst/>
          </a:prstGeom>
          <a:ln>
            <a:noFill/>
          </a:ln>
          <a:effectLst>
            <a:softEdge rad="112500"/>
          </a:effectLst>
        </p:spPr>
      </p:pic>
      <p:pic>
        <p:nvPicPr>
          <p:cNvPr id="23555" name="Picture 3" descr="Order_of_Courage"/>
          <p:cNvPicPr>
            <a:picLocks noChangeAspect="1" noChangeArrowheads="1"/>
          </p:cNvPicPr>
          <p:nvPr/>
        </p:nvPicPr>
        <p:blipFill>
          <a:blip r:embed="rId3"/>
          <a:srcRect/>
          <a:stretch>
            <a:fillRect/>
          </a:stretch>
        </p:blipFill>
        <p:spPr bwMode="auto">
          <a:xfrm>
            <a:off x="3571868" y="0"/>
            <a:ext cx="1512888" cy="2981325"/>
          </a:xfrm>
          <a:prstGeom prst="rect">
            <a:avLst/>
          </a:prstGeom>
          <a:ln>
            <a:noFill/>
          </a:ln>
          <a:effectLst>
            <a:softEdge rad="112500"/>
          </a:effectLst>
        </p:spPr>
      </p:pic>
      <p:sp>
        <p:nvSpPr>
          <p:cNvPr id="24579" name="Rectangle 4"/>
          <p:cNvSpPr>
            <a:spLocks noChangeArrowheads="1"/>
          </p:cNvSpPr>
          <p:nvPr/>
        </p:nvSpPr>
        <p:spPr bwMode="auto">
          <a:xfrm>
            <a:off x="5143500" y="0"/>
            <a:ext cx="4000500" cy="923925"/>
          </a:xfrm>
          <a:prstGeom prst="rect">
            <a:avLst/>
          </a:prstGeom>
          <a:noFill/>
          <a:ln w="9525">
            <a:noFill/>
            <a:miter lim="800000"/>
            <a:headEnd/>
            <a:tailEnd/>
          </a:ln>
        </p:spPr>
        <p:txBody>
          <a:bodyPr anchor="ctr">
            <a:spAutoFit/>
          </a:bodyPr>
          <a:lstStyle/>
          <a:p>
            <a:pPr algn="just"/>
            <a:r>
              <a:rPr lang="ru-RU">
                <a:cs typeface="Times New Roman" pitchFamily="18" charset="0"/>
              </a:rPr>
              <a:t>Указом Президента РФ от 14.03.2000 г. он награжден  «Орденом Мужества» посмертно. </a:t>
            </a:r>
            <a:endParaRPr lang="ru-RU"/>
          </a:p>
        </p:txBody>
      </p:sp>
      <p:pic>
        <p:nvPicPr>
          <p:cNvPr id="23557" name="Picture 5" descr="10001_1"/>
          <p:cNvPicPr>
            <a:picLocks noChangeAspect="1" noChangeArrowheads="1"/>
          </p:cNvPicPr>
          <p:nvPr/>
        </p:nvPicPr>
        <p:blipFill>
          <a:blip r:embed="rId4"/>
          <a:srcRect/>
          <a:stretch>
            <a:fillRect/>
          </a:stretch>
        </p:blipFill>
        <p:spPr bwMode="auto">
          <a:xfrm>
            <a:off x="4191753" y="3000372"/>
            <a:ext cx="4952247" cy="3857628"/>
          </a:xfrm>
          <a:prstGeom prst="rect">
            <a:avLst/>
          </a:prstGeom>
          <a:ln>
            <a:noFill/>
          </a:ln>
          <a:effectLst>
            <a:softEdge rad="112500"/>
          </a:effectLst>
        </p:spPr>
      </p:pic>
      <p:sp>
        <p:nvSpPr>
          <p:cNvPr id="24581" name="Rectangle 6"/>
          <p:cNvSpPr>
            <a:spLocks noChangeArrowheads="1"/>
          </p:cNvSpPr>
          <p:nvPr/>
        </p:nvSpPr>
        <p:spPr bwMode="auto">
          <a:xfrm>
            <a:off x="0" y="3000375"/>
            <a:ext cx="4143375" cy="2862263"/>
          </a:xfrm>
          <a:prstGeom prst="rect">
            <a:avLst/>
          </a:prstGeom>
          <a:noFill/>
          <a:ln w="9525">
            <a:noFill/>
            <a:miter lim="800000"/>
            <a:headEnd/>
            <a:tailEnd/>
          </a:ln>
        </p:spPr>
        <p:txBody>
          <a:bodyPr anchor="ctr">
            <a:spAutoFit/>
          </a:bodyPr>
          <a:lstStyle/>
          <a:p>
            <a:pPr algn="just"/>
            <a:r>
              <a:rPr lang="ru-RU">
                <a:cs typeface="Times New Roman" pitchFamily="18" charset="0"/>
              </a:rPr>
              <a:t>17.05.2000г. в администрации города состоялось вручение ордена Мужества родителям  Александра Рябова, погибшего при исполнении воинского долга на территории Чечни. Правительственную награду матери солдата вручил глава администрации Р.И. Гафаров, поблагодарив родителей за достойное воспитание сына.</a:t>
            </a:r>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10001_3"/>
          <p:cNvPicPr>
            <a:picLocks noChangeAspect="1" noChangeArrowheads="1"/>
          </p:cNvPicPr>
          <p:nvPr/>
        </p:nvPicPr>
        <p:blipFill>
          <a:blip r:embed="rId2"/>
          <a:srcRect/>
          <a:stretch>
            <a:fillRect/>
          </a:stretch>
        </p:blipFill>
        <p:spPr bwMode="auto">
          <a:xfrm>
            <a:off x="0" y="0"/>
            <a:ext cx="5229225" cy="3457575"/>
          </a:xfrm>
          <a:prstGeom prst="rect">
            <a:avLst/>
          </a:prstGeom>
          <a:ln>
            <a:noFill/>
          </a:ln>
          <a:effectLst>
            <a:softEdge rad="112500"/>
          </a:effectLst>
        </p:spPr>
      </p:pic>
      <p:pic>
        <p:nvPicPr>
          <p:cNvPr id="36867" name="Picture 3" descr="4"/>
          <p:cNvPicPr>
            <a:picLocks noChangeAspect="1" noChangeArrowheads="1"/>
          </p:cNvPicPr>
          <p:nvPr/>
        </p:nvPicPr>
        <p:blipFill>
          <a:blip r:embed="rId3" cstate="print"/>
          <a:srcRect/>
          <a:stretch>
            <a:fillRect/>
          </a:stretch>
        </p:blipFill>
        <p:spPr bwMode="auto">
          <a:xfrm>
            <a:off x="3857625" y="3348037"/>
            <a:ext cx="5286375" cy="3509963"/>
          </a:xfrm>
          <a:prstGeom prst="rect">
            <a:avLst/>
          </a:prstGeom>
          <a:ln>
            <a:noFill/>
          </a:ln>
          <a:effectLst>
            <a:softEdge rad="112500"/>
          </a:effectLst>
        </p:spPr>
      </p:pic>
      <p:sp>
        <p:nvSpPr>
          <p:cNvPr id="25603" name="Rectangle 4"/>
          <p:cNvSpPr>
            <a:spLocks noChangeArrowheads="1"/>
          </p:cNvSpPr>
          <p:nvPr/>
        </p:nvSpPr>
        <p:spPr bwMode="auto">
          <a:xfrm>
            <a:off x="5143500" y="0"/>
            <a:ext cx="4000500" cy="1477963"/>
          </a:xfrm>
          <a:prstGeom prst="rect">
            <a:avLst/>
          </a:prstGeom>
          <a:noFill/>
          <a:ln w="9525">
            <a:noFill/>
            <a:miter lim="800000"/>
            <a:headEnd/>
            <a:tailEnd/>
          </a:ln>
        </p:spPr>
        <p:txBody>
          <a:bodyPr anchor="ctr">
            <a:spAutoFit/>
          </a:bodyPr>
          <a:lstStyle/>
          <a:p>
            <a:pPr algn="just"/>
            <a:r>
              <a:rPr lang="ru-RU">
                <a:cs typeface="Times New Roman" pitchFamily="18" charset="0"/>
              </a:rPr>
              <a:t>27 сентября 2007 года в Менделеевске состоялось торжественное открытие мемориала памяти погибшим в Афганистане и Чечне.</a:t>
            </a:r>
            <a:endParaRPr lang="ru-RU"/>
          </a:p>
        </p:txBody>
      </p:sp>
      <p:sp>
        <p:nvSpPr>
          <p:cNvPr id="25604" name="Rectangle 5"/>
          <p:cNvSpPr>
            <a:spLocks noChangeArrowheads="1"/>
          </p:cNvSpPr>
          <p:nvPr/>
        </p:nvSpPr>
        <p:spPr bwMode="auto">
          <a:xfrm>
            <a:off x="0" y="3643313"/>
            <a:ext cx="3857625" cy="646112"/>
          </a:xfrm>
          <a:prstGeom prst="rect">
            <a:avLst/>
          </a:prstGeom>
          <a:noFill/>
          <a:ln w="9525">
            <a:noFill/>
            <a:miter lim="800000"/>
            <a:headEnd/>
            <a:tailEnd/>
          </a:ln>
        </p:spPr>
        <p:txBody>
          <a:bodyPr anchor="ctr">
            <a:spAutoFit/>
          </a:bodyPr>
          <a:lstStyle/>
          <a:p>
            <a:pPr algn="ctr"/>
            <a:r>
              <a:rPr lang="ru-RU" i="1">
                <a:cs typeface="Times New Roman" pitchFamily="18" charset="0"/>
              </a:rPr>
              <a:t>Возложение цветов главой администрации Гафаровым Р.И.</a:t>
            </a:r>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3"/>
          <p:cNvPicPr>
            <a:picLocks noChangeAspect="1" noChangeArrowheads="1"/>
          </p:cNvPicPr>
          <p:nvPr/>
        </p:nvPicPr>
        <p:blipFill>
          <a:blip r:embed="rId2" cstate="print"/>
          <a:srcRect/>
          <a:stretch>
            <a:fillRect/>
          </a:stretch>
        </p:blipFill>
        <p:spPr bwMode="auto">
          <a:xfrm>
            <a:off x="0" y="0"/>
            <a:ext cx="5248275" cy="3316288"/>
          </a:xfrm>
          <a:prstGeom prst="rect">
            <a:avLst/>
          </a:prstGeom>
          <a:ln>
            <a:noFill/>
          </a:ln>
          <a:effectLst>
            <a:softEdge rad="112500"/>
          </a:effectLst>
        </p:spPr>
      </p:pic>
      <p:pic>
        <p:nvPicPr>
          <p:cNvPr id="37891" name="Picture 3" descr="1"/>
          <p:cNvPicPr>
            <a:picLocks noChangeAspect="1" noChangeArrowheads="1"/>
          </p:cNvPicPr>
          <p:nvPr/>
        </p:nvPicPr>
        <p:blipFill>
          <a:blip r:embed="rId3" cstate="print"/>
          <a:srcRect/>
          <a:stretch>
            <a:fillRect/>
          </a:stretch>
        </p:blipFill>
        <p:spPr bwMode="auto">
          <a:xfrm>
            <a:off x="3940175" y="3348037"/>
            <a:ext cx="5203825" cy="3509963"/>
          </a:xfrm>
          <a:prstGeom prst="rect">
            <a:avLst/>
          </a:prstGeom>
          <a:ln>
            <a:noFill/>
          </a:ln>
          <a:effectLst>
            <a:softEdge rad="112500"/>
          </a:effectLst>
        </p:spPr>
      </p:pic>
      <p:sp>
        <p:nvSpPr>
          <p:cNvPr id="26627" name="Rectangle 4"/>
          <p:cNvSpPr>
            <a:spLocks noChangeArrowheads="1"/>
          </p:cNvSpPr>
          <p:nvPr/>
        </p:nvSpPr>
        <p:spPr bwMode="auto">
          <a:xfrm>
            <a:off x="5500688" y="0"/>
            <a:ext cx="3429000" cy="1477963"/>
          </a:xfrm>
          <a:prstGeom prst="rect">
            <a:avLst/>
          </a:prstGeom>
          <a:noFill/>
          <a:ln w="9525">
            <a:noFill/>
            <a:miter lim="800000"/>
            <a:headEnd/>
            <a:tailEnd/>
          </a:ln>
        </p:spPr>
        <p:txBody>
          <a:bodyPr anchor="ctr">
            <a:spAutoFit/>
          </a:bodyPr>
          <a:lstStyle/>
          <a:p>
            <a:pPr algn="ctr"/>
            <a:r>
              <a:rPr lang="ru-RU" i="1">
                <a:cs typeface="Times New Roman" pitchFamily="18" charset="0"/>
              </a:rPr>
              <a:t>Возложение цветов делегацией Химзавода им. Л.Я.Карпова, во главе - генеральный директор Шамсин Д.Р.</a:t>
            </a:r>
            <a:endParaRPr lang="ru-RU"/>
          </a:p>
        </p:txBody>
      </p:sp>
      <p:sp>
        <p:nvSpPr>
          <p:cNvPr id="26628" name="Rectangle 5"/>
          <p:cNvSpPr>
            <a:spLocks noChangeArrowheads="1"/>
          </p:cNvSpPr>
          <p:nvPr/>
        </p:nvSpPr>
        <p:spPr bwMode="auto">
          <a:xfrm>
            <a:off x="142875" y="3929063"/>
            <a:ext cx="3786188" cy="369887"/>
          </a:xfrm>
          <a:prstGeom prst="rect">
            <a:avLst/>
          </a:prstGeom>
          <a:noFill/>
          <a:ln w="9525">
            <a:noFill/>
            <a:miter lim="800000"/>
            <a:headEnd/>
            <a:tailEnd/>
          </a:ln>
        </p:spPr>
        <p:txBody>
          <a:bodyPr anchor="ctr">
            <a:spAutoFit/>
          </a:bodyPr>
          <a:lstStyle/>
          <a:p>
            <a:pPr algn="ctr"/>
            <a:r>
              <a:rPr lang="ru-RU" i="1">
                <a:cs typeface="Times New Roman" pitchFamily="18" charset="0"/>
              </a:rPr>
              <a:t>Скорбь матерей</a:t>
            </a:r>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2"/>
          <p:cNvPicPr>
            <a:picLocks noChangeAspect="1" noChangeArrowheads="1"/>
          </p:cNvPicPr>
          <p:nvPr/>
        </p:nvPicPr>
        <p:blipFill>
          <a:blip r:embed="rId3" cstate="print"/>
          <a:srcRect/>
          <a:stretch>
            <a:fillRect/>
          </a:stretch>
        </p:blipFill>
        <p:spPr bwMode="auto">
          <a:xfrm>
            <a:off x="0" y="0"/>
            <a:ext cx="5216525" cy="3470275"/>
          </a:xfrm>
          <a:prstGeom prst="rect">
            <a:avLst/>
          </a:prstGeom>
          <a:ln>
            <a:noFill/>
          </a:ln>
          <a:effectLst>
            <a:softEdge rad="112500"/>
          </a:effectLst>
        </p:spPr>
      </p:pic>
      <p:pic>
        <p:nvPicPr>
          <p:cNvPr id="38915" name="Picture 3" descr="10001_2"/>
          <p:cNvPicPr>
            <a:picLocks noChangeAspect="1" noChangeArrowheads="1"/>
          </p:cNvPicPr>
          <p:nvPr/>
        </p:nvPicPr>
        <p:blipFill>
          <a:blip r:embed="rId4"/>
          <a:srcRect/>
          <a:stretch>
            <a:fillRect/>
          </a:stretch>
        </p:blipFill>
        <p:spPr bwMode="auto">
          <a:xfrm>
            <a:off x="4643437" y="3429001"/>
            <a:ext cx="4500563" cy="3429000"/>
          </a:xfrm>
          <a:prstGeom prst="rect">
            <a:avLst/>
          </a:prstGeom>
          <a:ln>
            <a:noFill/>
          </a:ln>
          <a:effectLst>
            <a:softEdge rad="112500"/>
          </a:effectLst>
        </p:spPr>
      </p:pic>
      <p:sp>
        <p:nvSpPr>
          <p:cNvPr id="27651" name="Rectangle 4"/>
          <p:cNvSpPr>
            <a:spLocks noChangeArrowheads="1"/>
          </p:cNvSpPr>
          <p:nvPr/>
        </p:nvSpPr>
        <p:spPr bwMode="auto">
          <a:xfrm>
            <a:off x="4857750" y="571500"/>
            <a:ext cx="4643438" cy="369888"/>
          </a:xfrm>
          <a:prstGeom prst="rect">
            <a:avLst/>
          </a:prstGeom>
          <a:noFill/>
          <a:ln w="9525">
            <a:noFill/>
            <a:miter lim="800000"/>
            <a:headEnd/>
            <a:tailEnd/>
          </a:ln>
        </p:spPr>
        <p:txBody>
          <a:bodyPr anchor="ctr">
            <a:spAutoFit/>
          </a:bodyPr>
          <a:lstStyle/>
          <a:p>
            <a:pPr algn="ctr"/>
            <a:r>
              <a:rPr lang="ru-RU" i="1">
                <a:cs typeface="Times New Roman" pitchFamily="18" charset="0"/>
              </a:rPr>
              <a:t>Вечная память сыновьям</a:t>
            </a:r>
            <a:endParaRPr lang="ru-RU"/>
          </a:p>
        </p:txBody>
      </p:sp>
      <p:sp>
        <p:nvSpPr>
          <p:cNvPr id="27652" name="Прямоугольник 4"/>
          <p:cNvSpPr>
            <a:spLocks noChangeArrowheads="1"/>
          </p:cNvSpPr>
          <p:nvPr/>
        </p:nvSpPr>
        <p:spPr bwMode="auto">
          <a:xfrm>
            <a:off x="928688" y="3857625"/>
            <a:ext cx="2913062" cy="369888"/>
          </a:xfrm>
          <a:prstGeom prst="rect">
            <a:avLst/>
          </a:prstGeom>
          <a:noFill/>
          <a:ln w="9525">
            <a:noFill/>
            <a:miter lim="800000"/>
            <a:headEnd/>
            <a:tailEnd/>
          </a:ln>
        </p:spPr>
        <p:txBody>
          <a:bodyPr wrap="none">
            <a:spAutoFit/>
          </a:bodyPr>
          <a:lstStyle/>
          <a:p>
            <a:r>
              <a:rPr lang="ru-RU">
                <a:latin typeface="Times New Roman" pitchFamily="18" charset="0"/>
              </a:rPr>
              <a:t>Мама: Любовь Николаевна.</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354013"/>
            <a:ext cx="9144000" cy="5260975"/>
          </a:xfrm>
          <a:prstGeom prst="rect">
            <a:avLst/>
          </a:prstGeom>
          <a:noFill/>
          <a:ln w="9525">
            <a:noFill/>
            <a:miter lim="800000"/>
            <a:headEnd/>
            <a:tailEnd/>
          </a:ln>
        </p:spPr>
        <p:txBody>
          <a:bodyPr anchor="ctr">
            <a:spAutoFit/>
          </a:bodyPr>
          <a:lstStyle/>
          <a:p>
            <a:r>
              <a:rPr lang="ru-RU" sz="1400">
                <a:cs typeface="Times New Roman" pitchFamily="18" charset="0"/>
              </a:rPr>
              <a:t>       В ходе работы над социальным проектом проведено анкетирование  второго класса о знании истории 20-21 веков. В социальном опросе участвовало 12 учащихся : -Аширов Зуфар, Зырянов Александр, Исламов Артур, Колобкова Милана, Коновалов Валера, Малышева Александра, Назаров Эмиль, Сафина Ангелина, Созонов Дмитрий, Тимераева Диана, Фархутдинов Вагиз, Шагапова Алина.           </a:t>
            </a:r>
            <a:endParaRPr lang="ru-RU" sz="900"/>
          </a:p>
          <a:p>
            <a:pPr eaLnBrk="0" hangingPunct="0"/>
            <a:r>
              <a:rPr lang="ru-RU" sz="1400">
                <a:cs typeface="Times New Roman" pitchFamily="18" charset="0"/>
              </a:rPr>
              <a:t>     </a:t>
            </a:r>
            <a:endParaRPr lang="ru-RU" sz="900"/>
          </a:p>
          <a:p>
            <a:pPr eaLnBrk="0" hangingPunct="0"/>
            <a:r>
              <a:rPr lang="ru-RU" sz="1400">
                <a:cs typeface="Times New Roman" pitchFamily="18" charset="0"/>
              </a:rPr>
              <a:t>        </a:t>
            </a:r>
            <a:r>
              <a:rPr lang="ru-RU" sz="1400" b="1">
                <a:cs typeface="Times New Roman" pitchFamily="18" charset="0"/>
              </a:rPr>
              <a:t>На 2ой вопрос:</a:t>
            </a:r>
            <a:r>
              <a:rPr lang="ru-RU" sz="1400">
                <a:cs typeface="Times New Roman" pitchFamily="18" charset="0"/>
              </a:rPr>
              <a:t> Сколько лет Победе в Великой Отечественной войне в 2010 году? Ответили правильно - 11 человек, неправильно - 1 человек.</a:t>
            </a:r>
            <a:endParaRPr lang="ru-RU" sz="900"/>
          </a:p>
          <a:p>
            <a:pPr eaLnBrk="0" hangingPunct="0"/>
            <a:r>
              <a:rPr lang="ru-RU" sz="1400">
                <a:cs typeface="Times New Roman" pitchFamily="18" charset="0"/>
              </a:rPr>
              <a:t>   </a:t>
            </a:r>
            <a:endParaRPr lang="ru-RU" sz="900"/>
          </a:p>
          <a:p>
            <a:pPr eaLnBrk="0" hangingPunct="0"/>
            <a:r>
              <a:rPr lang="ru-RU" sz="1400">
                <a:cs typeface="Times New Roman" pitchFamily="18" charset="0"/>
              </a:rPr>
              <a:t>         </a:t>
            </a:r>
            <a:r>
              <a:rPr lang="ru-RU" sz="1400" b="1">
                <a:cs typeface="Times New Roman" pitchFamily="18" charset="0"/>
              </a:rPr>
              <a:t>На 3ий вопрос:</a:t>
            </a:r>
            <a:r>
              <a:rPr lang="ru-RU" sz="1400">
                <a:cs typeface="Times New Roman" pitchFamily="18" charset="0"/>
              </a:rPr>
              <a:t> Воевали ли ваши близкие, родные (кто, где, когда)?  Ответили положительно -12 человек:                                             ВОвойна -12 человек;</a:t>
            </a:r>
            <a:endParaRPr lang="ru-RU" sz="900"/>
          </a:p>
          <a:p>
            <a:pPr eaLnBrk="0" hangingPunct="0"/>
            <a:r>
              <a:rPr lang="ru-RU" sz="1400">
                <a:cs typeface="Times New Roman" pitchFamily="18" charset="0"/>
              </a:rPr>
              <a:t>                                                                Афганистан -1человек;</a:t>
            </a:r>
            <a:endParaRPr lang="ru-RU" sz="900"/>
          </a:p>
          <a:p>
            <a:pPr eaLnBrk="0" hangingPunct="0"/>
            <a:r>
              <a:rPr lang="ru-RU" sz="1400">
                <a:cs typeface="Times New Roman" pitchFamily="18" charset="0"/>
              </a:rPr>
              <a:t>        У Алины Шагаповой прадед  воевал в Североморском флоте матросом, папин брат- в Афганистане 1988 -1989годы в десантных спецвойсках(черные береты).                                                                 </a:t>
            </a:r>
            <a:endParaRPr lang="ru-RU" sz="900"/>
          </a:p>
          <a:p>
            <a:pPr eaLnBrk="0" hangingPunct="0"/>
            <a:r>
              <a:rPr lang="ru-RU" sz="1400" b="1">
                <a:cs typeface="Times New Roman" pitchFamily="18" charset="0"/>
              </a:rPr>
              <a:t>      </a:t>
            </a:r>
            <a:endParaRPr lang="ru-RU" sz="900"/>
          </a:p>
          <a:p>
            <a:pPr eaLnBrk="0" hangingPunct="0"/>
            <a:r>
              <a:rPr lang="ru-RU" sz="1400" b="1">
                <a:cs typeface="Times New Roman" pitchFamily="18" charset="0"/>
              </a:rPr>
              <a:t>       На 4ый вопрос:</a:t>
            </a:r>
            <a:r>
              <a:rPr lang="ru-RU" sz="1400">
                <a:cs typeface="Times New Roman" pitchFamily="18" charset="0"/>
              </a:rPr>
              <a:t> Как вы относитесь  к празднику 9Мая? Ответили искренне все 12 человек . (С уважением и почтением, главный праздник страны, с гордостью, самый лучший праздник,) </a:t>
            </a:r>
            <a:endParaRPr lang="ru-RU" sz="900"/>
          </a:p>
          <a:p>
            <a:pPr eaLnBrk="0" hangingPunct="0"/>
            <a:r>
              <a:rPr lang="ru-RU" sz="1400">
                <a:cs typeface="Times New Roman" pitchFamily="18" charset="0"/>
              </a:rPr>
              <a:t>        </a:t>
            </a:r>
            <a:endParaRPr lang="ru-RU" sz="900"/>
          </a:p>
          <a:p>
            <a:pPr eaLnBrk="0" hangingPunct="0"/>
            <a:r>
              <a:rPr lang="ru-RU" sz="1400">
                <a:cs typeface="Times New Roman" pitchFamily="18" charset="0"/>
              </a:rPr>
              <a:t>       </a:t>
            </a:r>
            <a:r>
              <a:rPr lang="ru-RU" sz="1400" b="1">
                <a:cs typeface="Times New Roman" pitchFamily="18" charset="0"/>
              </a:rPr>
              <a:t>На 5ый вопрос :</a:t>
            </a:r>
            <a:r>
              <a:rPr lang="ru-RU" sz="1400">
                <a:cs typeface="Times New Roman" pitchFamily="18" charset="0"/>
              </a:rPr>
              <a:t> Какие локальные войны вы знаете в которых участвовал наш народ? Ответили : </a:t>
            </a:r>
          </a:p>
          <a:p>
            <a:pPr eaLnBrk="0" hangingPunct="0"/>
            <a:r>
              <a:rPr lang="ru-RU" sz="1400">
                <a:cs typeface="Times New Roman" pitchFamily="18" charset="0"/>
              </a:rPr>
              <a:t>                                                            </a:t>
            </a:r>
            <a:r>
              <a:rPr lang="ru-RU" sz="1400">
                <a:latin typeface="Times New Roman" pitchFamily="18" charset="0"/>
              </a:rPr>
              <a:t>ВОВ - нет</a:t>
            </a:r>
          </a:p>
          <a:p>
            <a:pPr eaLnBrk="0" hangingPunct="0"/>
            <a:r>
              <a:rPr lang="ru-RU" sz="1400">
                <a:cs typeface="Times New Roman" pitchFamily="18" charset="0"/>
              </a:rPr>
              <a:t>                                                            Афганистан</a:t>
            </a:r>
            <a:r>
              <a:rPr lang="en-US" sz="1400">
                <a:cs typeface="Times New Roman" pitchFamily="18" charset="0"/>
              </a:rPr>
              <a:t> </a:t>
            </a:r>
            <a:r>
              <a:rPr lang="ru-RU" sz="1400">
                <a:cs typeface="Times New Roman" pitchFamily="18" charset="0"/>
              </a:rPr>
              <a:t>-</a:t>
            </a:r>
            <a:r>
              <a:rPr lang="en-US" sz="1400">
                <a:cs typeface="Times New Roman" pitchFamily="18" charset="0"/>
              </a:rPr>
              <a:t> </a:t>
            </a:r>
            <a:r>
              <a:rPr lang="ru-RU" sz="1400">
                <a:cs typeface="Times New Roman" pitchFamily="18" charset="0"/>
              </a:rPr>
              <a:t>нет</a:t>
            </a:r>
            <a:endParaRPr lang="ru-RU" sz="900"/>
          </a:p>
          <a:p>
            <a:pPr eaLnBrk="0" hangingPunct="0"/>
            <a:r>
              <a:rPr lang="ru-RU" sz="2000">
                <a:cs typeface="Times New Roman" pitchFamily="18" charset="0"/>
              </a:rPr>
              <a:t>                                          </a:t>
            </a:r>
            <a:r>
              <a:rPr lang="ru-RU" sz="1400">
                <a:cs typeface="Times New Roman" pitchFamily="18" charset="0"/>
              </a:rPr>
              <a:t>Чечня - 2 человека</a:t>
            </a:r>
            <a:endParaRPr lang="ru-RU" sz="900"/>
          </a:p>
          <a:p>
            <a:pPr eaLnBrk="0" hangingPunct="0"/>
            <a:r>
              <a:rPr lang="ru-RU" sz="2000">
                <a:cs typeface="Times New Roman" pitchFamily="18" charset="0"/>
              </a:rPr>
              <a:t>                                          </a:t>
            </a:r>
            <a:r>
              <a:rPr lang="ru-RU" sz="1400">
                <a:cs typeface="Times New Roman" pitchFamily="18" charset="0"/>
              </a:rPr>
              <a:t>Грузия - 1человек</a:t>
            </a:r>
            <a:r>
              <a:rPr lang="ru-RU" sz="2000">
                <a:cs typeface="Times New Roman" pitchFamily="18" charset="0"/>
              </a:rPr>
              <a:t>     </a:t>
            </a:r>
            <a:endParaRPr lang="ru-RU" sz="900"/>
          </a:p>
          <a:p>
            <a:pPr eaLnBrk="0" hangingPunct="0"/>
            <a:r>
              <a:rPr lang="ru-RU" sz="2000">
                <a:cs typeface="Times New Roman" pitchFamily="18" charset="0"/>
              </a:rPr>
              <a:t>                                          </a:t>
            </a:r>
            <a:r>
              <a:rPr lang="ru-RU" sz="1400">
                <a:cs typeface="Times New Roman" pitchFamily="18" charset="0"/>
              </a:rPr>
              <a:t>Японская, Финская - 1человек( по словам  дедушки)</a:t>
            </a:r>
            <a:r>
              <a:rPr lang="ru-RU" sz="90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220663"/>
            <a:ext cx="9144000" cy="6299200"/>
          </a:xfrm>
          <a:prstGeom prst="rect">
            <a:avLst/>
          </a:prstGeom>
          <a:noFill/>
          <a:ln w="9525">
            <a:noFill/>
            <a:miter lim="800000"/>
            <a:headEnd/>
            <a:tailEnd/>
          </a:ln>
        </p:spPr>
        <p:txBody>
          <a:bodyPr anchor="ctr">
            <a:spAutoFit/>
          </a:bodyPr>
          <a:lstStyle/>
          <a:p>
            <a:r>
              <a:rPr lang="ru-RU" sz="2400" b="1" i="1" u="sng">
                <a:cs typeface="Times New Roman" pitchFamily="18" charset="0"/>
              </a:rPr>
              <a:t>Выводы.</a:t>
            </a:r>
            <a:endParaRPr lang="ru-RU" sz="2400" b="1" i="1" u="sng"/>
          </a:p>
          <a:p>
            <a:pPr eaLnBrk="0" hangingPunct="0"/>
            <a:r>
              <a:rPr lang="ru-RU" sz="2400">
                <a:cs typeface="Times New Roman" pitchFamily="18" charset="0"/>
              </a:rPr>
              <a:t>    Рассмотрев анкеты учащихся мы предлагаем следующие рекомендации:</a:t>
            </a:r>
            <a:endParaRPr lang="ru-RU" sz="2400"/>
          </a:p>
          <a:p>
            <a:pPr eaLnBrk="0" hangingPunct="0"/>
            <a:r>
              <a:rPr lang="ru-RU" sz="2400" b="1" i="1">
                <a:cs typeface="Times New Roman" pitchFamily="18" charset="0"/>
              </a:rPr>
              <a:t>Рекомендации учащимся -</a:t>
            </a:r>
            <a:endParaRPr lang="ru-RU" sz="2400" i="1"/>
          </a:p>
          <a:p>
            <a:pPr eaLnBrk="0" hangingPunct="0"/>
            <a:r>
              <a:rPr lang="ru-RU" sz="2400" b="1">
                <a:cs typeface="Times New Roman" pitchFamily="18" charset="0"/>
              </a:rPr>
              <a:t>   1</a:t>
            </a:r>
            <a:r>
              <a:rPr lang="ru-RU" sz="2400">
                <a:cs typeface="Times New Roman" pitchFamily="18" charset="0"/>
              </a:rPr>
              <a:t>.Не забывать историю своего города.</a:t>
            </a:r>
            <a:endParaRPr lang="ru-RU" sz="2400"/>
          </a:p>
          <a:p>
            <a:pPr eaLnBrk="0" hangingPunct="0"/>
            <a:r>
              <a:rPr lang="ru-RU" sz="2400" b="1">
                <a:cs typeface="Times New Roman" pitchFamily="18" charset="0"/>
              </a:rPr>
              <a:t>   2</a:t>
            </a:r>
            <a:r>
              <a:rPr lang="ru-RU" sz="2400">
                <a:cs typeface="Times New Roman" pitchFamily="18" charset="0"/>
              </a:rPr>
              <a:t>.Чтить память героев своего города.</a:t>
            </a:r>
            <a:endParaRPr lang="ru-RU" sz="2400"/>
          </a:p>
          <a:p>
            <a:pPr eaLnBrk="0" hangingPunct="0"/>
            <a:r>
              <a:rPr lang="ru-RU" sz="2400" b="1">
                <a:cs typeface="Times New Roman" pitchFamily="18" charset="0"/>
              </a:rPr>
              <a:t>   3</a:t>
            </a:r>
            <a:r>
              <a:rPr lang="ru-RU" sz="2400">
                <a:cs typeface="Times New Roman" pitchFamily="18" charset="0"/>
              </a:rPr>
              <a:t>.Приумножать славу своего города.</a:t>
            </a:r>
            <a:endParaRPr lang="ru-RU" sz="2400"/>
          </a:p>
          <a:p>
            <a:pPr eaLnBrk="0" hangingPunct="0"/>
            <a:r>
              <a:rPr lang="ru-RU" sz="2400" b="1">
                <a:cs typeface="Times New Roman" pitchFamily="18" charset="0"/>
              </a:rPr>
              <a:t>  </a:t>
            </a:r>
            <a:r>
              <a:rPr lang="ru-RU" sz="2400" b="1" i="1">
                <a:cs typeface="Times New Roman" pitchFamily="18" charset="0"/>
              </a:rPr>
              <a:t>Рекомендации родителям -</a:t>
            </a:r>
            <a:r>
              <a:rPr lang="ru-RU" sz="2400" b="1">
                <a:cs typeface="Times New Roman" pitchFamily="18" charset="0"/>
              </a:rPr>
              <a:t> </a:t>
            </a:r>
            <a:endParaRPr lang="ru-RU" sz="2400"/>
          </a:p>
          <a:p>
            <a:pPr eaLnBrk="0" hangingPunct="0"/>
            <a:r>
              <a:rPr lang="ru-RU" sz="2400" b="1">
                <a:cs typeface="Times New Roman" pitchFamily="18" charset="0"/>
              </a:rPr>
              <a:t>   1</a:t>
            </a:r>
            <a:r>
              <a:rPr lang="ru-RU" sz="2400">
                <a:cs typeface="Times New Roman" pitchFamily="18" charset="0"/>
              </a:rPr>
              <a:t>.Воспитывать в детях  любовь к своему городу,</a:t>
            </a:r>
            <a:endParaRPr lang="ru-RU" sz="2400"/>
          </a:p>
          <a:p>
            <a:pPr eaLnBrk="0" hangingPunct="0"/>
            <a:r>
              <a:rPr lang="ru-RU" sz="2400">
                <a:cs typeface="Times New Roman" pitchFamily="18" charset="0"/>
              </a:rPr>
              <a:t>бережное отношение к истории города.</a:t>
            </a:r>
            <a:endParaRPr lang="ru-RU" sz="2400"/>
          </a:p>
          <a:p>
            <a:pPr eaLnBrk="0" hangingPunct="0"/>
            <a:r>
              <a:rPr lang="ru-RU" sz="2400" b="1">
                <a:cs typeface="Times New Roman" pitchFamily="18" charset="0"/>
              </a:rPr>
              <a:t>   2</a:t>
            </a:r>
            <a:r>
              <a:rPr lang="ru-RU" sz="2400">
                <a:cs typeface="Times New Roman" pitchFamily="18" charset="0"/>
              </a:rPr>
              <a:t>.Рассказывать о знаменательных событиях , о героях нашего      города.</a:t>
            </a:r>
            <a:endParaRPr lang="ru-RU" sz="2400"/>
          </a:p>
          <a:p>
            <a:pPr eaLnBrk="0" hangingPunct="0"/>
            <a:r>
              <a:rPr lang="ru-RU" sz="2400" b="1">
                <a:cs typeface="Times New Roman" pitchFamily="18" charset="0"/>
              </a:rPr>
              <a:t>   </a:t>
            </a:r>
            <a:r>
              <a:rPr lang="ru-RU" sz="2400" b="1" i="1">
                <a:cs typeface="Times New Roman" pitchFamily="18" charset="0"/>
              </a:rPr>
              <a:t>Рекомендации учителям -</a:t>
            </a:r>
            <a:endParaRPr lang="ru-RU" sz="2400" i="1"/>
          </a:p>
          <a:p>
            <a:pPr eaLnBrk="0" hangingPunct="0"/>
            <a:r>
              <a:rPr lang="ru-RU" sz="2400" b="1">
                <a:cs typeface="Times New Roman" pitchFamily="18" charset="0"/>
              </a:rPr>
              <a:t>   1.</a:t>
            </a:r>
            <a:r>
              <a:rPr lang="ru-RU" sz="2400">
                <a:cs typeface="Times New Roman" pitchFamily="18" charset="0"/>
              </a:rPr>
              <a:t>Проводить уроки памяти.</a:t>
            </a:r>
            <a:endParaRPr lang="ru-RU" sz="2400"/>
          </a:p>
          <a:p>
            <a:pPr eaLnBrk="0" hangingPunct="0"/>
            <a:r>
              <a:rPr lang="ru-RU" sz="2400" b="1">
                <a:cs typeface="Times New Roman" pitchFamily="18" charset="0"/>
              </a:rPr>
              <a:t>   2.</a:t>
            </a:r>
            <a:r>
              <a:rPr lang="ru-RU" sz="2400">
                <a:cs typeface="Times New Roman" pitchFamily="18" charset="0"/>
              </a:rPr>
              <a:t>Тематические классные часы, посвященные истории ВОВ , и героям –землякам нашим погибшим отдавая свой  священный</a:t>
            </a:r>
            <a:endParaRPr lang="ru-RU" sz="2400"/>
          </a:p>
          <a:p>
            <a:pPr eaLnBrk="0" hangingPunct="0"/>
            <a:r>
              <a:rPr lang="ru-RU" sz="2400">
                <a:cs typeface="Times New Roman" pitchFamily="18" charset="0"/>
              </a:rPr>
              <a:t>     солдатский долг в Афгане и Чечне.</a:t>
            </a:r>
            <a:endParaRPr lang="ru-RU"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Содержимое 2"/>
          <p:cNvSpPr>
            <a:spLocks noGrp="1"/>
          </p:cNvSpPr>
          <p:nvPr>
            <p:ph idx="1"/>
          </p:nvPr>
        </p:nvSpPr>
        <p:spPr>
          <a:xfrm>
            <a:off x="500063" y="642938"/>
            <a:ext cx="8229600" cy="4525962"/>
          </a:xfrm>
        </p:spPr>
        <p:txBody>
          <a:bodyPr/>
          <a:lstStyle/>
          <a:p>
            <a:pPr eaLnBrk="1" hangingPunct="1">
              <a:lnSpc>
                <a:spcPct val="80000"/>
              </a:lnSpc>
              <a:buFont typeface="Wingdings 2" pitchFamily="18" charset="2"/>
              <a:buNone/>
            </a:pPr>
            <a:r>
              <a:rPr lang="ru-RU" sz="1200" b="1" smtClean="0"/>
              <a:t>          </a:t>
            </a:r>
            <a:r>
              <a:rPr lang="ru-RU" sz="1200" b="1" u="sng" smtClean="0"/>
              <a:t>АКТУАЛЬНОСТЬ:</a:t>
            </a:r>
            <a:endParaRPr lang="ru-RU" sz="1200" u="sng" smtClean="0"/>
          </a:p>
          <a:p>
            <a:pPr eaLnBrk="1" hangingPunct="1">
              <a:lnSpc>
                <a:spcPct val="80000"/>
              </a:lnSpc>
              <a:buFont typeface="Wingdings 2" pitchFamily="18" charset="2"/>
              <a:buNone/>
            </a:pPr>
            <a:r>
              <a:rPr lang="ru-RU" sz="1200" b="1" smtClean="0"/>
              <a:t> </a:t>
            </a:r>
            <a:endParaRPr lang="ru-RU" sz="1200" smtClean="0"/>
          </a:p>
          <a:p>
            <a:pPr eaLnBrk="1" hangingPunct="1">
              <a:lnSpc>
                <a:spcPct val="80000"/>
              </a:lnSpc>
            </a:pPr>
            <a:r>
              <a:rPr lang="ru-RU" sz="1200" smtClean="0"/>
              <a:t>Нынешнее поколение в неоплатном долгу перед теми, кто остался на полях сражений при защите нашей Родины в годы Великой Отечественной войны, Афганской и Чеченской войн и теми, кто вернулся, обеспечив нам мирную, спокойную жизнь на Земле.</a:t>
            </a:r>
          </a:p>
          <a:p>
            <a:pPr eaLnBrk="1" hangingPunct="1">
              <a:lnSpc>
                <a:spcPct val="80000"/>
              </a:lnSpc>
            </a:pPr>
            <a:r>
              <a:rPr lang="ru-RU" sz="1200" smtClean="0"/>
              <a:t>Наш долг – чтить память тех, кто не вернулся с полей сражений, помнить о героях войны.</a:t>
            </a:r>
          </a:p>
          <a:p>
            <a:pPr eaLnBrk="1" hangingPunct="1">
              <a:lnSpc>
                <a:spcPct val="80000"/>
              </a:lnSpc>
            </a:pPr>
            <a:r>
              <a:rPr lang="ru-RU" sz="1200" smtClean="0"/>
              <a:t>В средствах массовой информации часто освещается проблема патриотического воспитания подрастающего поколения. Наша школа уделяет этому вопросу большое внимание. Памятью о героях войны в нашей школе являются военно-исторический музей, библиотека. В системе воспитательной работы школы является работа клуба «Гражданин», в рамках которого проводится большое количество мероприятий гражданско-патриотического содержания.</a:t>
            </a:r>
          </a:p>
          <a:p>
            <a:pPr eaLnBrk="1" hangingPunct="1">
              <a:lnSpc>
                <a:spcPct val="80000"/>
              </a:lnSpc>
              <a:buFont typeface="Wingdings 2" pitchFamily="18" charset="2"/>
              <a:buNone/>
            </a:pPr>
            <a:r>
              <a:rPr lang="ru-RU" sz="1200" b="1" smtClean="0"/>
              <a:t>        </a:t>
            </a:r>
          </a:p>
          <a:p>
            <a:pPr eaLnBrk="1" hangingPunct="1">
              <a:lnSpc>
                <a:spcPct val="80000"/>
              </a:lnSpc>
              <a:buFont typeface="Wingdings 2" pitchFamily="18" charset="2"/>
              <a:buNone/>
            </a:pPr>
            <a:r>
              <a:rPr lang="ru-RU" sz="1200" b="1" smtClean="0"/>
              <a:t>         </a:t>
            </a:r>
            <a:r>
              <a:rPr lang="ru-RU" sz="1200" b="1" u="sng" smtClean="0"/>
              <a:t>ЦЕЛЬ:</a:t>
            </a:r>
            <a:r>
              <a:rPr lang="ru-RU" sz="1200" b="1" smtClean="0"/>
              <a:t> </a:t>
            </a:r>
            <a:endParaRPr lang="ru-RU" sz="1200" smtClean="0"/>
          </a:p>
          <a:p>
            <a:pPr eaLnBrk="1" hangingPunct="1">
              <a:lnSpc>
                <a:spcPct val="80000"/>
              </a:lnSpc>
            </a:pPr>
            <a:r>
              <a:rPr lang="ru-RU" sz="1200" b="1" smtClean="0"/>
              <a:t>   1</a:t>
            </a:r>
            <a:r>
              <a:rPr lang="ru-RU" sz="1200" smtClean="0"/>
              <a:t>.Изучить жизненный путь Рябова Александра Николаевича, погибшего при исполнении военных обязанностей в республике Чечня в рамках акции, посвященной 65-летию победы в Великой Отечественной войне.</a:t>
            </a:r>
          </a:p>
          <a:p>
            <a:pPr eaLnBrk="1" hangingPunct="1">
              <a:lnSpc>
                <a:spcPct val="80000"/>
              </a:lnSpc>
              <a:buFont typeface="Wingdings 2" pitchFamily="18" charset="2"/>
              <a:buNone/>
            </a:pPr>
            <a:r>
              <a:rPr lang="ru-RU" sz="1200" smtClean="0"/>
              <a:t> </a:t>
            </a:r>
          </a:p>
          <a:p>
            <a:pPr eaLnBrk="1" hangingPunct="1">
              <a:lnSpc>
                <a:spcPct val="80000"/>
              </a:lnSpc>
              <a:buFont typeface="Wingdings 2" pitchFamily="18" charset="2"/>
              <a:buNone/>
            </a:pPr>
            <a:r>
              <a:rPr lang="ru-RU" sz="1200" b="1" smtClean="0"/>
              <a:t>         </a:t>
            </a:r>
            <a:r>
              <a:rPr lang="ru-RU" sz="1200" b="1" u="sng" smtClean="0"/>
              <a:t>ЗАДАЧИ:</a:t>
            </a:r>
            <a:endParaRPr lang="ru-RU" sz="1200" u="sng" smtClean="0"/>
          </a:p>
          <a:p>
            <a:pPr eaLnBrk="1" hangingPunct="1">
              <a:lnSpc>
                <a:spcPct val="80000"/>
              </a:lnSpc>
            </a:pPr>
            <a:r>
              <a:rPr lang="ru-RU" sz="1200" smtClean="0"/>
              <a:t>   - оживить творческую и поисково-исследовательскую активность учащихся через проектную деятельность;</a:t>
            </a:r>
          </a:p>
          <a:p>
            <a:pPr eaLnBrk="1" hangingPunct="1">
              <a:lnSpc>
                <a:spcPct val="80000"/>
              </a:lnSpc>
            </a:pPr>
            <a:r>
              <a:rPr lang="ru-RU" sz="1200" smtClean="0"/>
              <a:t>   - обработать и систематизировать полученный материал о Рябове А.Н. по соответствующим разделам проекта.</a:t>
            </a:r>
          </a:p>
          <a:p>
            <a:pPr eaLnBrk="1" hangingPunct="1">
              <a:lnSpc>
                <a:spcPct val="80000"/>
              </a:lnSpc>
            </a:pPr>
            <a:r>
              <a:rPr lang="ru-RU" sz="1200" smtClean="0"/>
              <a:t>   - организовать проведение мероприятий духовно-нравственной направленности;</a:t>
            </a:r>
          </a:p>
          <a:p>
            <a:pPr eaLnBrk="1" hangingPunct="1">
              <a:lnSpc>
                <a:spcPct val="80000"/>
              </a:lnSpc>
            </a:pPr>
            <a:r>
              <a:rPr lang="ru-RU" sz="1200" smtClean="0"/>
              <a:t>   -  увековечить память моего дяди, брата, сына Рябова Александра. </a:t>
            </a:r>
          </a:p>
          <a:p>
            <a:pPr eaLnBrk="1" hangingPunct="1">
              <a:lnSpc>
                <a:spcPct val="80000"/>
              </a:lnSpc>
            </a:pPr>
            <a:r>
              <a:rPr lang="ru-RU" sz="1200" smtClean="0"/>
              <a:t>   -  чтобы знал  и гордился народ  своими сынами, исполняющими свой долг  в рядах  Российской армии.</a:t>
            </a:r>
          </a:p>
          <a:p>
            <a:pPr eaLnBrk="1" hangingPunct="1">
              <a:lnSpc>
                <a:spcPct val="80000"/>
              </a:lnSpc>
            </a:pPr>
            <a:endParaRPr lang="ru-RU" sz="1200" b="1" u="sng" smtClean="0"/>
          </a:p>
          <a:p>
            <a:pPr eaLnBrk="1" hangingPunct="1">
              <a:lnSpc>
                <a:spcPct val="80000"/>
              </a:lnSpc>
              <a:buFont typeface="Wingdings 2" pitchFamily="18" charset="2"/>
              <a:buNone/>
            </a:pPr>
            <a:r>
              <a:rPr lang="ru-RU" sz="1200" b="1" smtClean="0"/>
              <a:t>        </a:t>
            </a:r>
            <a:r>
              <a:rPr lang="ru-RU" sz="1200" b="1" u="sng" smtClean="0"/>
              <a:t>УЧАСТНИКИ ПРОЕКТА:</a:t>
            </a:r>
            <a:endParaRPr lang="ru-RU" sz="1200" u="sng" smtClean="0"/>
          </a:p>
          <a:p>
            <a:pPr eaLnBrk="1" hangingPunct="1">
              <a:lnSpc>
                <a:spcPct val="80000"/>
              </a:lnSpc>
            </a:pPr>
            <a:r>
              <a:rPr lang="ru-RU" sz="1200" smtClean="0"/>
              <a:t>   Учащиеся 2 класса, родные, близкие. </a:t>
            </a:r>
          </a:p>
          <a:p>
            <a:pPr eaLnBrk="1" hangingPunct="1">
              <a:lnSpc>
                <a:spcPct val="80000"/>
              </a:lnSpc>
              <a:buFont typeface="Wingdings 2" pitchFamily="18" charset="2"/>
              <a:buNone/>
            </a:pPr>
            <a:r>
              <a:rPr lang="ru-RU" sz="1200" smtClean="0"/>
              <a:t> </a:t>
            </a:r>
          </a:p>
          <a:p>
            <a:pPr eaLnBrk="1" hangingPunct="1">
              <a:lnSpc>
                <a:spcPct val="80000"/>
              </a:lnSpc>
              <a:buFont typeface="Wingdings 2" pitchFamily="18" charset="2"/>
              <a:buNone/>
            </a:pPr>
            <a:r>
              <a:rPr lang="ru-RU" sz="1200" b="1" smtClean="0"/>
              <a:t>       </a:t>
            </a:r>
            <a:r>
              <a:rPr lang="ru-RU" sz="1200" b="1" u="sng" smtClean="0"/>
              <a:t>ИССЛЕДОВАНИЕ ПРОБЛЕМЫ:</a:t>
            </a:r>
            <a:endParaRPr lang="ru-RU" sz="1200" u="sng" smtClean="0"/>
          </a:p>
          <a:p>
            <a:pPr eaLnBrk="1" hangingPunct="1">
              <a:lnSpc>
                <a:spcPct val="80000"/>
              </a:lnSpc>
              <a:buFont typeface="Wingdings 2" pitchFamily="18" charset="2"/>
              <a:buNone/>
            </a:pPr>
            <a:r>
              <a:rPr lang="ru-RU" sz="1200" b="1" smtClean="0"/>
              <a:t>       (сбор информации)</a:t>
            </a:r>
            <a:endParaRPr lang="ru-RU" sz="1200" smtClean="0"/>
          </a:p>
          <a:p>
            <a:pPr eaLnBrk="1" hangingPunct="1">
              <a:lnSpc>
                <a:spcPct val="80000"/>
              </a:lnSpc>
              <a:buFont typeface="Wingdings 2" pitchFamily="18" charset="2"/>
              <a:buNone/>
            </a:pPr>
            <a:r>
              <a:rPr lang="ru-RU" sz="1200" smtClean="0"/>
              <a:t> </a:t>
            </a:r>
          </a:p>
          <a:p>
            <a:pPr eaLnBrk="1" hangingPunct="1">
              <a:lnSpc>
                <a:spcPct val="80000"/>
              </a:lnSpc>
            </a:pPr>
            <a:r>
              <a:rPr lang="ru-RU" sz="1200" smtClean="0"/>
              <a:t> </a:t>
            </a:r>
            <a:r>
              <a:rPr lang="ru-RU" sz="1200" b="1" smtClean="0"/>
              <a:t> 1</a:t>
            </a:r>
            <a:r>
              <a:rPr lang="ru-RU" sz="1200" smtClean="0"/>
              <a:t>.Анализ материалов  СМИ</a:t>
            </a:r>
          </a:p>
          <a:p>
            <a:pPr eaLnBrk="1" hangingPunct="1">
              <a:lnSpc>
                <a:spcPct val="80000"/>
              </a:lnSpc>
            </a:pPr>
            <a:r>
              <a:rPr lang="ru-RU" sz="1200" smtClean="0"/>
              <a:t>  </a:t>
            </a:r>
            <a:r>
              <a:rPr lang="ru-RU" sz="1200" b="1" smtClean="0"/>
              <a:t>2</a:t>
            </a:r>
            <a:r>
              <a:rPr lang="ru-RU" sz="1200" smtClean="0"/>
              <a:t>.Социологический опрос, мониторинг</a:t>
            </a:r>
          </a:p>
          <a:p>
            <a:pPr eaLnBrk="1" hangingPunct="1">
              <a:lnSpc>
                <a:spcPct val="80000"/>
              </a:lnSpc>
            </a:pPr>
            <a:r>
              <a:rPr lang="ru-RU" sz="1200" smtClean="0"/>
              <a:t> </a:t>
            </a:r>
            <a:r>
              <a:rPr lang="ru-RU" sz="1200" b="1" smtClean="0"/>
              <a:t> 3</a:t>
            </a:r>
            <a:r>
              <a:rPr lang="ru-RU" sz="1200" smtClean="0"/>
              <a:t>.Встречи, интервью с родителями</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p:cNvSpPr>
            <a:spLocks noChangeArrowheads="1"/>
          </p:cNvSpPr>
          <p:nvPr/>
        </p:nvSpPr>
        <p:spPr bwMode="auto">
          <a:xfrm>
            <a:off x="2071688" y="1285875"/>
            <a:ext cx="4457700" cy="1114425"/>
          </a:xfrm>
          <a:prstGeom prst="octagon">
            <a:avLst>
              <a:gd name="adj" fmla="val 29287"/>
            </a:avLst>
          </a:prstGeom>
          <a:solidFill>
            <a:schemeClr val="bg2">
              <a:lumMod val="60000"/>
              <a:lumOff val="40000"/>
            </a:schemeClr>
          </a:solidFill>
          <a:ln w="9525" algn="ctr">
            <a:solidFill>
              <a:srgbClr val="000000"/>
            </a:solidFill>
            <a:miter lim="800000"/>
            <a:headEnd/>
            <a:tailEnd/>
          </a:ln>
          <a:effectLst/>
        </p:spPr>
        <p:txBody>
          <a:bodyPr/>
          <a:lstStyle/>
          <a:p>
            <a:pPr algn="ctr" fontAlgn="auto">
              <a:spcBef>
                <a:spcPts val="0"/>
              </a:spcBef>
              <a:spcAft>
                <a:spcPts val="0"/>
              </a:spcAft>
              <a:defRPr/>
            </a:pPr>
            <a:r>
              <a:rPr lang="ru-RU" dirty="0">
                <a:solidFill>
                  <a:schemeClr val="bg1">
                    <a:lumMod val="95000"/>
                    <a:lumOff val="5000"/>
                  </a:schemeClr>
                </a:solidFill>
                <a:latin typeface="+mn-lt"/>
                <a:cs typeface="+mn-cs"/>
              </a:rPr>
              <a:t>ЛЕТОПИСЬ</a:t>
            </a:r>
          </a:p>
          <a:p>
            <a:pPr algn="ctr" fontAlgn="auto">
              <a:spcBef>
                <a:spcPts val="0"/>
              </a:spcBef>
              <a:spcAft>
                <a:spcPts val="0"/>
              </a:spcAft>
              <a:defRPr/>
            </a:pPr>
            <a:r>
              <a:rPr lang="ru-RU" dirty="0">
                <a:solidFill>
                  <a:schemeClr val="bg1">
                    <a:lumMod val="95000"/>
                    <a:lumOff val="5000"/>
                  </a:schemeClr>
                </a:solidFill>
                <a:latin typeface="+mn-lt"/>
                <a:cs typeface="+mn-cs"/>
              </a:rPr>
              <a:t>Войн ХХ-ХХI </a:t>
            </a:r>
            <a:r>
              <a:rPr lang="ru-RU" dirty="0" err="1">
                <a:solidFill>
                  <a:schemeClr val="bg1">
                    <a:lumMod val="95000"/>
                    <a:lumOff val="5000"/>
                  </a:schemeClr>
                </a:solidFill>
                <a:latin typeface="+mn-lt"/>
                <a:cs typeface="+mn-cs"/>
              </a:rPr>
              <a:t>вв</a:t>
            </a:r>
            <a:endParaRPr lang="ru-RU" dirty="0">
              <a:solidFill>
                <a:schemeClr val="bg1">
                  <a:lumMod val="95000"/>
                  <a:lumOff val="5000"/>
                </a:schemeClr>
              </a:solidFill>
              <a:latin typeface="+mn-lt"/>
              <a:cs typeface="+mn-cs"/>
            </a:endParaRPr>
          </a:p>
          <a:p>
            <a:pPr fontAlgn="auto">
              <a:spcBef>
                <a:spcPts val="0"/>
              </a:spcBef>
              <a:spcAft>
                <a:spcPts val="0"/>
              </a:spcAft>
              <a:defRPr/>
            </a:pPr>
            <a:endParaRPr lang="ru-RU" dirty="0">
              <a:latin typeface="+mn-lt"/>
              <a:cs typeface="+mn-cs"/>
            </a:endParaRPr>
          </a:p>
        </p:txBody>
      </p:sp>
      <p:sp>
        <p:nvSpPr>
          <p:cNvPr id="1027" name="AutoShape 3"/>
          <p:cNvSpPr>
            <a:spLocks noChangeArrowheads="1"/>
          </p:cNvSpPr>
          <p:nvPr/>
        </p:nvSpPr>
        <p:spPr bwMode="auto">
          <a:xfrm rot="2769303">
            <a:off x="2598738" y="2451100"/>
            <a:ext cx="457200" cy="1854200"/>
          </a:xfrm>
          <a:prstGeom prst="downArrow">
            <a:avLst>
              <a:gd name="adj1" fmla="val 50000"/>
              <a:gd name="adj2" fmla="val 101389"/>
            </a:avLst>
          </a:prstGeom>
          <a:solidFill>
            <a:schemeClr val="tx1">
              <a:lumMod val="75000"/>
            </a:schemeClr>
          </a:solidFill>
          <a:ln w="9525" algn="ctr">
            <a:solidFill>
              <a:srgbClr val="000000"/>
            </a:solidFill>
            <a:miter lim="800000"/>
            <a:headEnd/>
            <a:tailEnd/>
          </a:ln>
          <a:effectLst/>
        </p:spPr>
        <p:txBody>
          <a:bodyPr/>
          <a:lstStyle/>
          <a:p>
            <a:pPr fontAlgn="auto">
              <a:spcBef>
                <a:spcPts val="0"/>
              </a:spcBef>
              <a:spcAft>
                <a:spcPts val="0"/>
              </a:spcAft>
              <a:defRPr/>
            </a:pPr>
            <a:endParaRPr lang="ru-RU">
              <a:latin typeface="+mn-lt"/>
              <a:cs typeface="+mn-cs"/>
            </a:endParaRPr>
          </a:p>
        </p:txBody>
      </p:sp>
      <p:sp>
        <p:nvSpPr>
          <p:cNvPr id="1028" name="AutoShape 4"/>
          <p:cNvSpPr>
            <a:spLocks noChangeArrowheads="1"/>
          </p:cNvSpPr>
          <p:nvPr/>
        </p:nvSpPr>
        <p:spPr bwMode="auto">
          <a:xfrm>
            <a:off x="4214813" y="2643188"/>
            <a:ext cx="457200" cy="1276350"/>
          </a:xfrm>
          <a:prstGeom prst="downArrow">
            <a:avLst>
              <a:gd name="adj1" fmla="val 50000"/>
              <a:gd name="adj2" fmla="val 69792"/>
            </a:avLst>
          </a:prstGeom>
          <a:solidFill>
            <a:schemeClr val="tx1">
              <a:lumMod val="75000"/>
            </a:schemeClr>
          </a:solidFill>
          <a:ln w="9525" algn="ctr">
            <a:solidFill>
              <a:srgbClr val="000000"/>
            </a:solidFill>
            <a:miter lim="800000"/>
            <a:headEnd/>
            <a:tailEnd/>
          </a:ln>
          <a:effectLst/>
        </p:spPr>
        <p:txBody>
          <a:bodyPr/>
          <a:lstStyle/>
          <a:p>
            <a:pPr fontAlgn="auto">
              <a:spcBef>
                <a:spcPts val="0"/>
              </a:spcBef>
              <a:spcAft>
                <a:spcPts val="0"/>
              </a:spcAft>
              <a:defRPr/>
            </a:pPr>
            <a:endParaRPr lang="ru-RU">
              <a:latin typeface="+mn-lt"/>
              <a:cs typeface="+mn-cs"/>
            </a:endParaRPr>
          </a:p>
        </p:txBody>
      </p:sp>
      <p:sp>
        <p:nvSpPr>
          <p:cNvPr id="1029" name="AutoShape 5"/>
          <p:cNvSpPr>
            <a:spLocks noChangeArrowheads="1"/>
          </p:cNvSpPr>
          <p:nvPr/>
        </p:nvSpPr>
        <p:spPr bwMode="auto">
          <a:xfrm rot="-2914771">
            <a:off x="5794375" y="2557463"/>
            <a:ext cx="457200" cy="1943100"/>
          </a:xfrm>
          <a:prstGeom prst="downArrow">
            <a:avLst>
              <a:gd name="adj1" fmla="val 50000"/>
              <a:gd name="adj2" fmla="val 106250"/>
            </a:avLst>
          </a:prstGeom>
          <a:solidFill>
            <a:schemeClr val="tx1">
              <a:lumMod val="75000"/>
            </a:schemeClr>
          </a:solidFill>
          <a:ln w="9525" algn="ctr">
            <a:solidFill>
              <a:srgbClr val="000000"/>
            </a:solidFill>
            <a:miter lim="800000"/>
            <a:headEnd/>
            <a:tailEnd/>
          </a:ln>
          <a:effectLst/>
        </p:spPr>
        <p:txBody>
          <a:bodyPr/>
          <a:lstStyle/>
          <a:p>
            <a:pPr fontAlgn="auto">
              <a:spcBef>
                <a:spcPts val="0"/>
              </a:spcBef>
              <a:spcAft>
                <a:spcPts val="0"/>
              </a:spcAft>
              <a:defRPr/>
            </a:pPr>
            <a:endParaRPr lang="ru-RU">
              <a:latin typeface="+mn-lt"/>
              <a:cs typeface="+mn-cs"/>
            </a:endParaRPr>
          </a:p>
        </p:txBody>
      </p:sp>
      <p:pic>
        <p:nvPicPr>
          <p:cNvPr id="16389" name="Picture 6" descr="p51"/>
          <p:cNvPicPr>
            <a:picLocks noChangeAspect="1" noChangeArrowheads="1"/>
          </p:cNvPicPr>
          <p:nvPr/>
        </p:nvPicPr>
        <p:blipFill>
          <a:blip r:embed="rId2"/>
          <a:srcRect/>
          <a:stretch>
            <a:fillRect/>
          </a:stretch>
        </p:blipFill>
        <p:spPr bwMode="auto">
          <a:xfrm>
            <a:off x="0" y="4572000"/>
            <a:ext cx="3060700" cy="2286000"/>
          </a:xfrm>
          <a:prstGeom prst="rect">
            <a:avLst/>
          </a:prstGeom>
          <a:noFill/>
          <a:ln w="9525">
            <a:noFill/>
            <a:miter lim="800000"/>
            <a:headEnd/>
            <a:tailEnd/>
          </a:ln>
        </p:spPr>
      </p:pic>
      <p:pic>
        <p:nvPicPr>
          <p:cNvPr id="16390" name="Picture 7" descr="afgan_01"/>
          <p:cNvPicPr>
            <a:picLocks noChangeAspect="1" noChangeArrowheads="1"/>
          </p:cNvPicPr>
          <p:nvPr/>
        </p:nvPicPr>
        <p:blipFill>
          <a:blip r:embed="rId3"/>
          <a:srcRect/>
          <a:stretch>
            <a:fillRect/>
          </a:stretch>
        </p:blipFill>
        <p:spPr bwMode="auto">
          <a:xfrm>
            <a:off x="3071813" y="4572000"/>
            <a:ext cx="3286125" cy="2286000"/>
          </a:xfrm>
          <a:prstGeom prst="rect">
            <a:avLst/>
          </a:prstGeom>
          <a:noFill/>
          <a:ln w="9525">
            <a:noFill/>
            <a:miter lim="800000"/>
            <a:headEnd/>
            <a:tailEnd/>
          </a:ln>
        </p:spPr>
      </p:pic>
      <p:pic>
        <p:nvPicPr>
          <p:cNvPr id="16391" name="Picture 8" descr="an05-13"/>
          <p:cNvPicPr>
            <a:picLocks noChangeAspect="1" noChangeArrowheads="1"/>
          </p:cNvPicPr>
          <p:nvPr/>
        </p:nvPicPr>
        <p:blipFill>
          <a:blip r:embed="rId4"/>
          <a:srcRect/>
          <a:stretch>
            <a:fillRect/>
          </a:stretch>
        </p:blipFill>
        <p:spPr bwMode="auto">
          <a:xfrm>
            <a:off x="6357938" y="4559300"/>
            <a:ext cx="2786062" cy="2298700"/>
          </a:xfrm>
          <a:prstGeom prst="rect">
            <a:avLst/>
          </a:prstGeom>
          <a:noFill/>
          <a:ln w="9525">
            <a:noFill/>
            <a:miter lim="800000"/>
            <a:headEnd/>
            <a:tailEnd/>
          </a:ln>
        </p:spPr>
      </p:pic>
      <p:sp>
        <p:nvSpPr>
          <p:cNvPr id="16392" name="TextBox 10"/>
          <p:cNvSpPr txBox="1">
            <a:spLocks noChangeArrowheads="1"/>
          </p:cNvSpPr>
          <p:nvPr/>
        </p:nvSpPr>
        <p:spPr bwMode="auto">
          <a:xfrm>
            <a:off x="1214438" y="4572000"/>
            <a:ext cx="1857375" cy="1477963"/>
          </a:xfrm>
          <a:prstGeom prst="rect">
            <a:avLst/>
          </a:prstGeom>
          <a:noFill/>
          <a:ln w="9525">
            <a:noFill/>
            <a:miter lim="800000"/>
            <a:headEnd/>
            <a:tailEnd/>
          </a:ln>
        </p:spPr>
        <p:txBody>
          <a:bodyPr>
            <a:spAutoFit/>
          </a:bodyPr>
          <a:lstStyle/>
          <a:p>
            <a:r>
              <a:rPr lang="ru-RU">
                <a:latin typeface="Times New Roman" pitchFamily="18" charset="0"/>
              </a:rPr>
              <a:t>Великая отечественная война</a:t>
            </a:r>
          </a:p>
          <a:p>
            <a:r>
              <a:rPr lang="ru-RU">
                <a:latin typeface="Times New Roman" pitchFamily="18" charset="0"/>
              </a:rPr>
              <a:t>1941-1945 гг</a:t>
            </a:r>
          </a:p>
          <a:p>
            <a:endParaRPr lang="ru-RU">
              <a:latin typeface="Times New Roman" pitchFamily="18" charset="0"/>
            </a:endParaRPr>
          </a:p>
        </p:txBody>
      </p:sp>
      <p:sp>
        <p:nvSpPr>
          <p:cNvPr id="16393" name="TextBox 11"/>
          <p:cNvSpPr txBox="1">
            <a:spLocks noChangeArrowheads="1"/>
          </p:cNvSpPr>
          <p:nvPr/>
        </p:nvSpPr>
        <p:spPr bwMode="auto">
          <a:xfrm>
            <a:off x="4929188" y="4572000"/>
            <a:ext cx="1404937" cy="1200150"/>
          </a:xfrm>
          <a:prstGeom prst="rect">
            <a:avLst/>
          </a:prstGeom>
          <a:noFill/>
          <a:ln w="9525">
            <a:noFill/>
            <a:miter lim="800000"/>
            <a:headEnd/>
            <a:tailEnd/>
          </a:ln>
        </p:spPr>
        <p:txBody>
          <a:bodyPr wrap="none">
            <a:spAutoFit/>
          </a:bodyPr>
          <a:lstStyle/>
          <a:p>
            <a:r>
              <a:rPr lang="ru-RU">
                <a:latin typeface="Times New Roman" pitchFamily="18" charset="0"/>
              </a:rPr>
              <a:t>Афганская</a:t>
            </a:r>
          </a:p>
          <a:p>
            <a:r>
              <a:rPr lang="ru-RU">
                <a:latin typeface="Times New Roman" pitchFamily="18" charset="0"/>
              </a:rPr>
              <a:t>война</a:t>
            </a:r>
          </a:p>
          <a:p>
            <a:r>
              <a:rPr lang="ru-RU">
                <a:latin typeface="Times New Roman" pitchFamily="18" charset="0"/>
              </a:rPr>
              <a:t>1979-1989 гг</a:t>
            </a:r>
          </a:p>
          <a:p>
            <a:endParaRPr lang="ru-RU">
              <a:latin typeface="Times New Roman" pitchFamily="18" charset="0"/>
            </a:endParaRPr>
          </a:p>
        </p:txBody>
      </p:sp>
      <p:sp>
        <p:nvSpPr>
          <p:cNvPr id="16394" name="TextBox 12"/>
          <p:cNvSpPr txBox="1">
            <a:spLocks noChangeArrowheads="1"/>
          </p:cNvSpPr>
          <p:nvPr/>
        </p:nvSpPr>
        <p:spPr bwMode="auto">
          <a:xfrm>
            <a:off x="7739063" y="4572000"/>
            <a:ext cx="1404937" cy="1200150"/>
          </a:xfrm>
          <a:prstGeom prst="rect">
            <a:avLst/>
          </a:prstGeom>
          <a:noFill/>
          <a:ln w="9525">
            <a:noFill/>
            <a:miter lim="800000"/>
            <a:headEnd/>
            <a:tailEnd/>
          </a:ln>
        </p:spPr>
        <p:txBody>
          <a:bodyPr wrap="none">
            <a:spAutoFit/>
          </a:bodyPr>
          <a:lstStyle/>
          <a:p>
            <a:r>
              <a:rPr lang="ru-RU">
                <a:latin typeface="Times New Roman" pitchFamily="18" charset="0"/>
              </a:rPr>
              <a:t>Афганская</a:t>
            </a:r>
          </a:p>
          <a:p>
            <a:r>
              <a:rPr lang="ru-RU">
                <a:latin typeface="Times New Roman" pitchFamily="18" charset="0"/>
              </a:rPr>
              <a:t>война</a:t>
            </a:r>
          </a:p>
          <a:p>
            <a:r>
              <a:rPr lang="ru-RU">
                <a:latin typeface="Times New Roman" pitchFamily="18" charset="0"/>
              </a:rPr>
              <a:t>1979-1989 гг</a:t>
            </a:r>
          </a:p>
          <a:p>
            <a:endParaRPr lang="ru-RU">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descr="10007_2"/>
          <p:cNvPicPr>
            <a:picLocks noChangeAspect="1" noChangeArrowheads="1"/>
          </p:cNvPicPr>
          <p:nvPr/>
        </p:nvPicPr>
        <p:blipFill>
          <a:blip r:embed="rId2"/>
          <a:srcRect/>
          <a:stretch>
            <a:fillRect/>
          </a:stretch>
        </p:blipFill>
        <p:spPr bwMode="auto">
          <a:xfrm>
            <a:off x="2071688" y="357188"/>
            <a:ext cx="2847975" cy="2190750"/>
          </a:xfrm>
          <a:prstGeom prst="rect">
            <a:avLst/>
          </a:prstGeom>
          <a:noFill/>
          <a:ln w="9525">
            <a:noFill/>
            <a:miter lim="800000"/>
            <a:headEnd/>
            <a:tailEnd/>
          </a:ln>
        </p:spPr>
      </p:pic>
      <p:pic>
        <p:nvPicPr>
          <p:cNvPr id="17410" name="Picture 2" descr="10007_3"/>
          <p:cNvPicPr>
            <a:picLocks noChangeAspect="1" noChangeArrowheads="1"/>
          </p:cNvPicPr>
          <p:nvPr/>
        </p:nvPicPr>
        <p:blipFill>
          <a:blip r:embed="rId3"/>
          <a:srcRect l="23958" r="23958"/>
          <a:stretch>
            <a:fillRect/>
          </a:stretch>
        </p:blipFill>
        <p:spPr bwMode="auto">
          <a:xfrm>
            <a:off x="6000750" y="2857500"/>
            <a:ext cx="2349500" cy="3492500"/>
          </a:xfrm>
          <a:prstGeom prst="rect">
            <a:avLst/>
          </a:prstGeom>
          <a:noFill/>
          <a:ln w="9525">
            <a:noFill/>
            <a:miter lim="800000"/>
            <a:headEnd/>
            <a:tailEnd/>
          </a:ln>
        </p:spPr>
      </p:pic>
      <p:pic>
        <p:nvPicPr>
          <p:cNvPr id="17411" name="Picture 1" descr="10007_1"/>
          <p:cNvPicPr>
            <a:picLocks noChangeAspect="1" noChangeArrowheads="1"/>
          </p:cNvPicPr>
          <p:nvPr/>
        </p:nvPicPr>
        <p:blipFill>
          <a:blip r:embed="rId4"/>
          <a:srcRect/>
          <a:stretch>
            <a:fillRect/>
          </a:stretch>
        </p:blipFill>
        <p:spPr bwMode="auto">
          <a:xfrm>
            <a:off x="2428875" y="3214688"/>
            <a:ext cx="3136900" cy="2133600"/>
          </a:xfrm>
          <a:prstGeom prst="rect">
            <a:avLst/>
          </a:prstGeom>
          <a:noFill/>
          <a:ln w="9525">
            <a:noFill/>
            <a:miter lim="800000"/>
            <a:headEnd/>
            <a:tailEnd/>
          </a:ln>
        </p:spPr>
      </p:pic>
      <p:sp>
        <p:nvSpPr>
          <p:cNvPr id="17412" name="Rectangle 4"/>
          <p:cNvSpPr>
            <a:spLocks noChangeArrowheads="1"/>
          </p:cNvSpPr>
          <p:nvPr/>
        </p:nvSpPr>
        <p:spPr bwMode="auto">
          <a:xfrm>
            <a:off x="5072063" y="0"/>
            <a:ext cx="4071937" cy="1238250"/>
          </a:xfrm>
          <a:prstGeom prst="rect">
            <a:avLst/>
          </a:prstGeom>
          <a:noFill/>
          <a:ln w="9525">
            <a:noFill/>
            <a:miter lim="800000"/>
            <a:headEnd/>
            <a:tailEnd/>
          </a:ln>
        </p:spPr>
        <p:txBody>
          <a:bodyPr anchor="ctr">
            <a:spAutoFit/>
          </a:bodyPr>
          <a:lstStyle/>
          <a:p>
            <a:r>
              <a:rPr lang="ru-RU" sz="1600" b="1">
                <a:cs typeface="Times New Roman" pitchFamily="18" charset="0"/>
              </a:rPr>
              <a:t>29 июня 1980 в городе Ташкент  Республики Узбекистан родились Рябовы Александр Николаевич и Надежда Николаевна (двойняшки). </a:t>
            </a:r>
            <a:endParaRPr lang="ru-RU" sz="1600" b="1"/>
          </a:p>
          <a:p>
            <a:pPr eaLnBrk="0" hangingPunct="0"/>
            <a:endParaRPr lang="ru-RU" sz="1000"/>
          </a:p>
        </p:txBody>
      </p:sp>
      <p:sp>
        <p:nvSpPr>
          <p:cNvPr id="17413" name="TextBox 9"/>
          <p:cNvSpPr txBox="1">
            <a:spLocks noChangeArrowheads="1"/>
          </p:cNvSpPr>
          <p:nvPr/>
        </p:nvSpPr>
        <p:spPr bwMode="auto">
          <a:xfrm>
            <a:off x="214313" y="3500438"/>
            <a:ext cx="2143125" cy="2370137"/>
          </a:xfrm>
          <a:prstGeom prst="rect">
            <a:avLst/>
          </a:prstGeom>
          <a:noFill/>
          <a:ln w="9525">
            <a:noFill/>
            <a:miter lim="800000"/>
            <a:headEnd/>
            <a:tailEnd/>
          </a:ln>
        </p:spPr>
        <p:txBody>
          <a:bodyPr>
            <a:spAutoFit/>
          </a:bodyPr>
          <a:lstStyle/>
          <a:p>
            <a:r>
              <a:rPr lang="ru-RU" sz="1400" b="1">
                <a:cs typeface="Times New Roman" pitchFamily="18" charset="0"/>
              </a:rPr>
              <a:t>В 1984 году семья Рябовых переехала на Родину родителей в г. Менделеевск. Этот город стал родным для него и его сестер,  Здесь они оба посещали детский сад </a:t>
            </a:r>
            <a:r>
              <a:rPr lang="en-US" sz="1400" b="1">
                <a:cs typeface="Times New Roman" pitchFamily="18" charset="0"/>
              </a:rPr>
              <a:t>N </a:t>
            </a:r>
            <a:r>
              <a:rPr lang="ru-RU" sz="1400" b="1">
                <a:cs typeface="Times New Roman" pitchFamily="18" charset="0"/>
              </a:rPr>
              <a:t>9 «Теремок».</a:t>
            </a:r>
            <a:endParaRPr lang="ru-RU" sz="1400" b="1"/>
          </a:p>
          <a:p>
            <a:endParaRPr lang="ru-RU" sz="800">
              <a:latin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10005"/>
          <p:cNvPicPr>
            <a:picLocks noChangeAspect="1" noChangeArrowheads="1"/>
          </p:cNvPicPr>
          <p:nvPr/>
        </p:nvPicPr>
        <p:blipFill>
          <a:blip r:embed="rId2"/>
          <a:srcRect/>
          <a:stretch>
            <a:fillRect/>
          </a:stretch>
        </p:blipFill>
        <p:spPr bwMode="auto">
          <a:xfrm>
            <a:off x="832282" y="0"/>
            <a:ext cx="7479437" cy="6858000"/>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10004_1"/>
          <p:cNvPicPr>
            <a:picLocks noChangeAspect="1" noChangeArrowheads="1"/>
          </p:cNvPicPr>
          <p:nvPr/>
        </p:nvPicPr>
        <p:blipFill>
          <a:blip r:embed="rId2"/>
          <a:srcRect/>
          <a:stretch>
            <a:fillRect/>
          </a:stretch>
        </p:blipFill>
        <p:spPr bwMode="auto">
          <a:xfrm>
            <a:off x="0" y="0"/>
            <a:ext cx="9155113" cy="685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10004_2"/>
          <p:cNvPicPr>
            <a:picLocks noChangeAspect="1" noChangeArrowheads="1"/>
          </p:cNvPicPr>
          <p:nvPr/>
        </p:nvPicPr>
        <p:blipFill>
          <a:blip r:embed="rId2"/>
          <a:srcRect/>
          <a:stretch>
            <a:fillRect/>
          </a:stretch>
        </p:blipFill>
        <p:spPr bwMode="auto">
          <a:xfrm>
            <a:off x="0" y="0"/>
            <a:ext cx="5324475" cy="3489325"/>
          </a:xfrm>
          <a:prstGeom prst="rect">
            <a:avLst/>
          </a:prstGeom>
          <a:ln>
            <a:noFill/>
          </a:ln>
          <a:effectLst>
            <a:softEdge rad="112500"/>
          </a:effectLst>
        </p:spPr>
      </p:pic>
      <p:pic>
        <p:nvPicPr>
          <p:cNvPr id="19459" name="Picture 3" descr="10004_3"/>
          <p:cNvPicPr>
            <a:picLocks noChangeAspect="1" noChangeArrowheads="1"/>
          </p:cNvPicPr>
          <p:nvPr/>
        </p:nvPicPr>
        <p:blipFill>
          <a:blip r:embed="rId3"/>
          <a:srcRect/>
          <a:stretch>
            <a:fillRect/>
          </a:stretch>
        </p:blipFill>
        <p:spPr bwMode="auto">
          <a:xfrm>
            <a:off x="3857625" y="3400425"/>
            <a:ext cx="5286375" cy="3457575"/>
          </a:xfrm>
          <a:prstGeom prst="rect">
            <a:avLst/>
          </a:prstGeom>
          <a:ln>
            <a:noFill/>
          </a:ln>
          <a:effectLst>
            <a:softEdge rad="112500"/>
          </a:effectLst>
        </p:spPr>
      </p:pic>
      <p:sp>
        <p:nvSpPr>
          <p:cNvPr id="20483" name="TextBox 3"/>
          <p:cNvSpPr txBox="1">
            <a:spLocks noChangeArrowheads="1"/>
          </p:cNvSpPr>
          <p:nvPr/>
        </p:nvSpPr>
        <p:spPr bwMode="auto">
          <a:xfrm>
            <a:off x="5214938" y="1143000"/>
            <a:ext cx="3733800" cy="369888"/>
          </a:xfrm>
          <a:prstGeom prst="rect">
            <a:avLst/>
          </a:prstGeom>
          <a:noFill/>
          <a:ln w="9525">
            <a:noFill/>
            <a:miter lim="800000"/>
            <a:headEnd/>
            <a:tailEnd/>
          </a:ln>
        </p:spPr>
        <p:txBody>
          <a:bodyPr wrap="none">
            <a:spAutoFit/>
          </a:bodyPr>
          <a:lstStyle/>
          <a:p>
            <a:r>
              <a:rPr lang="ru-RU" i="1">
                <a:latin typeface="Times New Roman" pitchFamily="18" charset="0"/>
              </a:rPr>
              <a:t>Принятие присяги </a:t>
            </a:r>
            <a:r>
              <a:rPr lang="en-US" i="1">
                <a:latin typeface="Book Antiqua" pitchFamily="18" charset="0"/>
              </a:rPr>
              <a:t>20</a:t>
            </a:r>
            <a:r>
              <a:rPr lang="ru-RU" i="1">
                <a:latin typeface="Times New Roman" pitchFamily="18" charset="0"/>
              </a:rPr>
              <a:t> декабря1998г.</a:t>
            </a:r>
            <a:endParaRPr lang="ru-RU">
              <a:latin typeface="Times New Roman" pitchFamily="18" charset="0"/>
            </a:endParaRPr>
          </a:p>
        </p:txBody>
      </p:sp>
      <p:sp>
        <p:nvSpPr>
          <p:cNvPr id="20484" name="TextBox 4"/>
          <p:cNvSpPr txBox="1">
            <a:spLocks noChangeArrowheads="1"/>
          </p:cNvSpPr>
          <p:nvPr/>
        </p:nvSpPr>
        <p:spPr bwMode="auto">
          <a:xfrm>
            <a:off x="285750" y="4000500"/>
            <a:ext cx="2147888" cy="646113"/>
          </a:xfrm>
          <a:prstGeom prst="rect">
            <a:avLst/>
          </a:prstGeom>
          <a:noFill/>
          <a:ln w="9525">
            <a:noFill/>
            <a:miter lim="800000"/>
            <a:headEnd/>
            <a:tailEnd/>
          </a:ln>
        </p:spPr>
        <p:txBody>
          <a:bodyPr wrap="none">
            <a:spAutoFit/>
          </a:bodyPr>
          <a:lstStyle/>
          <a:p>
            <a:r>
              <a:rPr lang="ru-RU" i="1">
                <a:latin typeface="Times New Roman" pitchFamily="18" charset="0"/>
              </a:rPr>
              <a:t>Друзья-однополчане</a:t>
            </a:r>
            <a:endParaRPr lang="ru-RU">
              <a:latin typeface="Times New Roman" pitchFamily="18" charset="0"/>
            </a:endParaRPr>
          </a:p>
          <a:p>
            <a:endParaRPr lang="ru-RU">
              <a:latin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10003_2"/>
          <p:cNvPicPr>
            <a:picLocks noChangeAspect="1" noChangeArrowheads="1"/>
          </p:cNvPicPr>
          <p:nvPr/>
        </p:nvPicPr>
        <p:blipFill>
          <a:blip r:embed="rId2"/>
          <a:srcRect/>
          <a:stretch>
            <a:fillRect/>
          </a:stretch>
        </p:blipFill>
        <p:spPr bwMode="auto">
          <a:xfrm>
            <a:off x="0" y="0"/>
            <a:ext cx="9144000" cy="6184900"/>
          </a:xfrm>
          <a:prstGeom prst="rect">
            <a:avLst/>
          </a:prstGeom>
          <a:noFill/>
          <a:ln w="9525">
            <a:noFill/>
            <a:miter lim="800000"/>
            <a:headEnd/>
            <a:tailEnd/>
          </a:ln>
        </p:spPr>
      </p:pic>
      <p:sp>
        <p:nvSpPr>
          <p:cNvPr id="21506" name="TextBox 2"/>
          <p:cNvSpPr txBox="1">
            <a:spLocks noChangeArrowheads="1"/>
          </p:cNvSpPr>
          <p:nvPr/>
        </p:nvSpPr>
        <p:spPr bwMode="auto">
          <a:xfrm>
            <a:off x="2286000" y="6211888"/>
            <a:ext cx="2762250" cy="646112"/>
          </a:xfrm>
          <a:prstGeom prst="rect">
            <a:avLst/>
          </a:prstGeom>
          <a:noFill/>
          <a:ln w="9525">
            <a:noFill/>
            <a:miter lim="800000"/>
            <a:headEnd/>
            <a:tailEnd/>
          </a:ln>
        </p:spPr>
        <p:txBody>
          <a:bodyPr wrap="none">
            <a:spAutoFit/>
          </a:bodyPr>
          <a:lstStyle/>
          <a:p>
            <a:r>
              <a:rPr lang="ru-RU" i="1">
                <a:latin typeface="Times New Roman" pitchFamily="18" charset="0"/>
              </a:rPr>
              <a:t>Перед отправкой в Чечню</a:t>
            </a:r>
            <a:endParaRPr lang="ru-RU">
              <a:latin typeface="Times New Roman" pitchFamily="18" charset="0"/>
            </a:endParaRPr>
          </a:p>
          <a:p>
            <a:endParaRPr lang="ru-RU">
              <a:latin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10003_1"/>
          <p:cNvPicPr>
            <a:picLocks noChangeAspect="1" noChangeArrowheads="1"/>
          </p:cNvPicPr>
          <p:nvPr/>
        </p:nvPicPr>
        <p:blipFill>
          <a:blip r:embed="rId2"/>
          <a:srcRect/>
          <a:stretch>
            <a:fillRect/>
          </a:stretch>
        </p:blipFill>
        <p:spPr bwMode="auto">
          <a:xfrm>
            <a:off x="0" y="0"/>
            <a:ext cx="4572000" cy="6830378"/>
          </a:xfrm>
          <a:prstGeom prst="rect">
            <a:avLst/>
          </a:prstGeom>
          <a:ln>
            <a:noFill/>
          </a:ln>
          <a:effectLst>
            <a:softEdge rad="112500"/>
          </a:effectLst>
        </p:spPr>
      </p:pic>
      <p:pic>
        <p:nvPicPr>
          <p:cNvPr id="21507" name="Picture 3" descr="Сгоревший Т-62 внутренних войск после боев в Грозном во время второй чеченсккой кампании "/>
          <p:cNvPicPr>
            <a:picLocks noChangeAspect="1" noChangeArrowheads="1"/>
          </p:cNvPicPr>
          <p:nvPr/>
        </p:nvPicPr>
        <p:blipFill>
          <a:blip r:embed="rId3" r:link="rId4"/>
          <a:srcRect/>
          <a:stretch>
            <a:fillRect/>
          </a:stretch>
        </p:blipFill>
        <p:spPr bwMode="auto">
          <a:xfrm>
            <a:off x="4572000" y="0"/>
            <a:ext cx="4572000" cy="2800350"/>
          </a:xfrm>
          <a:prstGeom prst="rect">
            <a:avLst/>
          </a:prstGeom>
          <a:ln>
            <a:noFill/>
          </a:ln>
          <a:effectLst>
            <a:softEdge rad="112500"/>
          </a:effectLst>
        </p:spPr>
      </p:pic>
      <p:pic>
        <p:nvPicPr>
          <p:cNvPr id="21508" name="Picture 4" descr="Image45"/>
          <p:cNvPicPr>
            <a:picLocks noChangeAspect="1" noChangeArrowheads="1"/>
          </p:cNvPicPr>
          <p:nvPr/>
        </p:nvPicPr>
        <p:blipFill>
          <a:blip r:embed="rId5"/>
          <a:srcRect/>
          <a:stretch>
            <a:fillRect/>
          </a:stretch>
        </p:blipFill>
        <p:spPr bwMode="auto">
          <a:xfrm>
            <a:off x="4572000" y="2786058"/>
            <a:ext cx="4572000" cy="2589213"/>
          </a:xfrm>
          <a:prstGeom prst="rect">
            <a:avLst/>
          </a:prstGeom>
          <a:ln>
            <a:noFill/>
          </a:ln>
          <a:effectLst>
            <a:softEdge rad="112500"/>
          </a:effectLst>
        </p:spPr>
      </p:pic>
      <p:pic>
        <p:nvPicPr>
          <p:cNvPr id="21509" name="Picture 5" descr="Image46"/>
          <p:cNvPicPr>
            <a:picLocks noChangeAspect="1" noChangeArrowheads="1"/>
          </p:cNvPicPr>
          <p:nvPr/>
        </p:nvPicPr>
        <p:blipFill>
          <a:blip r:embed="rId6"/>
          <a:srcRect/>
          <a:stretch>
            <a:fillRect/>
          </a:stretch>
        </p:blipFill>
        <p:spPr bwMode="auto">
          <a:xfrm>
            <a:off x="4572000" y="5072074"/>
            <a:ext cx="4572000" cy="1785926"/>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TotalTime>
  <Words>635</Words>
  <Application>Microsoft Office PowerPoint</Application>
  <PresentationFormat>Экран (4:3)</PresentationFormat>
  <Paragraphs>102</Paragraphs>
  <Slides>16</Slides>
  <Notes>1</Notes>
  <HiddenSlides>0</HiddenSlides>
  <MMClips>0</MMClips>
  <ScaleCrop>false</ScaleCrop>
  <HeadingPairs>
    <vt:vector size="6" baseType="variant">
      <vt:variant>
        <vt:lpstr>Использованные шрифты</vt:lpstr>
      </vt:variant>
      <vt:variant>
        <vt:i4>7</vt:i4>
      </vt:variant>
      <vt:variant>
        <vt:lpstr>Шаблон оформления</vt:lpstr>
      </vt:variant>
      <vt:variant>
        <vt:i4>2</vt:i4>
      </vt:variant>
      <vt:variant>
        <vt:lpstr>Заголовки слайдов</vt:lpstr>
      </vt:variant>
      <vt:variant>
        <vt:i4>16</vt:i4>
      </vt:variant>
    </vt:vector>
  </HeadingPairs>
  <TitlesOfParts>
    <vt:vector size="25" baseType="lpstr">
      <vt:lpstr>Arial</vt:lpstr>
      <vt:lpstr>Times New Roman</vt:lpstr>
      <vt:lpstr>Wingdings 2</vt:lpstr>
      <vt:lpstr>Wingdings</vt:lpstr>
      <vt:lpstr>Wingdings 3</vt:lpstr>
      <vt:lpstr>Calibri</vt:lpstr>
      <vt:lpstr>Book Antiqua</vt:lpstr>
      <vt:lpstr>Апекс</vt:lpstr>
      <vt:lpstr>Апекс</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7</cp:revision>
  <dcterms:created xsi:type="dcterms:W3CDTF">2010-04-26T17:48:06Z</dcterms:created>
  <dcterms:modified xsi:type="dcterms:W3CDTF">2014-01-26T14:35:27Z</dcterms:modified>
</cp:coreProperties>
</file>