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73" r:id="rId3"/>
    <p:sldId id="257" r:id="rId4"/>
    <p:sldId id="258" r:id="rId5"/>
    <p:sldId id="268" r:id="rId6"/>
    <p:sldId id="269" r:id="rId7"/>
    <p:sldId id="261" r:id="rId8"/>
    <p:sldId id="262" r:id="rId9"/>
    <p:sldId id="263" r:id="rId10"/>
    <p:sldId id="264" r:id="rId11"/>
    <p:sldId id="265" r:id="rId12"/>
    <p:sldId id="270" r:id="rId13"/>
    <p:sldId id="271" r:id="rId14"/>
    <p:sldId id="274" r:id="rId15"/>
    <p:sldId id="275" r:id="rId16"/>
    <p:sldId id="276" r:id="rId17"/>
    <p:sldId id="277" r:id="rId18"/>
    <p:sldId id="278" r:id="rId19"/>
    <p:sldId id="279" r:id="rId20"/>
    <p:sldId id="272" r:id="rId21"/>
    <p:sldId id="280"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16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FB17E923-A97D-43EF-925D-236FE783ED85}" type="datetimeFigureOut">
              <a:rPr lang="ru-RU"/>
              <a:pPr>
                <a:defRPr/>
              </a:pPr>
              <a:t>05.08.2014</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207F78D6-954A-465F-9268-42A471779756}"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transition advClick="0" advTm="10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1E4BD07-7AB6-47DA-9B16-29EE0F675BCE}" type="datetimeFigureOut">
              <a:rPr lang="ru-RU"/>
              <a:pPr>
                <a:defRPr/>
              </a:pPr>
              <a:t>05.08.2014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2BB0EEF-B080-4054-9B28-D2534F161B4F}" type="slidenum">
              <a:rPr lang="ru-RU"/>
              <a:pPr>
                <a:defRPr/>
              </a:pPr>
              <a:t>‹#›</a:t>
            </a:fld>
            <a:endParaRPr lang="ru-RU"/>
          </a:p>
        </p:txBody>
      </p:sp>
    </p:spTree>
  </p:cSld>
  <p:clrMapOvr>
    <a:masterClrMapping/>
  </p:clrMapOvr>
  <p:transition advClick="0" advTm="10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80E2484-DABF-44E0-A201-71473FCEC54E}" type="datetimeFigureOut">
              <a:rPr lang="ru-RU"/>
              <a:pPr>
                <a:defRPr/>
              </a:pPr>
              <a:t>05.08.2014</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A166EB8-29FD-496E-9C72-E4769E02C993}" type="slidenum">
              <a:rPr lang="ru-RU"/>
              <a:pPr>
                <a:defRPr/>
              </a:pPr>
              <a:t>‹#›</a:t>
            </a:fld>
            <a:endParaRPr lang="ru-RU"/>
          </a:p>
        </p:txBody>
      </p:sp>
    </p:spTree>
  </p:cSld>
  <p:clrMapOvr>
    <a:masterClrMapping/>
  </p:clrMapOvr>
  <p:transition advClick="0" advTm="10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59076E0E-40A4-409F-9DE5-9535AD1958C8}" type="datetimeFigureOut">
              <a:rPr lang="ru-RU"/>
              <a:pPr>
                <a:defRPr/>
              </a:pPr>
              <a:t>05.08.2014</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8E77A8D9-85C7-4F5A-979A-D6B6D6224DE2}"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transition advClick="0" advTm="10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E0207E7E-22FC-4AF6-A539-F6D8612E9227}" type="datetimeFigureOut">
              <a:rPr lang="ru-RU"/>
              <a:pPr>
                <a:defRPr/>
              </a:pPr>
              <a:t>05.08.2014</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44E4104D-48E1-47CB-9BE1-1479F8FB49F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transition advClick="0" advTm="10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AA78CE93-58AF-49A3-9540-7EB41AB399B8}" type="datetimeFigureOut">
              <a:rPr lang="ru-RU"/>
              <a:pPr>
                <a:defRPr/>
              </a:pPr>
              <a:t>05.08.2014</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3FE0C661-9802-477F-B0F1-6F86F2DAAEAD}" type="slidenum">
              <a:rPr lang="ru-RU"/>
              <a:pPr>
                <a:defRPr/>
              </a:pPr>
              <a:t>‹#›</a:t>
            </a:fld>
            <a:endParaRPr lang="ru-RU"/>
          </a:p>
        </p:txBody>
      </p:sp>
    </p:spTree>
  </p:cSld>
  <p:clrMapOvr>
    <a:masterClrMapping/>
  </p:clrMapOvr>
  <p:transition advClick="0" advTm="10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7FE2F544-05E8-4B54-965C-C6BDF44512FB}" type="datetimeFigureOut">
              <a:rPr lang="ru-RU"/>
              <a:pPr>
                <a:defRPr/>
              </a:pPr>
              <a:t>05.08.2014</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DBCC76DA-3316-4786-9B8B-EE85EF214304}" type="slidenum">
              <a:rPr lang="ru-RU"/>
              <a:pPr>
                <a:defRPr/>
              </a:pPr>
              <a:t>‹#›</a:t>
            </a:fld>
            <a:endParaRPr lang="ru-RU"/>
          </a:p>
        </p:txBody>
      </p:sp>
    </p:spTree>
  </p:cSld>
  <p:clrMapOvr>
    <a:masterClrMapping/>
  </p:clrMapOvr>
  <p:transition advClick="0" advTm="10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4B472299-1ABE-4B64-8C6E-5FB42F8337AA}" type="datetimeFigureOut">
              <a:rPr lang="ru-RU"/>
              <a:pPr>
                <a:defRPr/>
              </a:pPr>
              <a:t>05.08.2014</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E56CAD49-39B4-447F-BB68-D3A4333F8F73}"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transition advClick="0" advTm="10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DDE2AB62-A624-44D6-A71F-1E592FA6ACA9}" type="datetimeFigureOut">
              <a:rPr lang="ru-RU"/>
              <a:pPr>
                <a:defRPr/>
              </a:pPr>
              <a:t>05.08.2014</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BCD49B56-77BF-44F1-8221-FB1E7831CFA4}" type="slidenum">
              <a:rPr lang="ru-RU"/>
              <a:pPr>
                <a:defRPr/>
              </a:pPr>
              <a:t>‹#›</a:t>
            </a:fld>
            <a:endParaRPr lang="ru-RU"/>
          </a:p>
        </p:txBody>
      </p:sp>
    </p:spTree>
  </p:cSld>
  <p:clrMapOvr>
    <a:masterClrMapping/>
  </p:clrMapOvr>
  <p:transition advClick="0" advTm="10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5803836C-6740-4C7F-BDAE-C78D06CA75E7}" type="datetimeFigureOut">
              <a:rPr lang="ru-RU"/>
              <a:pPr>
                <a:defRPr/>
              </a:pPr>
              <a:t>05.08.2014</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833F1522-F7CF-4EB2-B47B-E13A82C7940F}"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transition advClick="0" advTm="10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5F7F5970-FA1A-44A2-B96F-86BF9D354F0F}" type="datetimeFigureOut">
              <a:rPr lang="ru-RU"/>
              <a:pPr>
                <a:defRPr/>
              </a:pPr>
              <a:t>05.08.2014</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17B70885-3BB0-430C-88C4-7936F99EACAE}"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transition advClick="0" advTm="10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DDB04B04-449C-4115-BA9D-0A373110B506}" type="datetimeFigureOut">
              <a:rPr lang="ru-RU"/>
              <a:pPr>
                <a:defRPr/>
              </a:pPr>
              <a:t>05.08.2014</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395E60DB-996E-4F0B-A112-28A676E8625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7" r:id="rId4"/>
    <p:sldLayoutId id="2147483706" r:id="rId5"/>
    <p:sldLayoutId id="2147483711" r:id="rId6"/>
    <p:sldLayoutId id="2147483705" r:id="rId7"/>
    <p:sldLayoutId id="2147483712" r:id="rId8"/>
    <p:sldLayoutId id="2147483713" r:id="rId9"/>
    <p:sldLayoutId id="2147483704" r:id="rId10"/>
    <p:sldLayoutId id="2147483703" r:id="rId11"/>
  </p:sldLayoutIdLst>
  <p:transition advClick="0" advTm="10000">
    <p:fade thruBlk="1"/>
  </p:transition>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3775"/>
          </a:xfrm>
        </p:spPr>
        <p:txBody>
          <a:bodyPr>
            <a:noAutofit/>
          </a:bodyPr>
          <a:lstStyle/>
          <a:p>
            <a:pPr algn="ctr" fontAlgn="auto">
              <a:spcAft>
                <a:spcPts val="0"/>
              </a:spcAft>
              <a:defRPr/>
            </a:pPr>
            <a:r>
              <a:rPr lang="ru-RU" sz="3600" b="1" dirty="0" smtClean="0">
                <a:solidFill>
                  <a:srgbClr val="FF0000"/>
                </a:solidFill>
                <a:latin typeface="Times New Roman" pitchFamily="18" charset="0"/>
                <a:cs typeface="Times New Roman" pitchFamily="18" charset="0"/>
              </a:rPr>
              <a:t>Подросток   и семейное воспитание</a:t>
            </a:r>
            <a:endParaRPr lang="ru-RU" sz="3600" b="1" dirty="0">
              <a:solidFill>
                <a:srgbClr val="FF0000"/>
              </a:solidFill>
              <a:latin typeface="Times New Roman" pitchFamily="18" charset="0"/>
              <a:cs typeface="Times New Roman" pitchFamily="18" charset="0"/>
            </a:endParaRPr>
          </a:p>
        </p:txBody>
      </p:sp>
      <p:pic>
        <p:nvPicPr>
          <p:cNvPr id="13314" name="Содержимое 4" descr="http://www.oreninform.ru/upload/iblock/5b4/19.06%20hujnqfqzhlczho%209.jpg"/>
          <p:cNvPicPr>
            <a:picLocks noGrp="1"/>
          </p:cNvPicPr>
          <p:nvPr>
            <p:ph sz="quarter" idx="1"/>
          </p:nvPr>
        </p:nvPicPr>
        <p:blipFill>
          <a:blip r:embed="rId2"/>
          <a:srcRect/>
          <a:stretch>
            <a:fillRect/>
          </a:stretch>
        </p:blipFill>
        <p:spPr>
          <a:xfrm>
            <a:off x="250825" y="1341438"/>
            <a:ext cx="4321175" cy="5159375"/>
          </a:xfrm>
          <a:noFill/>
        </p:spPr>
      </p:pic>
      <p:sp>
        <p:nvSpPr>
          <p:cNvPr id="13315" name="Содержимое 3"/>
          <p:cNvSpPr>
            <a:spLocks noGrp="1"/>
          </p:cNvSpPr>
          <p:nvPr>
            <p:ph sz="quarter" idx="2"/>
          </p:nvPr>
        </p:nvSpPr>
        <p:spPr>
          <a:xfrm>
            <a:off x="4270375" y="1600200"/>
            <a:ext cx="3657600" cy="4572000"/>
          </a:xfrm>
        </p:spPr>
        <p:txBody>
          <a:bodyPr/>
          <a:lstStyle/>
          <a:p>
            <a:pPr>
              <a:buFont typeface="Wingdings" pitchFamily="2" charset="2"/>
              <a:buNone/>
            </a:pPr>
            <a:r>
              <a:rPr lang="tt-RU" b="1" smtClean="0"/>
              <a:t>   </a:t>
            </a:r>
            <a:r>
              <a:rPr lang="tt-RU" b="1" smtClean="0">
                <a:latin typeface="Times New Roman" pitchFamily="18" charset="0"/>
                <a:cs typeface="Times New Roman" pitchFamily="18" charset="0"/>
              </a:rPr>
              <a:t>Выполнила: </a:t>
            </a:r>
          </a:p>
          <a:p>
            <a:pPr>
              <a:buFont typeface="Wingdings" pitchFamily="2" charset="2"/>
              <a:buNone/>
            </a:pPr>
            <a:r>
              <a:rPr lang="tt-RU" b="1" smtClean="0">
                <a:latin typeface="Times New Roman" pitchFamily="18" charset="0"/>
                <a:cs typeface="Times New Roman" pitchFamily="18" charset="0"/>
              </a:rPr>
              <a:t>    город Набережные Челны, МБОУ “СОШ №28”, учитель татарского языка и литературы Галимова Лейсан Рашитовна</a:t>
            </a:r>
            <a:endParaRPr lang="ru-RU" b="1" smtClean="0">
              <a:latin typeface="Times New Roman" pitchFamily="18" charset="0"/>
              <a:cs typeface="Times New Roman" pitchFamily="18" charset="0"/>
            </a:endParaRPr>
          </a:p>
          <a:p>
            <a:endParaRPr lang="ru-RU" smtClean="0"/>
          </a:p>
        </p:txBody>
      </p:sp>
    </p:spTree>
  </p:cSld>
  <p:clrMapOvr>
    <a:masterClrMapping/>
  </p:clrMapOvr>
  <p:transition advClick="0" advTm="600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052513"/>
          </a:xfrm>
        </p:spPr>
        <p:txBody>
          <a:bodyPr>
            <a:normAutofit fontScale="90000"/>
          </a:bodyPr>
          <a:lstStyle/>
          <a:p>
            <a:pPr fontAlgn="auto">
              <a:spcAft>
                <a:spcPts val="0"/>
              </a:spcAft>
              <a:defRPr/>
            </a:pP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
            </a:r>
            <a:br>
              <a:rPr lang="ru-RU" sz="3600" b="1" dirty="0" smtClean="0">
                <a:solidFill>
                  <a:srgbClr val="FF0000"/>
                </a:solidFill>
              </a:rPr>
            </a:br>
            <a:r>
              <a:rPr lang="ru-RU" sz="3600" b="1" dirty="0" smtClean="0">
                <a:solidFill>
                  <a:srgbClr val="FF0000"/>
                </a:solidFill>
                <a:latin typeface="Times New Roman" pitchFamily="18" charset="0"/>
                <a:cs typeface="Times New Roman" pitchFamily="18" charset="0"/>
              </a:rPr>
              <a:t>Хаотический стиль воспитания</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3657600" cy="5068888"/>
          </a:xfrm>
        </p:spPr>
        <p:txBody>
          <a:bodyPr>
            <a:normAutofit lnSpcReduction="10000"/>
          </a:bodyPr>
          <a:lstStyle/>
          <a:p>
            <a:pPr marL="274320" indent="-274320" fontAlgn="auto">
              <a:spcAft>
                <a:spcPts val="0"/>
              </a:spcAft>
              <a:buFont typeface="Wingdings"/>
              <a:buNone/>
              <a:defRPr/>
            </a:pPr>
            <a:r>
              <a:rPr lang="ru-RU" i="1" dirty="0" smtClean="0"/>
              <a:t>   </a:t>
            </a:r>
            <a:r>
              <a:rPr lang="ru-RU" b="1" i="1" dirty="0" smtClean="0">
                <a:latin typeface="Times New Roman" pitchFamily="18" charset="0"/>
                <a:cs typeface="Times New Roman" pitchFamily="18" charset="0"/>
              </a:rPr>
              <a:t>Хаотический </a:t>
            </a:r>
            <a:r>
              <a:rPr lang="ru-RU" b="1" dirty="0" smtClean="0">
                <a:latin typeface="Times New Roman" pitchFamily="18" charset="0"/>
                <a:cs typeface="Times New Roman" pitchFamily="18" charset="0"/>
              </a:rPr>
              <a:t>стиль – это отсутствие единого подхода к воспитанию, когда нет ясно выраженных, определенных, конкретных требований к ребенку или наблюдаются противоречия, разногласия в выборе воспитательных средств между родителями.</a:t>
            </a:r>
          </a:p>
          <a:p>
            <a:pPr marL="274320" indent="-274320" fontAlgn="auto">
              <a:spcAft>
                <a:spcPts val="0"/>
              </a:spcAft>
              <a:buFont typeface="Wingdings"/>
              <a:buChar char=""/>
              <a:defRPr/>
            </a:pPr>
            <a:endParaRPr lang="ru-RU" dirty="0">
              <a:latin typeface="Times New Roman" pitchFamily="18" charset="0"/>
              <a:cs typeface="Times New Roman" pitchFamily="18" charset="0"/>
            </a:endParaRPr>
          </a:p>
        </p:txBody>
      </p:sp>
      <p:pic>
        <p:nvPicPr>
          <p:cNvPr id="22531" name="Содержимое 4" descr="http://www.maminpapin.ru/images/stories/Archi/Podrostki_i_roditeli.jpg"/>
          <p:cNvPicPr>
            <a:picLocks noGrp="1"/>
          </p:cNvPicPr>
          <p:nvPr>
            <p:ph sz="quarter" idx="2"/>
          </p:nvPr>
        </p:nvPicPr>
        <p:blipFill>
          <a:blip r:embed="rId2"/>
          <a:srcRect/>
          <a:stretch>
            <a:fillRect/>
          </a:stretch>
        </p:blipFill>
        <p:spPr>
          <a:xfrm>
            <a:off x="4214813" y="1052513"/>
            <a:ext cx="3957637" cy="5040312"/>
          </a:xfrm>
        </p:spPr>
      </p:pic>
    </p:spTree>
  </p:cSld>
  <p:clrMapOvr>
    <a:masterClrMapping/>
  </p:clrMapOvr>
  <p:transition advClick="0" advTm="1000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smtClean="0">
                <a:solidFill>
                  <a:srgbClr val="FF0000"/>
                </a:solidFill>
                <a:latin typeface="Times New Roman" pitchFamily="18" charset="0"/>
                <a:cs typeface="Times New Roman" pitchFamily="18" charset="0"/>
              </a:rPr>
              <a:t>Опекающий стиль воспитания</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a:bodyPr>
          <a:lstStyle/>
          <a:p>
            <a:pPr marL="274320" indent="-274320" fontAlgn="auto">
              <a:spcAft>
                <a:spcPts val="0"/>
              </a:spcAft>
              <a:buFont typeface="Wingdings"/>
              <a:buNone/>
              <a:defRPr/>
            </a:pPr>
            <a:r>
              <a:rPr lang="ru-RU" i="1" dirty="0" smtClean="0"/>
              <a:t>   </a:t>
            </a:r>
            <a:r>
              <a:rPr lang="ru-RU" b="1" i="1" dirty="0" smtClean="0">
                <a:latin typeface="Times New Roman" pitchFamily="18" charset="0"/>
                <a:cs typeface="Times New Roman" pitchFamily="18" charset="0"/>
              </a:rPr>
              <a:t>Опекающий </a:t>
            </a:r>
            <a:r>
              <a:rPr lang="ru-RU" b="1" dirty="0" smtClean="0">
                <a:latin typeface="Times New Roman" pitchFamily="18" charset="0"/>
                <a:cs typeface="Times New Roman" pitchFamily="18" charset="0"/>
              </a:rPr>
              <a:t>стиль – стремление постоянно быть</a:t>
            </a:r>
            <a:r>
              <a:rPr lang="tt-RU" b="1" dirty="0" smtClean="0">
                <a:latin typeface="Times New Roman" pitchFamily="18" charset="0"/>
                <a:cs typeface="Times New Roman" pitchFamily="18" charset="0"/>
              </a:rPr>
              <a:t> около ребенка, решат</a:t>
            </a:r>
            <a:r>
              <a:rPr lang="ru-RU" b="1" dirty="0" err="1" smtClean="0">
                <a:latin typeface="Times New Roman" pitchFamily="18" charset="0"/>
                <a:cs typeface="Times New Roman" pitchFamily="18" charset="0"/>
              </a:rPr>
              <a:t>ь</a:t>
            </a:r>
            <a:r>
              <a:rPr lang="ru-RU" b="1" dirty="0" smtClean="0">
                <a:latin typeface="Times New Roman" pitchFamily="18" charset="0"/>
                <a:cs typeface="Times New Roman" pitchFamily="18" charset="0"/>
              </a:rPr>
              <a:t> за него все возникающие проблемы. Родители бдительно следят за поведением подростка, ограничивают его самостоятельное поведение, тревожатся, что с ним может что-то произойти.</a:t>
            </a:r>
          </a:p>
          <a:p>
            <a:pPr marL="274320" indent="-274320" fontAlgn="auto">
              <a:spcAft>
                <a:spcPts val="0"/>
              </a:spcAft>
              <a:buFont typeface="Wingdings"/>
              <a:buChar char=""/>
              <a:defRPr/>
            </a:pPr>
            <a:endParaRPr lang="ru-RU" dirty="0"/>
          </a:p>
        </p:txBody>
      </p:sp>
      <p:pic>
        <p:nvPicPr>
          <p:cNvPr id="23555" name="Содержимое 4" descr="http://img1.liveinternet.ru/images/attach/c/7/98/24/98024489_354f5bd1b71f45dd22b124cbcb67d54ba739d5d9.jpg"/>
          <p:cNvPicPr>
            <a:picLocks noGrp="1"/>
          </p:cNvPicPr>
          <p:nvPr>
            <p:ph sz="quarter" idx="2"/>
          </p:nvPr>
        </p:nvPicPr>
        <p:blipFill>
          <a:blip r:embed="rId2"/>
          <a:srcRect/>
          <a:stretch>
            <a:fillRect/>
          </a:stretch>
        </p:blipFill>
        <p:spPr>
          <a:xfrm>
            <a:off x="4067175" y="981075"/>
            <a:ext cx="4752975" cy="5376863"/>
          </a:xfrm>
        </p:spPr>
      </p:pic>
    </p:spTree>
  </p:cSld>
  <p:clrMapOvr>
    <a:masterClrMapping/>
  </p:clrMapOvr>
  <p:transition advClick="0" advTm="1000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737"/>
          </a:xfrm>
        </p:spPr>
        <p:txBody>
          <a:bodyPr>
            <a:normAutofit fontScale="90000"/>
          </a:bodyPr>
          <a:lstStyle/>
          <a:p>
            <a:pPr fontAlgn="auto">
              <a:spcAft>
                <a:spcPts val="0"/>
              </a:spcAft>
              <a:defRPr/>
            </a:pPr>
            <a:endParaRPr lang="ru-RU" dirty="0"/>
          </a:p>
        </p:txBody>
      </p:sp>
      <p:sp>
        <p:nvSpPr>
          <p:cNvPr id="24578" name="Содержимое 2"/>
          <p:cNvSpPr>
            <a:spLocks noGrp="1"/>
          </p:cNvSpPr>
          <p:nvPr>
            <p:ph sz="quarter" idx="1"/>
          </p:nvPr>
        </p:nvSpPr>
        <p:spPr>
          <a:xfrm>
            <a:off x="457200" y="404813"/>
            <a:ext cx="3657600" cy="6453187"/>
          </a:xfrm>
        </p:spPr>
        <p:txBody>
          <a:bodyPr/>
          <a:lstStyle/>
          <a:p>
            <a:pPr>
              <a:buFont typeface="Wingdings" pitchFamily="2" charset="2"/>
              <a:buNone/>
            </a:pPr>
            <a:r>
              <a:rPr lang="ru-RU" sz="2000" b="1" i="1" smtClean="0">
                <a:latin typeface="Times New Roman" pitchFamily="18" charset="0"/>
                <a:cs typeface="Times New Roman" pitchFamily="18" charset="0"/>
              </a:rPr>
              <a:t>    Э. Фромм выделил качественное различие между материнским и отцовским отношением к ребенку по признакам условность – безусловность и контролируемость – неконтролируемость. Материнская любовь безусловна, дана от рождения, но неподвластна контролю со стороны ребенка, ее невозможно завоевать (либо она есть, либо нет). Отцовская любовь обусловлена тем, оправдывает ли ребенок его ожидания, она управляема (ее можно заслужить, добиться собственной активностью ребенка).</a:t>
            </a:r>
            <a:endParaRPr lang="ru-RU" sz="2000" b="1" smtClean="0">
              <a:latin typeface="Times New Roman" pitchFamily="18" charset="0"/>
              <a:cs typeface="Times New Roman" pitchFamily="18" charset="0"/>
            </a:endParaRPr>
          </a:p>
          <a:p>
            <a:endParaRPr lang="ru-RU" sz="2000" smtClean="0">
              <a:latin typeface="Times New Roman" pitchFamily="18" charset="0"/>
              <a:cs typeface="Times New Roman" pitchFamily="18" charset="0"/>
            </a:endParaRPr>
          </a:p>
        </p:txBody>
      </p:sp>
      <p:pic>
        <p:nvPicPr>
          <p:cNvPr id="24579" name="Содержимое 4" descr="http://sphotos-g.ak.fbcdn.net/hphotos-ak-ash3/p480x480/546265_535927603092056_29381703_n.jpg"/>
          <p:cNvPicPr>
            <a:picLocks noGrp="1"/>
          </p:cNvPicPr>
          <p:nvPr>
            <p:ph sz="quarter" idx="2"/>
          </p:nvPr>
        </p:nvPicPr>
        <p:blipFill>
          <a:blip r:embed="rId2"/>
          <a:srcRect/>
          <a:stretch>
            <a:fillRect/>
          </a:stretch>
        </p:blipFill>
        <p:spPr>
          <a:xfrm>
            <a:off x="4067175" y="333375"/>
            <a:ext cx="4465638" cy="6335713"/>
          </a:xfrm>
        </p:spPr>
      </p:pic>
    </p:spTree>
  </p:cSld>
  <p:clrMapOvr>
    <a:masterClrMapping/>
  </p:clrMapOvr>
  <p:transition advClick="0" advTm="1500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3371850" y="3200401"/>
            <a:ext cx="6308725" cy="457200"/>
          </a:xfrm>
        </p:spPr>
        <p:txBody>
          <a:bodyPr/>
          <a:lstStyle/>
          <a:p>
            <a:pPr fontAlgn="auto">
              <a:spcAft>
                <a:spcPts val="0"/>
              </a:spcAft>
              <a:defRPr/>
            </a:pPr>
            <a:endParaRPr lang="ru-RU"/>
          </a:p>
        </p:txBody>
      </p:sp>
      <p:sp>
        <p:nvSpPr>
          <p:cNvPr id="25602" name="Текст 2"/>
          <p:cNvSpPr>
            <a:spLocks noGrp="1"/>
          </p:cNvSpPr>
          <p:nvPr>
            <p:ph type="body" idx="2"/>
          </p:nvPr>
        </p:nvSpPr>
        <p:spPr>
          <a:xfrm>
            <a:off x="6811963" y="274638"/>
            <a:ext cx="1527175" cy="4983162"/>
          </a:xfrm>
        </p:spPr>
        <p:txBody>
          <a:bodyPr/>
          <a:lstStyle/>
          <a:p>
            <a:endParaRPr lang="ru-RU" smtClean="0"/>
          </a:p>
        </p:txBody>
      </p:sp>
      <p:sp>
        <p:nvSpPr>
          <p:cNvPr id="25603" name="Содержимое 3"/>
          <p:cNvSpPr>
            <a:spLocks noGrp="1"/>
          </p:cNvSpPr>
          <p:nvPr>
            <p:ph sz="quarter" idx="1"/>
          </p:nvPr>
        </p:nvSpPr>
        <p:spPr>
          <a:xfrm>
            <a:off x="304800" y="274638"/>
            <a:ext cx="5638800" cy="6327775"/>
          </a:xfrm>
        </p:spPr>
        <p:txBody>
          <a:bodyPr/>
          <a:lstStyle/>
          <a:p>
            <a:pPr>
              <a:buFont typeface="Wingdings" pitchFamily="2" charset="2"/>
              <a:buNone/>
            </a:pPr>
            <a:r>
              <a:rPr lang="ru-RU" smtClean="0"/>
              <a:t>   </a:t>
            </a:r>
            <a:r>
              <a:rPr lang="ru-RU" b="1" smtClean="0">
                <a:latin typeface="Times New Roman" pitchFamily="18" charset="0"/>
                <a:cs typeface="Times New Roman" pitchFamily="18" charset="0"/>
              </a:rPr>
              <a:t>Важнейшей, еще недостаточно изученной характеристикой родителей как субъектов воспитания является мотивация отношения к ребенку и ее субъективное осознание. Воспитательная позиция родителей обусловлена сложным взаимодействием осознаваемых и неосознаваемых мотивов. Реально действующие мотивы, которые определяют отношения с детьми, могут вытесняться или быть представлены в сознании родителей замещающими, социально одобряемыми мотивами. </a:t>
            </a:r>
          </a:p>
          <a:p>
            <a:endParaRPr lang="ru-RU" smtClean="0"/>
          </a:p>
        </p:txBody>
      </p:sp>
      <p:pic>
        <p:nvPicPr>
          <p:cNvPr id="25604" name="Рисунок 4" descr="http://www.htravel.net.ua/uploads/lviv_excursion_highway_travel_1_31.jpg"/>
          <p:cNvPicPr>
            <a:picLocks noChangeAspect="1" noChangeArrowheads="1"/>
          </p:cNvPicPr>
          <p:nvPr/>
        </p:nvPicPr>
        <p:blipFill>
          <a:blip r:embed="rId2"/>
          <a:srcRect/>
          <a:stretch>
            <a:fillRect/>
          </a:stretch>
        </p:blipFill>
        <p:spPr bwMode="auto">
          <a:xfrm>
            <a:off x="5867400" y="260350"/>
            <a:ext cx="3276600" cy="6597650"/>
          </a:xfrm>
          <a:prstGeom prst="rect">
            <a:avLst/>
          </a:prstGeom>
          <a:noFill/>
          <a:ln w="9525">
            <a:noFill/>
            <a:miter lim="800000"/>
            <a:headEnd/>
            <a:tailEnd/>
          </a:ln>
        </p:spPr>
      </p:pic>
    </p:spTree>
  </p:cSld>
  <p:clrMapOvr>
    <a:masterClrMapping/>
  </p:clrMapOvr>
  <p:transition advClick="0" advTm="200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3600" b="1" dirty="0" smtClean="0">
                <a:solidFill>
                  <a:srgbClr val="FF0000"/>
                </a:solidFill>
                <a:latin typeface="Times New Roman" pitchFamily="18" charset="0"/>
                <a:cs typeface="Times New Roman" pitchFamily="18" charset="0"/>
              </a:rPr>
              <a:t>Рекомендации для родителей</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None/>
              <a:defRPr/>
            </a:pPr>
            <a:r>
              <a:rPr lang="ru-RU" b="1" dirty="0" smtClean="0">
                <a:latin typeface="Times New Roman" pitchFamily="18" charset="0"/>
                <a:cs typeface="Times New Roman" pitchFamily="18" charset="0"/>
              </a:rPr>
              <a:t>   -Будьте всегда чуткими к делам своих детей.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-Анализируйте с детьми причины их удач и неудач.</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-Поддерживайте ребёнка, когда ему нелегко.</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-Старайтесь не ограждать подростка от трудностей.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-Научите преодолевать трудности.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-Постоянно контролируйте ребёнка, но без </a:t>
            </a:r>
          </a:p>
          <a:p>
            <a:pPr marL="274320" indent="-274320" fontAlgn="auto">
              <a:spcAft>
                <a:spcPts val="0"/>
              </a:spcAft>
              <a:buFont typeface="Wingdings"/>
              <a:buNone/>
              <a:defRPr/>
            </a:pP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гипер</a:t>
            </a:r>
            <a:r>
              <a:rPr lang="ru-RU" b="1" dirty="0" smtClean="0">
                <a:latin typeface="Times New Roman" pitchFamily="18" charset="0"/>
                <a:cs typeface="Times New Roman" pitchFamily="18" charset="0"/>
              </a:rPr>
              <a:t> опеки.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-Поощряйте даже едва-едва возникшие потребности в знаниях, в гармонии  и красоте, в </a:t>
            </a:r>
            <a:r>
              <a:rPr lang="ru-RU" b="1" dirty="0" err="1" smtClean="0">
                <a:latin typeface="Times New Roman" pitchFamily="18" charset="0"/>
                <a:cs typeface="Times New Roman" pitchFamily="18" charset="0"/>
              </a:rPr>
              <a:t>самоактаулизации</a:t>
            </a:r>
            <a:r>
              <a:rPr lang="ru-RU" b="1" dirty="0" smtClean="0">
                <a:latin typeface="Times New Roman" pitchFamily="18" charset="0"/>
                <a:cs typeface="Times New Roman" pitchFamily="18" charset="0"/>
              </a:rPr>
              <a:t>.</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-Рассказывайте ребёнку о своих проблемах, о том, что волновало Вас, когда Вы сами были в их возрасте.</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-Покупайте своему ребёнку книги по психологии, самопознанию. Будьте всегда личным примером (учите делами, а не словами). </a:t>
            </a:r>
            <a:endParaRPr lang="ru-RU" b="1" dirty="0">
              <a:latin typeface="Times New Roman" pitchFamily="18" charset="0"/>
              <a:cs typeface="Times New Roman" pitchFamily="18" charset="0"/>
            </a:endParaRPr>
          </a:p>
        </p:txBody>
      </p:sp>
    </p:spTree>
  </p:cSld>
  <p:clrMapOvr>
    <a:masterClrMapping/>
  </p:clrMapOvr>
  <p:transition advClick="0" advTm="2000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3200" b="1" dirty="0" smtClean="0">
                <a:solidFill>
                  <a:srgbClr val="FF0000"/>
                </a:solidFill>
              </a:rPr>
              <a:t>Рекомендации для родителей</a:t>
            </a:r>
            <a:r>
              <a:rPr lang="ru-RU" sz="3200" dirty="0" smtClean="0">
                <a:solidFill>
                  <a:srgbClr val="FF0000"/>
                </a:solidFill>
              </a:rPr>
              <a:t/>
            </a:r>
            <a:br>
              <a:rPr lang="ru-RU" sz="3200" dirty="0" smtClean="0">
                <a:solidFill>
                  <a:srgbClr val="FF0000"/>
                </a:solidFill>
              </a:rPr>
            </a:br>
            <a:endParaRPr lang="ru-RU" sz="3200" dirty="0">
              <a:solidFill>
                <a:srgbClr val="FF0000"/>
              </a:solidFill>
            </a:endParaRPr>
          </a:p>
        </p:txBody>
      </p:sp>
      <p:sp>
        <p:nvSpPr>
          <p:cNvPr id="3" name="Содержимое 2"/>
          <p:cNvSpPr>
            <a:spLocks noGrp="1"/>
          </p:cNvSpPr>
          <p:nvPr>
            <p:ph sz="quarter" idx="1"/>
          </p:nvPr>
        </p:nvSpPr>
        <p:spPr>
          <a:xfrm>
            <a:off x="457200" y="1600200"/>
            <a:ext cx="7467600" cy="4873625"/>
          </a:xfrm>
        </p:spPr>
        <p:txBody>
          <a:bodyPr>
            <a:normAutofit fontScale="92500" lnSpcReduction="20000"/>
          </a:bodyPr>
          <a:lstStyle/>
          <a:p>
            <a:pPr marL="274320" indent="-274320" fontAlgn="auto">
              <a:spcAft>
                <a:spcPts val="0"/>
              </a:spcAft>
              <a:buFont typeface="Wingdings"/>
              <a:buNone/>
              <a:defRPr/>
            </a:pPr>
            <a:r>
              <a:rPr lang="ru-RU" b="1" dirty="0" smtClean="0"/>
              <a:t>   </a:t>
            </a:r>
            <a:r>
              <a:rPr lang="ru-RU" b="1" dirty="0" smtClean="0">
                <a:latin typeface="Times New Roman" pitchFamily="18" charset="0"/>
                <a:cs typeface="Times New Roman" pitchFamily="18" charset="0"/>
              </a:rPr>
              <a:t>-Разговаривайте с детьми как с равными, уважая их мнение, избегая нравоучений, криков, назидательности и уж тем более иронии.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-Советуйте следить за своей внешностью.</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-Ни в коем  случае не запрещайте отношений с противоположным полом, не пресекайте разговоры на темы взаимоотношений мальчиков и девочек.</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-Познакомьтесь с друзьями своего ребёнка, просите их информировать Вас о способах времяпровождения, но не превращайтесь в шпиона.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-Помните: недоверие оскорбляет!</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-Следите за тем, какие книги читает Ваш ребёнок, какие фильмы смотрит.</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-Будьте всегда для своего ребёнка, прежде всего старшим, мудрым другом и только потом любящей (им) мамой (папой)!</a:t>
            </a:r>
            <a:endParaRPr lang="ru-RU" b="1" dirty="0">
              <a:latin typeface="Times New Roman" pitchFamily="18" charset="0"/>
              <a:cs typeface="Times New Roman" pitchFamily="18" charset="0"/>
            </a:endParaRPr>
          </a:p>
        </p:txBody>
      </p:sp>
    </p:spTree>
  </p:cSld>
  <p:clrMapOvr>
    <a:masterClrMapping/>
  </p:clrMapOvr>
  <p:transition advClick="0" advTm="2000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smtClean="0">
                <a:solidFill>
                  <a:srgbClr val="FF0000"/>
                </a:solidFill>
                <a:latin typeface="Times New Roman" pitchFamily="18" charset="0"/>
                <a:cs typeface="Times New Roman" pitchFamily="18" charset="0"/>
              </a:rPr>
              <a:t>Анкета «Хорошие ли вы родители?»</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467600" cy="4873625"/>
          </a:xfrm>
        </p:spPr>
        <p:txBody>
          <a:bodyPr>
            <a:normAutofit fontScale="85000" lnSpcReduction="20000"/>
          </a:bodyPr>
          <a:lstStyle/>
          <a:p>
            <a:pPr marL="274320" indent="-274320" fontAlgn="auto">
              <a:spcAft>
                <a:spcPts val="0"/>
              </a:spcAft>
              <a:buFont typeface="Wingdings"/>
              <a:buNone/>
              <a:defRPr/>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На вопросы этого теста нужно отвечать «да», «нет», «не знаю». Итак:</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 На некоторые поступки ребенка вы часто реагируете «взрывом», а потом жалеете об этом.</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2. Иногда вы пользуетесь помощью или советами друзей, когда вы не знаете, как реагировать на поведение вашего ребенка.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3. Ваши интуиция и опыт – лучшие советники в воспитании ребенка.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4. Иногда вам случается доверять ребенку секрет, который вы никому другому не рассказали бы.</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5. Вас обижает негативное мнение о вашем ребенке других людей.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6. Вам случается просить у ребенка прощения за свое поведение.</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7. Вы считаете, что ребенок не должен иметь секретов от своих родителей.</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8. Вы замечаете между своим характером и характером ребенка различия, которые иногда удивляют вас.</a:t>
            </a:r>
            <a:endParaRPr lang="ru-RU" b="1" dirty="0">
              <a:latin typeface="Times New Roman" pitchFamily="18" charset="0"/>
              <a:cs typeface="Times New Roman" pitchFamily="18" charset="0"/>
            </a:endParaRPr>
          </a:p>
        </p:txBody>
      </p:sp>
    </p:spTree>
  </p:cSld>
  <p:clrMapOvr>
    <a:masterClrMapping/>
  </p:clrMapOvr>
  <p:transition advClick="0" advTm="2000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sp>
        <p:nvSpPr>
          <p:cNvPr id="3" name="Содержимое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None/>
              <a:defRPr/>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9. Вы слишком сильно переживаете, неприятности или неудачи вашего ребенка.</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10. Вы можете удержаться от покупки интересующей вещи для ребенка (даже если у вас есть деньги), потому что знаете, что ими полон дом.</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11. Вы считаете, что до определенного возраста лучший воспитательный аргумент для ребенка – физическое наказание (ремень).</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12. Ваш ребенок именно таков, о каком вы мечтали.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13. Ваш ребенок доставляет вам больше хлопот, чем радости.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14. Иногда вам кажется, что ребенок учит вас новым мыслям и поведению.</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15. У вас конфликты с собственным ребенком. </a:t>
            </a:r>
            <a:endParaRPr lang="ru-RU" b="1" dirty="0">
              <a:latin typeface="Times New Roman" pitchFamily="18" charset="0"/>
              <a:cs typeface="Times New Roman" pitchFamily="18" charset="0"/>
            </a:endParaRPr>
          </a:p>
        </p:txBody>
      </p:sp>
    </p:spTree>
  </p:cSld>
  <p:clrMapOvr>
    <a:masterClrMapping/>
  </p:clrMapOvr>
  <p:transition advClick="0" advTm="2000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3600" b="1" dirty="0" smtClean="0">
                <a:solidFill>
                  <a:srgbClr val="FF0000"/>
                </a:solidFill>
                <a:latin typeface="Times New Roman" pitchFamily="18" charset="0"/>
                <a:cs typeface="Times New Roman" pitchFamily="18" charset="0"/>
              </a:rPr>
              <a:t>Подсчет результатов</a:t>
            </a:r>
            <a:br>
              <a:rPr lang="ru-RU" sz="3600" b="1" dirty="0" smtClean="0">
                <a:solidFill>
                  <a:srgbClr val="FF0000"/>
                </a:solidFill>
                <a:latin typeface="Times New Roman" pitchFamily="18" charset="0"/>
                <a:cs typeface="Times New Roman" pitchFamily="18" charset="0"/>
              </a:rPr>
            </a:br>
            <a:endParaRPr lang="ru-RU" sz="36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467600" cy="4873625"/>
          </a:xfrm>
        </p:spPr>
        <p:txBody>
          <a:bodyPr>
            <a:normAutofit fontScale="92500"/>
          </a:bodyPr>
          <a:lstStyle/>
          <a:p>
            <a:pPr marL="274320" indent="-274320" fontAlgn="auto">
              <a:spcAft>
                <a:spcPts val="0"/>
              </a:spcAft>
              <a:buFont typeface="Wingdings"/>
              <a:buNone/>
              <a:defRPr/>
            </a:pPr>
            <a:r>
              <a:rPr lang="ru-RU" b="1" dirty="0" smtClean="0"/>
              <a:t>    </a:t>
            </a:r>
            <a:r>
              <a:rPr lang="ru-RU" b="1" dirty="0" smtClean="0">
                <a:latin typeface="Times New Roman" pitchFamily="18" charset="0"/>
                <a:cs typeface="Times New Roman" pitchFamily="18" charset="0"/>
              </a:rPr>
              <a:t>За каждый ответ «да» на вопросы: 2,4,6,8,10,12,14, а также «нет» на вопросы: 1,3,5,7,9,11,13,15 получается по 10 очков. За каждые «не знаю» получаете по 5 очков. Подсчитайте полученные очки.</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100-150 очков.</a:t>
            </a:r>
            <a:r>
              <a:rPr lang="ru-RU" b="1" dirty="0" smtClean="0">
                <a:solidFill>
                  <a:srgbClr val="FF0000"/>
                </a:solidFill>
                <a:latin typeface="Times New Roman" pitchFamily="18" charset="0"/>
                <a:cs typeface="Times New Roman" pitchFamily="18" charset="0"/>
              </a:rPr>
              <a:t> </a:t>
            </a:r>
            <a:r>
              <a:rPr lang="ru-RU" b="1" dirty="0" smtClean="0">
                <a:latin typeface="Times New Roman" pitchFamily="18" charset="0"/>
                <a:cs typeface="Times New Roman" pitchFamily="18" charset="0"/>
              </a:rPr>
              <a:t>Вы располагаете большими возможностями правильно понимать собственного ребенка. Ваши взгляды и суждения – ваши союзники и решении различных воспитательных проблем. Если этому на практике сопутствует подобное открытое поведение, полное терпимости, вас можно признать примером, достойным для подражания. Для идеала вам не хватает одного маленького шага. Им может стать мнение вашего ребенка. </a:t>
            </a:r>
            <a:endParaRPr lang="ru-RU" b="1" dirty="0">
              <a:latin typeface="Times New Roman" pitchFamily="18" charset="0"/>
              <a:cs typeface="Times New Roman" pitchFamily="18" charset="0"/>
            </a:endParaRPr>
          </a:p>
        </p:txBody>
      </p:sp>
    </p:spTree>
  </p:cSld>
  <p:clrMapOvr>
    <a:masterClrMapping/>
  </p:clrMapOvr>
  <p:transition advClick="0" advTm="25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auto">
              <a:spcAft>
                <a:spcPts val="0"/>
              </a:spcAft>
              <a:defRPr/>
            </a:pPr>
            <a:r>
              <a:rPr lang="ru-RU" sz="3600" b="1" dirty="0" smtClean="0">
                <a:solidFill>
                  <a:srgbClr val="FF0000"/>
                </a:solidFill>
                <a:latin typeface="Times New Roman" pitchFamily="18" charset="0"/>
                <a:cs typeface="Times New Roman" pitchFamily="18" charset="0"/>
              </a:rPr>
              <a:t>Подсчет результатов</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467600" cy="4873625"/>
          </a:xfrm>
        </p:spPr>
        <p:txBody>
          <a:bodyPr>
            <a:normAutofit fontScale="85000" lnSpcReduction="20000"/>
          </a:bodyPr>
          <a:lstStyle/>
          <a:p>
            <a:pPr marL="274320" indent="-274320" fontAlgn="auto">
              <a:spcAft>
                <a:spcPts val="0"/>
              </a:spcAft>
              <a:buFont typeface="Wingdings"/>
              <a:buNone/>
              <a:defRPr/>
            </a:pPr>
            <a:r>
              <a:rPr lang="ru-RU" b="1" i="1" dirty="0" smtClean="0">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50-99 очков</a:t>
            </a:r>
            <a:r>
              <a:rPr lang="ru-RU" b="1" dirty="0" smtClean="0">
                <a:solidFill>
                  <a:srgbClr val="FF0000"/>
                </a:solidFill>
                <a:latin typeface="Times New Roman" pitchFamily="18" charset="0"/>
                <a:cs typeface="Times New Roman" pitchFamily="18" charset="0"/>
              </a:rPr>
              <a:t>.</a:t>
            </a:r>
            <a:r>
              <a:rPr lang="ru-RU" b="1" dirty="0" smtClean="0">
                <a:latin typeface="Times New Roman" pitchFamily="18" charset="0"/>
                <a:cs typeface="Times New Roman" pitchFamily="18" charset="0"/>
              </a:rPr>
              <a:t> Вы находитесь на правильной дороге к лучшему пониманию собственного ребенка. Свои временные трудности или проблемы с ребенком вы можете разрешить, начав с себя. И не старайтесь оправдываться нехваткой времени или натурой вашего ребенка. Есть несколько проблем, на которые вы имеете влияние, поэтому постарайтесь это использовать. И не забывайте, что понимать - это не всегда означает принимать. Не только ребенка, но и собственную личность тоже.</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0-49 очков</a:t>
            </a:r>
            <a:r>
              <a:rPr lang="ru-RU" b="1" dirty="0" smtClean="0">
                <a:solidFill>
                  <a:srgbClr val="FF0000"/>
                </a:solidFill>
                <a:latin typeface="Times New Roman" pitchFamily="18" charset="0"/>
                <a:cs typeface="Times New Roman" pitchFamily="18" charset="0"/>
              </a:rPr>
              <a:t>.</a:t>
            </a:r>
            <a:r>
              <a:rPr lang="ru-RU" b="1" dirty="0" smtClean="0">
                <a:latin typeface="Times New Roman" pitchFamily="18" charset="0"/>
                <a:cs typeface="Times New Roman" pitchFamily="18" charset="0"/>
              </a:rPr>
              <a:t> Кажется, можно только больше сочувствовать вашему ребенку, чем вам, поскольку он не попал к родителю – доброму другу и проводнику на трудной дороге получения жизненного опыта. Но еще не все потеряно. Если вы действительно хотите что-то сделать для вашего ребенка, попробуйте иначе. Может, вы найдете кого-то, кто вам поможет в этом. Это не будет легко, зато в будущем вернется благодарностью и сложившейся жизнью вашего ребенка.</a:t>
            </a:r>
            <a:endParaRPr lang="ru-RU" b="1" dirty="0">
              <a:latin typeface="Times New Roman" pitchFamily="18" charset="0"/>
              <a:cs typeface="Times New Roman" pitchFamily="18" charset="0"/>
            </a:endParaRPr>
          </a:p>
        </p:txBody>
      </p:sp>
    </p:spTree>
  </p:cSld>
  <p:clrMapOvr>
    <a:masterClrMapping/>
  </p:clrMapOvr>
  <p:transition advClick="0" advTm="25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142875"/>
            <a:ext cx="7467600" cy="1143000"/>
          </a:xfrm>
        </p:spPr>
        <p:txBody>
          <a:bodyPr/>
          <a:lstStyle/>
          <a:p>
            <a:pPr fontAlgn="auto">
              <a:spcAft>
                <a:spcPts val="0"/>
              </a:spcAft>
              <a:defRPr/>
            </a:pPr>
            <a:r>
              <a:rPr lang="ru-RU" sz="3600" b="1" dirty="0" smtClean="0">
                <a:solidFill>
                  <a:srgbClr val="FF0000"/>
                </a:solidFill>
                <a:latin typeface="Times New Roman" pitchFamily="18" charset="0"/>
                <a:cs typeface="Times New Roman" pitchFamily="18" charset="0"/>
              </a:rPr>
              <a:t>Цель</a:t>
            </a:r>
            <a:endParaRPr lang="ru-RU" sz="3600" b="1" dirty="0">
              <a:solidFill>
                <a:srgbClr val="FF0000"/>
              </a:solidFill>
              <a:latin typeface="Times New Roman" pitchFamily="18" charset="0"/>
              <a:cs typeface="Times New Roman" pitchFamily="18" charset="0"/>
            </a:endParaRPr>
          </a:p>
        </p:txBody>
      </p:sp>
      <p:sp>
        <p:nvSpPr>
          <p:cNvPr id="14338" name="Содержимое 2"/>
          <p:cNvSpPr>
            <a:spLocks noGrp="1"/>
          </p:cNvSpPr>
          <p:nvPr>
            <p:ph sz="quarter" idx="1"/>
          </p:nvPr>
        </p:nvSpPr>
        <p:spPr>
          <a:xfrm>
            <a:off x="457200" y="1600200"/>
            <a:ext cx="7467600" cy="4873625"/>
          </a:xfrm>
        </p:spPr>
        <p:txBody>
          <a:bodyPr/>
          <a:lstStyle/>
          <a:p>
            <a:pPr>
              <a:buFont typeface="Wingdings" pitchFamily="2" charset="2"/>
              <a:buNone/>
            </a:pPr>
            <a:r>
              <a:rPr lang="ru-RU" sz="4000" b="1" smtClean="0">
                <a:latin typeface="Times New Roman" pitchFamily="18" charset="0"/>
                <a:cs typeface="Times New Roman" pitchFamily="18" charset="0"/>
              </a:rPr>
              <a:t>  Ознакомить родителей с особенностями семейного воспитания, наметить пути возможного решения проблем и конфликтов в данный период развития.</a:t>
            </a:r>
          </a:p>
          <a:p>
            <a:endParaRPr lang="ru-RU" smtClean="0">
              <a:latin typeface="Times New Roman" pitchFamily="18" charset="0"/>
              <a:cs typeface="Times New Roman" pitchFamily="18" charset="0"/>
            </a:endParaRPr>
          </a:p>
        </p:txBody>
      </p:sp>
    </p:spTree>
  </p:cSld>
  <p:clrMapOvr>
    <a:masterClrMapping/>
  </p:clrMapOvr>
  <p:transition advClick="0" advTm="60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93775"/>
          </a:xfrm>
        </p:spPr>
        <p:txBody>
          <a:bodyPr/>
          <a:lstStyle/>
          <a:p>
            <a:pPr fontAlgn="auto">
              <a:spcAft>
                <a:spcPts val="0"/>
              </a:spcAft>
              <a:defRPr/>
            </a:pPr>
            <a:r>
              <a:rPr lang="tt-RU" sz="3600" b="1" dirty="0" smtClean="0">
                <a:solidFill>
                  <a:srgbClr val="FF0000"/>
                </a:solidFill>
                <a:latin typeface="Times New Roman" pitchFamily="18" charset="0"/>
                <a:cs typeface="Times New Roman" pitchFamily="18" charset="0"/>
              </a:rPr>
              <a:t>Дети- это наше будущее!!!</a:t>
            </a:r>
            <a:endParaRPr lang="ru-RU" sz="3600" b="1" dirty="0">
              <a:solidFill>
                <a:srgbClr val="FF0000"/>
              </a:solidFill>
              <a:latin typeface="Times New Roman" pitchFamily="18" charset="0"/>
              <a:cs typeface="Times New Roman" pitchFamily="18" charset="0"/>
            </a:endParaRPr>
          </a:p>
        </p:txBody>
      </p:sp>
      <p:pic>
        <p:nvPicPr>
          <p:cNvPr id="32770" name="Содержимое 4" descr="http://i030.radikal.ru/0911/2e/d460c7501eec.jpg"/>
          <p:cNvPicPr>
            <a:picLocks noGrp="1"/>
          </p:cNvPicPr>
          <p:nvPr>
            <p:ph sz="quarter" idx="1"/>
          </p:nvPr>
        </p:nvPicPr>
        <p:blipFill>
          <a:blip r:embed="rId2"/>
          <a:srcRect/>
          <a:stretch>
            <a:fillRect/>
          </a:stretch>
        </p:blipFill>
        <p:spPr>
          <a:xfrm>
            <a:off x="179388" y="1341438"/>
            <a:ext cx="3960812" cy="5516562"/>
          </a:xfrm>
        </p:spPr>
      </p:pic>
      <p:pic>
        <p:nvPicPr>
          <p:cNvPr id="32771" name="Содержимое 5" descr="http://www.wiki.vladimir.i-edu.ru/images/thumb/d/df/Devyatovaolga.jpg/677px-Devyatovaolga.jpg"/>
          <p:cNvPicPr>
            <a:picLocks noGrp="1"/>
          </p:cNvPicPr>
          <p:nvPr>
            <p:ph sz="quarter" idx="2"/>
          </p:nvPr>
        </p:nvPicPr>
        <p:blipFill>
          <a:blip r:embed="rId3"/>
          <a:srcRect/>
          <a:stretch>
            <a:fillRect/>
          </a:stretch>
        </p:blipFill>
        <p:spPr>
          <a:xfrm>
            <a:off x="4211638" y="1268413"/>
            <a:ext cx="4681537" cy="5589587"/>
          </a:xfrm>
        </p:spPr>
      </p:pic>
    </p:spTree>
  </p:cSld>
  <p:clrMapOvr>
    <a:masterClrMapping/>
  </p:clrMapOvr>
  <p:transition advClick="0" advTm="10000">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tt-RU" sz="3600" b="1" dirty="0" smtClean="0">
                <a:solidFill>
                  <a:srgbClr val="FF0000"/>
                </a:solidFill>
                <a:latin typeface="Times New Roman" pitchFamily="18" charset="0"/>
                <a:cs typeface="Times New Roman" pitchFamily="18" charset="0"/>
              </a:rPr>
              <a:t>Литература</a:t>
            </a:r>
            <a:endParaRPr lang="ru-RU" sz="36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7467600" cy="4873625"/>
          </a:xfrm>
        </p:spPr>
        <p:txBody>
          <a:bodyPr>
            <a:normAutofit fontScale="92500"/>
          </a:bodyPr>
          <a:lstStyle/>
          <a:p>
            <a:pPr marL="457200" indent="-457200" fontAlgn="auto">
              <a:spcAft>
                <a:spcPts val="0"/>
              </a:spcAft>
              <a:buFont typeface="Wingdings"/>
              <a:buAutoNum type="arabicPeriod"/>
              <a:defRPr/>
            </a:pPr>
            <a:r>
              <a:rPr lang="tt-RU" b="1" dirty="0" smtClean="0">
                <a:latin typeface="Times New Roman" pitchFamily="18" charset="0"/>
                <a:cs typeface="Times New Roman" pitchFamily="18" charset="0"/>
              </a:rPr>
              <a:t>И. Г. Вахрушева, Л. Ф. Блинова. Пу</a:t>
            </a:r>
            <a:r>
              <a:rPr lang="ru-RU" b="1" dirty="0" err="1" smtClean="0">
                <a:latin typeface="Times New Roman" pitchFamily="18" charset="0"/>
                <a:cs typeface="Times New Roman" pitchFamily="18" charset="0"/>
              </a:rPr>
              <a:t>ть</a:t>
            </a:r>
            <a:r>
              <a:rPr lang="ru-RU" b="1" dirty="0" smtClean="0">
                <a:latin typeface="Times New Roman" pitchFamily="18" charset="0"/>
                <a:cs typeface="Times New Roman" pitchFamily="18" charset="0"/>
              </a:rPr>
              <a:t> к успеху. Пособие по работе с родителями для педагогов общеобразовательных школ. Казань, 2008 г.</a:t>
            </a:r>
          </a:p>
          <a:p>
            <a:pPr marL="457200" indent="-457200" fontAlgn="auto">
              <a:spcAft>
                <a:spcPts val="0"/>
              </a:spcAft>
              <a:buFont typeface="Wingdings"/>
              <a:buAutoNum type="arabicPeriod"/>
              <a:defRPr/>
            </a:pPr>
            <a:r>
              <a:rPr lang="ru-RU" b="1" dirty="0" smtClean="0">
                <a:latin typeface="Times New Roman" pitchFamily="18" charset="0"/>
                <a:cs typeface="Times New Roman" pitchFamily="18" charset="0"/>
              </a:rPr>
              <a:t>В. И. Петрушин. Психологические аспекты деятельности учителя и классного руководителя. (Для заместителей директоров школ по воспитанию, классных руководителей и воспитателей). Москва, «Педагогический поиск», 2001 г.</a:t>
            </a:r>
          </a:p>
          <a:p>
            <a:pPr marL="457200" indent="-457200" fontAlgn="auto">
              <a:spcAft>
                <a:spcPts val="0"/>
              </a:spcAft>
              <a:buFont typeface="Wingdings"/>
              <a:buAutoNum type="arabicPeriod"/>
              <a:defRPr/>
            </a:pPr>
            <a:r>
              <a:rPr lang="ru-RU" b="1" dirty="0" smtClean="0">
                <a:latin typeface="Times New Roman" pitchFamily="18" charset="0"/>
                <a:cs typeface="Times New Roman" pitchFamily="18" charset="0"/>
              </a:rPr>
              <a:t>Т. В. </a:t>
            </a:r>
            <a:r>
              <a:rPr lang="ru-RU" b="1" dirty="0" err="1" smtClean="0">
                <a:latin typeface="Times New Roman" pitchFamily="18" charset="0"/>
                <a:cs typeface="Times New Roman" pitchFamily="18" charset="0"/>
              </a:rPr>
              <a:t>Сибгатуллина</a:t>
            </a:r>
            <a:r>
              <a:rPr lang="ru-RU" b="1" dirty="0" smtClean="0">
                <a:latin typeface="Times New Roman" pitchFamily="18" charset="0"/>
                <a:cs typeface="Times New Roman" pitchFamily="18" charset="0"/>
              </a:rPr>
              <a:t>, М. С. </a:t>
            </a:r>
            <a:r>
              <a:rPr lang="ru-RU" b="1" dirty="0" err="1" smtClean="0">
                <a:latin typeface="Times New Roman" pitchFamily="18" charset="0"/>
                <a:cs typeface="Times New Roman" pitchFamily="18" charset="0"/>
              </a:rPr>
              <a:t>Самигуллина</a:t>
            </a:r>
            <a:r>
              <a:rPr lang="ru-RU" b="1" dirty="0" smtClean="0">
                <a:latin typeface="Times New Roman" pitchFamily="18" charset="0"/>
                <a:cs typeface="Times New Roman" pitchFamily="18" charset="0"/>
              </a:rPr>
              <a:t>. Педагогическая профилактика подросткового и юношеского </a:t>
            </a:r>
            <a:r>
              <a:rPr lang="ru-RU" b="1" dirty="0" err="1" smtClean="0">
                <a:latin typeface="Times New Roman" pitchFamily="18" charset="0"/>
                <a:cs typeface="Times New Roman" pitchFamily="18" charset="0"/>
              </a:rPr>
              <a:t>наркотизма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Учебно</a:t>
            </a:r>
            <a:r>
              <a:rPr lang="ru-RU" b="1" dirty="0" smtClean="0">
                <a:latin typeface="Times New Roman" pitchFamily="18" charset="0"/>
                <a:cs typeface="Times New Roman" pitchFamily="18" charset="0"/>
              </a:rPr>
              <a:t> – методическое пособие). Набережные Челны, 2004 г.</a:t>
            </a:r>
          </a:p>
          <a:p>
            <a:pPr marL="457200" indent="-457200" fontAlgn="auto">
              <a:spcAft>
                <a:spcPts val="0"/>
              </a:spcAft>
              <a:buFont typeface="Wingdings"/>
              <a:buAutoNum type="arabicPeriod"/>
              <a:defRPr/>
            </a:pPr>
            <a:r>
              <a:rPr lang="ru-RU" b="1" dirty="0" smtClean="0">
                <a:latin typeface="Times New Roman" pitchFamily="18" charset="0"/>
                <a:cs typeface="Times New Roman" pitchFamily="18" charset="0"/>
              </a:rPr>
              <a:t>Интернет – ресурсы.</a:t>
            </a:r>
            <a:r>
              <a:rPr lang="tt-RU"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Tree>
  </p:cSld>
  <p:clrMapOvr>
    <a:masterClrMapping/>
  </p:clrMapOvr>
  <p:transition advClick="0" advTm="1000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0"/>
            <a:ext cx="7497762" cy="1428750"/>
          </a:xfrm>
        </p:spPr>
        <p:txBody>
          <a:bodyPr>
            <a:normAutofit fontScale="90000"/>
          </a:bodyPr>
          <a:lstStyle/>
          <a:p>
            <a:pPr fontAlgn="auto">
              <a:spcAft>
                <a:spcPts val="0"/>
              </a:spcAft>
              <a:defRPr/>
            </a:pP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sz="3600" b="1" dirty="0" smtClean="0">
                <a:solidFill>
                  <a:srgbClr val="FF0000"/>
                </a:solidFill>
                <a:latin typeface="Times New Roman" pitchFamily="18" charset="0"/>
                <a:cs typeface="Times New Roman" pitchFamily="18" charset="0"/>
              </a:rPr>
              <a:t>Психологические механизмы социализации в семье</a:t>
            </a:r>
            <a:r>
              <a:rPr lang="ru-RU" sz="3600" dirty="0" smtClean="0">
                <a:solidFill>
                  <a:schemeClr val="tx1"/>
                </a:solidFill>
              </a:rPr>
              <a:t/>
            </a:r>
            <a:br>
              <a:rPr lang="ru-RU" sz="3600" dirty="0" smtClean="0">
                <a:solidFill>
                  <a:schemeClr val="tx1"/>
                </a:solidFill>
              </a:rPr>
            </a:br>
            <a:endParaRPr lang="ru-RU" sz="3600" dirty="0">
              <a:solidFill>
                <a:schemeClr val="tx1"/>
              </a:solidFill>
            </a:endParaRPr>
          </a:p>
        </p:txBody>
      </p:sp>
      <p:sp>
        <p:nvSpPr>
          <p:cNvPr id="3" name="Содержимое 2"/>
          <p:cNvSpPr>
            <a:spLocks noGrp="1"/>
          </p:cNvSpPr>
          <p:nvPr>
            <p:ph sz="quarter" idx="1"/>
          </p:nvPr>
        </p:nvSpPr>
        <p:spPr>
          <a:xfrm>
            <a:off x="357188" y="1643063"/>
            <a:ext cx="3657600" cy="4572000"/>
          </a:xfrm>
        </p:spPr>
        <p:txBody>
          <a:bodyPr>
            <a:normAutofit lnSpcReduction="10000"/>
          </a:bodyPr>
          <a:lstStyle/>
          <a:p>
            <a:pPr marL="274320" indent="-274320" fontAlgn="auto">
              <a:spcAft>
                <a:spcPts val="0"/>
              </a:spcAft>
              <a:buFont typeface="Wingdings"/>
              <a:buNone/>
              <a:defRPr/>
            </a:pPr>
            <a:r>
              <a:rPr lang="ru-RU" sz="2800" b="1" i="1" dirty="0" smtClean="0">
                <a:latin typeface="Times New Roman" pitchFamily="18" charset="0"/>
                <a:cs typeface="Times New Roman" pitchFamily="18" charset="0"/>
              </a:rPr>
              <a:t>Социализация – </a:t>
            </a:r>
            <a:r>
              <a:rPr lang="ru-RU" sz="2800" b="1" dirty="0" smtClean="0">
                <a:latin typeface="Times New Roman" pitchFamily="18" charset="0"/>
                <a:cs typeface="Times New Roman" pitchFamily="18" charset="0"/>
              </a:rPr>
              <a:t>осуществляемый в деятельности</a:t>
            </a:r>
          </a:p>
          <a:p>
            <a:pPr marL="274320" indent="-274320" fontAlgn="auto">
              <a:spcAft>
                <a:spcPts val="0"/>
              </a:spcAft>
              <a:buFont typeface="Wingdings"/>
              <a:buNone/>
              <a:defRPr/>
            </a:pPr>
            <a:r>
              <a:rPr lang="ru-RU" sz="2800" b="1" dirty="0" smtClean="0">
                <a:latin typeface="Times New Roman" pitchFamily="18" charset="0"/>
                <a:cs typeface="Times New Roman" pitchFamily="18" charset="0"/>
              </a:rPr>
              <a:t>и общении процесс и результат</a:t>
            </a:r>
          </a:p>
          <a:p>
            <a:pPr marL="274320" indent="-274320" fontAlgn="auto">
              <a:spcAft>
                <a:spcPts val="0"/>
              </a:spcAft>
              <a:buFont typeface="Wingdings"/>
              <a:buNone/>
              <a:defRPr/>
            </a:pPr>
            <a:r>
              <a:rPr lang="ru-RU" sz="2800" b="1" dirty="0" smtClean="0">
                <a:latin typeface="Times New Roman" pitchFamily="18" charset="0"/>
                <a:cs typeface="Times New Roman" pitchFamily="18" charset="0"/>
              </a:rPr>
              <a:t>усвоения и активного воспроизводства</a:t>
            </a:r>
          </a:p>
          <a:p>
            <a:pPr marL="274320" indent="-274320" fontAlgn="auto">
              <a:spcAft>
                <a:spcPts val="0"/>
              </a:spcAft>
              <a:buFont typeface="Wingdings"/>
              <a:buNone/>
              <a:defRPr/>
            </a:pPr>
            <a:r>
              <a:rPr lang="ru-RU" sz="2800" b="1" dirty="0" smtClean="0">
                <a:latin typeface="Times New Roman" pitchFamily="18" charset="0"/>
                <a:cs typeface="Times New Roman" pitchFamily="18" charset="0"/>
              </a:rPr>
              <a:t>индивидом социального опыта.</a:t>
            </a:r>
          </a:p>
          <a:p>
            <a:pPr marL="274320" indent="-274320" fontAlgn="auto">
              <a:spcAft>
                <a:spcPts val="0"/>
              </a:spcAft>
              <a:buFont typeface="Wingdings"/>
              <a:buChar char=""/>
              <a:defRPr/>
            </a:pPr>
            <a:endParaRPr lang="ru-RU" dirty="0"/>
          </a:p>
        </p:txBody>
      </p:sp>
      <p:pic>
        <p:nvPicPr>
          <p:cNvPr id="15363" name="Содержимое 4" descr="http://tpomryasina.ru/wp-content/uploads/2013/03/%D0%B4%D0%B5%D1%82%D0%B8-%D0%B8-%D1%80%D0%BE%D0%B4.jpg"/>
          <p:cNvPicPr>
            <a:picLocks noGrp="1"/>
          </p:cNvPicPr>
          <p:nvPr>
            <p:ph sz="quarter" idx="2"/>
          </p:nvPr>
        </p:nvPicPr>
        <p:blipFill>
          <a:blip r:embed="rId2"/>
          <a:srcRect/>
          <a:stretch>
            <a:fillRect/>
          </a:stretch>
        </p:blipFill>
        <p:spPr>
          <a:xfrm>
            <a:off x="4211638" y="908050"/>
            <a:ext cx="4464050" cy="5949950"/>
          </a:xfrm>
        </p:spPr>
      </p:pic>
    </p:spTree>
  </p:cSld>
  <p:clrMapOvr>
    <a:masterClrMapping/>
  </p:clrMapOvr>
  <p:transition advClick="0" advTm="10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214313"/>
            <a:ext cx="7467600" cy="849312"/>
          </a:xfrm>
        </p:spPr>
        <p:txBody>
          <a:bodyPr/>
          <a:lstStyle/>
          <a:p>
            <a:pPr fontAlgn="auto">
              <a:spcAft>
                <a:spcPts val="0"/>
              </a:spcAft>
              <a:defRPr/>
            </a:pPr>
            <a:r>
              <a:rPr lang="ru-RU" sz="3600" b="1" dirty="0" smtClean="0">
                <a:solidFill>
                  <a:srgbClr val="FF0000"/>
                </a:solidFill>
                <a:latin typeface="Times New Roman" pitchFamily="18" charset="0"/>
                <a:cs typeface="Times New Roman" pitchFamily="18" charset="0"/>
              </a:rPr>
              <a:t>Семейное воспитание</a:t>
            </a:r>
            <a:endParaRPr lang="ru-RU" sz="3600" b="1" dirty="0">
              <a:solidFill>
                <a:srgbClr val="FF0000"/>
              </a:solidFill>
              <a:latin typeface="Times New Roman" pitchFamily="18" charset="0"/>
              <a:cs typeface="Times New Roman" pitchFamily="18" charset="0"/>
            </a:endParaRPr>
          </a:p>
        </p:txBody>
      </p:sp>
      <p:sp>
        <p:nvSpPr>
          <p:cNvPr id="16386" name="Содержимое 2"/>
          <p:cNvSpPr>
            <a:spLocks noGrp="1"/>
          </p:cNvSpPr>
          <p:nvPr>
            <p:ph sz="quarter" idx="1"/>
          </p:nvPr>
        </p:nvSpPr>
        <p:spPr>
          <a:xfrm>
            <a:off x="457200" y="1600200"/>
            <a:ext cx="3970338" cy="5068888"/>
          </a:xfrm>
        </p:spPr>
        <p:txBody>
          <a:bodyPr/>
          <a:lstStyle/>
          <a:p>
            <a:pPr>
              <a:buFont typeface="Wingdings" pitchFamily="2" charset="2"/>
              <a:buNone/>
            </a:pPr>
            <a:r>
              <a:rPr lang="ru-RU" sz="2800" b="1" i="1" smtClean="0">
                <a:latin typeface="Times New Roman" pitchFamily="18" charset="0"/>
                <a:cs typeface="Times New Roman" pitchFamily="18" charset="0"/>
              </a:rPr>
              <a:t>Семейное воспитание </a:t>
            </a:r>
            <a:r>
              <a:rPr lang="ru-RU" sz="2800" b="1" smtClean="0">
                <a:latin typeface="Times New Roman" pitchFamily="18" charset="0"/>
                <a:cs typeface="Times New Roman" pitchFamily="18" charset="0"/>
              </a:rPr>
              <a:t>– это целенаправленные, сознательные воспитательные воздействия, осуществляемые родителями с целью формирования определенных качеств, умений.</a:t>
            </a:r>
          </a:p>
          <a:p>
            <a:endParaRPr lang="ru-RU" sz="2800" smtClean="0"/>
          </a:p>
        </p:txBody>
      </p:sp>
      <p:pic>
        <p:nvPicPr>
          <p:cNvPr id="16387" name="Содержимое 4" descr="http://www.skill-guru.com/sat/wp-content/uploads/2011/07/helicopter-parents.jpg"/>
          <p:cNvPicPr>
            <a:picLocks noGrp="1"/>
          </p:cNvPicPr>
          <p:nvPr>
            <p:ph sz="quarter" idx="2"/>
          </p:nvPr>
        </p:nvPicPr>
        <p:blipFill>
          <a:blip r:embed="rId2"/>
          <a:srcRect/>
          <a:stretch>
            <a:fillRect/>
          </a:stretch>
        </p:blipFill>
        <p:spPr>
          <a:xfrm>
            <a:off x="4429125" y="1428750"/>
            <a:ext cx="4505325" cy="5240338"/>
          </a:xfrm>
        </p:spPr>
      </p:pic>
    </p:spTree>
  </p:cSld>
  <p:clrMapOvr>
    <a:masterClrMapping/>
  </p:clrMapOvr>
  <p:transition advClick="0" advTm="10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425575"/>
          </a:xfrm>
        </p:spPr>
        <p:txBody>
          <a:bodyPr>
            <a:normAutofit fontScale="90000"/>
          </a:bodyPr>
          <a:lstStyle/>
          <a:p>
            <a:pPr fontAlgn="auto">
              <a:spcAft>
                <a:spcPts val="0"/>
              </a:spcAft>
              <a:defRPr/>
            </a:pP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dirty="0" smtClean="0"/>
              <a:t/>
            </a:r>
            <a:br>
              <a:rPr lang="ru-RU" sz="2200" dirty="0" smtClean="0"/>
            </a:br>
            <a:r>
              <a:rPr lang="ru-RU" sz="2200" b="1" dirty="0" smtClean="0">
                <a:solidFill>
                  <a:srgbClr val="FF0000"/>
                </a:solidFill>
                <a:latin typeface="Times New Roman" pitchFamily="18" charset="0"/>
                <a:cs typeface="Times New Roman" pitchFamily="18" charset="0"/>
              </a:rPr>
              <a:t>Выделяются два типа деформации семьи (</a:t>
            </a:r>
            <a:r>
              <a:rPr lang="ru-RU" sz="2200" b="1" dirty="0" err="1" smtClean="0">
                <a:solidFill>
                  <a:srgbClr val="FF0000"/>
                </a:solidFill>
                <a:latin typeface="Times New Roman" pitchFamily="18" charset="0"/>
                <a:cs typeface="Times New Roman" pitchFamily="18" charset="0"/>
              </a:rPr>
              <a:t>Реан</a:t>
            </a:r>
            <a:r>
              <a:rPr lang="ru-RU" sz="2200" b="1" dirty="0" smtClean="0">
                <a:solidFill>
                  <a:srgbClr val="FF0000"/>
                </a:solidFill>
                <a:latin typeface="Times New Roman" pitchFamily="18" charset="0"/>
                <a:cs typeface="Times New Roman" pitchFamily="18" charset="0"/>
              </a:rPr>
              <a:t> А. А.):</a:t>
            </a:r>
            <a:br>
              <a:rPr lang="ru-RU" sz="2200" b="1" dirty="0" smtClean="0">
                <a:solidFill>
                  <a:srgbClr val="FF0000"/>
                </a:solidFill>
                <a:latin typeface="Times New Roman" pitchFamily="18" charset="0"/>
                <a:cs typeface="Times New Roman" pitchFamily="18" charset="0"/>
              </a:rPr>
            </a:br>
            <a:r>
              <a:rPr lang="ru-RU" sz="2200" b="1" dirty="0" smtClean="0">
                <a:solidFill>
                  <a:srgbClr val="FF0000"/>
                </a:solidFill>
                <a:latin typeface="Times New Roman" pitchFamily="18" charset="0"/>
                <a:cs typeface="Times New Roman" pitchFamily="18" charset="0"/>
              </a:rPr>
              <a:t>- структурная;</a:t>
            </a:r>
            <a:br>
              <a:rPr lang="ru-RU" sz="2200" b="1" dirty="0" smtClean="0">
                <a:solidFill>
                  <a:srgbClr val="FF0000"/>
                </a:solidFill>
                <a:latin typeface="Times New Roman" pitchFamily="18" charset="0"/>
                <a:cs typeface="Times New Roman" pitchFamily="18" charset="0"/>
              </a:rPr>
            </a:br>
            <a:r>
              <a:rPr lang="ru-RU" sz="2200" b="1" dirty="0" smtClean="0">
                <a:solidFill>
                  <a:srgbClr val="FF0000"/>
                </a:solidFill>
                <a:latin typeface="Times New Roman" pitchFamily="18" charset="0"/>
                <a:cs typeface="Times New Roman" pitchFamily="18" charset="0"/>
              </a:rPr>
              <a:t>-психологическая.</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85000" lnSpcReduction="10000"/>
          </a:bodyPr>
          <a:lstStyle/>
          <a:p>
            <a:pPr marL="274320" indent="-274320" fontAlgn="auto">
              <a:spcAft>
                <a:spcPts val="0"/>
              </a:spcAft>
              <a:buFont typeface="Wingdings"/>
              <a:buNone/>
              <a:defRPr/>
            </a:pPr>
            <a:r>
              <a:rPr lang="ru-RU" dirty="0" smtClean="0"/>
              <a:t>    </a:t>
            </a:r>
            <a:r>
              <a:rPr lang="ru-RU" b="1" dirty="0" smtClean="0">
                <a:latin typeface="Times New Roman" pitchFamily="18" charset="0"/>
                <a:cs typeface="Times New Roman" pitchFamily="18" charset="0"/>
              </a:rPr>
              <a:t>Структурная деформация семьи – это нарушение ее структурной целостности, связанное чаще всего с отсутствием одного из родителей.</a:t>
            </a:r>
          </a:p>
          <a:p>
            <a:pPr marL="274320" indent="-274320" fontAlgn="auto">
              <a:spcAft>
                <a:spcPts val="0"/>
              </a:spcAft>
              <a:buFont typeface="Wingdings"/>
              <a:buNone/>
              <a:defRPr/>
            </a:pPr>
            <a:r>
              <a:rPr lang="ru-RU" b="1" dirty="0" smtClean="0">
                <a:latin typeface="Times New Roman" pitchFamily="18" charset="0"/>
                <a:cs typeface="Times New Roman" pitchFamily="18" charset="0"/>
              </a:rPr>
              <a:t>    Психологическая деформация семьи связана с нарушением системы межличностных отношений, преобладанием отрицательных ценностей, асоциальных установок и т.п.</a:t>
            </a:r>
          </a:p>
          <a:p>
            <a:pPr marL="274320" indent="-274320" fontAlgn="auto">
              <a:spcAft>
                <a:spcPts val="0"/>
              </a:spcAft>
              <a:buFont typeface="Wingdings"/>
              <a:buChar char=""/>
              <a:defRPr/>
            </a:pPr>
            <a:endParaRPr lang="ru-RU" dirty="0"/>
          </a:p>
        </p:txBody>
      </p:sp>
      <p:pic>
        <p:nvPicPr>
          <p:cNvPr id="17411" name="Содержимое 4" descr="http://raop.ru/content/Photo_Rean2.jpg"/>
          <p:cNvPicPr>
            <a:picLocks noGrp="1"/>
          </p:cNvPicPr>
          <p:nvPr>
            <p:ph sz="quarter" idx="2"/>
          </p:nvPr>
        </p:nvPicPr>
        <p:blipFill>
          <a:blip r:embed="rId2"/>
          <a:srcRect/>
          <a:stretch>
            <a:fillRect/>
          </a:stretch>
        </p:blipFill>
        <p:spPr>
          <a:xfrm>
            <a:off x="4067175" y="1125538"/>
            <a:ext cx="4608513" cy="5183187"/>
          </a:xfrm>
        </p:spPr>
      </p:pic>
    </p:spTree>
  </p:cSld>
  <p:clrMapOvr>
    <a:masterClrMapping/>
  </p:clrMapOvr>
  <p:transition advClick="0" advTm="13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endParaRPr lang="ru-RU"/>
          </a:p>
        </p:txBody>
      </p:sp>
      <p:pic>
        <p:nvPicPr>
          <p:cNvPr id="18434" name="Содержимое 3" descr="http://ppt4web.ru/images/1194/29474/310/img5.jpg"/>
          <p:cNvPicPr>
            <a:picLocks noGrp="1"/>
          </p:cNvPicPr>
          <p:nvPr>
            <p:ph sz="quarter" idx="1"/>
          </p:nvPr>
        </p:nvPicPr>
        <p:blipFill>
          <a:blip r:embed="rId2"/>
          <a:srcRect/>
          <a:stretch>
            <a:fillRect/>
          </a:stretch>
        </p:blipFill>
        <p:spPr>
          <a:xfrm>
            <a:off x="539750" y="620713"/>
            <a:ext cx="8135938" cy="5832475"/>
          </a:xfrm>
        </p:spPr>
      </p:pic>
    </p:spTree>
  </p:cSld>
  <p:clrMapOvr>
    <a:masterClrMapping/>
  </p:clrMapOvr>
  <p:transition advClick="0" advTm="10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smtClean="0">
                <a:solidFill>
                  <a:srgbClr val="FF0000"/>
                </a:solidFill>
                <a:latin typeface="Times New Roman" pitchFamily="18" charset="0"/>
                <a:cs typeface="Times New Roman" pitchFamily="18" charset="0"/>
              </a:rPr>
              <a:t>Авторитарный стиль воспитания</a:t>
            </a:r>
            <a:r>
              <a:rPr lang="ru-RU" dirty="0" smtClean="0">
                <a:solidFill>
                  <a:srgbClr val="FF0000"/>
                </a:solidFill>
                <a:latin typeface="Times New Roman" pitchFamily="18" charset="0"/>
                <a:cs typeface="Times New Roman" pitchFamily="18" charset="0"/>
              </a:rPr>
              <a:t/>
            </a:r>
            <a:br>
              <a:rPr lang="ru-RU" dirty="0" smtClean="0">
                <a:solidFill>
                  <a:srgbClr val="FF0000"/>
                </a:solidFill>
                <a:latin typeface="Times New Roman" pitchFamily="18" charset="0"/>
                <a:cs typeface="Times New Roman" pitchFamily="18" charset="0"/>
              </a:rPr>
            </a:br>
            <a:endParaRPr lang="ru-RU" dirty="0">
              <a:solidFill>
                <a:srgbClr val="FF0000"/>
              </a:solidFill>
              <a:latin typeface="Times New Roman" pitchFamily="18" charset="0"/>
              <a:cs typeface="Times New Roman" pitchFamily="18" charset="0"/>
            </a:endParaRPr>
          </a:p>
        </p:txBody>
      </p:sp>
      <p:sp>
        <p:nvSpPr>
          <p:cNvPr id="19458" name="Содержимое 2"/>
          <p:cNvSpPr>
            <a:spLocks noGrp="1"/>
          </p:cNvSpPr>
          <p:nvPr>
            <p:ph sz="quarter" idx="1"/>
          </p:nvPr>
        </p:nvSpPr>
        <p:spPr>
          <a:xfrm>
            <a:off x="457200" y="1600200"/>
            <a:ext cx="3657600" cy="4972050"/>
          </a:xfrm>
        </p:spPr>
        <p:txBody>
          <a:bodyPr/>
          <a:lstStyle/>
          <a:p>
            <a:pPr>
              <a:buFont typeface="Wingdings" pitchFamily="2" charset="2"/>
              <a:buNone/>
            </a:pPr>
            <a:r>
              <a:rPr lang="ru-RU" sz="3200" i="1" smtClean="0">
                <a:latin typeface="Times New Roman" pitchFamily="18" charset="0"/>
                <a:cs typeface="Times New Roman" pitchFamily="18" charset="0"/>
              </a:rPr>
              <a:t>   </a:t>
            </a:r>
            <a:r>
              <a:rPr lang="ru-RU" sz="3200" b="1" i="1" smtClean="0">
                <a:latin typeface="Times New Roman" pitchFamily="18" charset="0"/>
                <a:cs typeface="Times New Roman" pitchFamily="18" charset="0"/>
              </a:rPr>
              <a:t>Авторитарный </a:t>
            </a:r>
            <a:r>
              <a:rPr lang="ru-RU" sz="3200" b="1" smtClean="0">
                <a:latin typeface="Times New Roman" pitchFamily="18" charset="0"/>
                <a:cs typeface="Times New Roman" pitchFamily="18" charset="0"/>
              </a:rPr>
              <a:t>стиль – все решения принимают родители, считающие, что ребенок во всем должен подчиняться их воле, авторитету.</a:t>
            </a:r>
          </a:p>
        </p:txBody>
      </p:sp>
      <p:pic>
        <p:nvPicPr>
          <p:cNvPr id="19459" name="Содержимое 4" descr="http://girls-together.ucoz.ru/_pu/1/59973877.jpg"/>
          <p:cNvPicPr>
            <a:picLocks noGrp="1"/>
          </p:cNvPicPr>
          <p:nvPr>
            <p:ph sz="quarter" idx="2"/>
          </p:nvPr>
        </p:nvPicPr>
        <p:blipFill>
          <a:blip r:embed="rId2"/>
          <a:srcRect/>
          <a:stretch>
            <a:fillRect/>
          </a:stretch>
        </p:blipFill>
        <p:spPr>
          <a:xfrm>
            <a:off x="4643438" y="1071563"/>
            <a:ext cx="4291012" cy="5500687"/>
          </a:xfrm>
        </p:spPr>
      </p:pic>
    </p:spTree>
  </p:cSld>
  <p:clrMapOvr>
    <a:masterClrMapping/>
  </p:clrMapOvr>
  <p:transition advClick="0" advTm="1000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fontAlgn="auto">
              <a:spcAft>
                <a:spcPts val="0"/>
              </a:spcAft>
              <a:defRPr/>
            </a:pPr>
            <a:r>
              <a:rPr lang="ru-RU" b="1" dirty="0" smtClean="0"/>
              <a:t/>
            </a:r>
            <a:br>
              <a:rPr lang="ru-RU" b="1" dirty="0" smtClean="0"/>
            </a:br>
            <a:r>
              <a:rPr lang="ru-RU" sz="3600" b="1" dirty="0" smtClean="0">
                <a:solidFill>
                  <a:srgbClr val="FF0000"/>
                </a:solidFill>
                <a:latin typeface="Times New Roman" pitchFamily="18" charset="0"/>
                <a:cs typeface="Times New Roman" pitchFamily="18" charset="0"/>
              </a:rPr>
              <a:t>Демократический стиль воспитания</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20482" name="Содержимое 2"/>
          <p:cNvSpPr>
            <a:spLocks noGrp="1"/>
          </p:cNvSpPr>
          <p:nvPr>
            <p:ph sz="quarter" idx="1"/>
          </p:nvPr>
        </p:nvSpPr>
        <p:spPr>
          <a:xfrm>
            <a:off x="457200" y="1600200"/>
            <a:ext cx="3614738" cy="4572000"/>
          </a:xfrm>
        </p:spPr>
        <p:txBody>
          <a:bodyPr/>
          <a:lstStyle/>
          <a:p>
            <a:pPr>
              <a:buFont typeface="Wingdings" pitchFamily="2" charset="2"/>
              <a:buNone/>
            </a:pPr>
            <a:r>
              <a:rPr lang="ru-RU" i="1" smtClean="0"/>
              <a:t>   </a:t>
            </a:r>
            <a:r>
              <a:rPr lang="ru-RU" sz="2800" b="1" i="1" smtClean="0">
                <a:latin typeface="Times New Roman" pitchFamily="18" charset="0"/>
                <a:cs typeface="Times New Roman" pitchFamily="18" charset="0"/>
              </a:rPr>
              <a:t>Демократический </a:t>
            </a:r>
            <a:r>
              <a:rPr lang="ru-RU" sz="2800" b="1" smtClean="0">
                <a:latin typeface="Times New Roman" pitchFamily="18" charset="0"/>
                <a:cs typeface="Times New Roman" pitchFamily="18" charset="0"/>
              </a:rPr>
              <a:t>стиль – родители поощряют личную ответственность и самостоятельность своих детей в соответствии с их возрастными возможностями.</a:t>
            </a:r>
          </a:p>
          <a:p>
            <a:endParaRPr lang="ru-RU" smtClean="0"/>
          </a:p>
        </p:txBody>
      </p:sp>
      <p:pic>
        <p:nvPicPr>
          <p:cNvPr id="20483" name="Содержимое 4" descr="http://media.begeek.fr/2009/10/jeux-video.jpg"/>
          <p:cNvPicPr>
            <a:picLocks noGrp="1"/>
          </p:cNvPicPr>
          <p:nvPr>
            <p:ph sz="quarter" idx="2"/>
          </p:nvPr>
        </p:nvPicPr>
        <p:blipFill>
          <a:blip r:embed="rId2"/>
          <a:srcRect/>
          <a:stretch>
            <a:fillRect/>
          </a:stretch>
        </p:blipFill>
        <p:spPr>
          <a:xfrm>
            <a:off x="4143375" y="1268413"/>
            <a:ext cx="4676775" cy="5329237"/>
          </a:xfrm>
        </p:spPr>
      </p:pic>
    </p:spTree>
  </p:cSld>
  <p:clrMapOvr>
    <a:masterClrMapping/>
  </p:clrMapOvr>
  <p:transition advClick="0" advTm="1000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1417638"/>
          </a:xfrm>
        </p:spPr>
        <p:txBody>
          <a:bodyPr>
            <a:normAutofit fontScale="90000"/>
          </a:bodyPr>
          <a:lstStyle/>
          <a:p>
            <a:pPr fontAlgn="auto">
              <a:spcAft>
                <a:spcPts val="0"/>
              </a:spcAft>
              <a:defRPr/>
            </a:pPr>
            <a:r>
              <a:rPr lang="ru-RU" b="1" dirty="0" smtClean="0"/>
              <a:t/>
            </a:r>
            <a:br>
              <a:rPr lang="ru-RU" b="1" dirty="0" smtClean="0"/>
            </a:br>
            <a:r>
              <a:rPr lang="ru-RU" sz="3600" b="1" dirty="0" smtClean="0">
                <a:solidFill>
                  <a:srgbClr val="FF0000"/>
                </a:solidFill>
                <a:latin typeface="Times New Roman" pitchFamily="18" charset="0"/>
                <a:cs typeface="Times New Roman" pitchFamily="18" charset="0"/>
              </a:rPr>
              <a:t>Попустительский стиль воспитания</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a:bodyPr>
          <a:lstStyle/>
          <a:p>
            <a:pPr marL="274320" indent="-274320" fontAlgn="auto">
              <a:spcAft>
                <a:spcPts val="0"/>
              </a:spcAft>
              <a:buFont typeface="Wingdings"/>
              <a:buNone/>
              <a:defRPr/>
            </a:pPr>
            <a:r>
              <a:rPr lang="ru-RU" b="1" i="1" dirty="0" smtClean="0"/>
              <a:t>   </a:t>
            </a:r>
            <a:r>
              <a:rPr lang="ru-RU" b="1" i="1" dirty="0" smtClean="0">
                <a:latin typeface="Times New Roman" pitchFamily="18" charset="0"/>
                <a:cs typeface="Times New Roman" pitchFamily="18" charset="0"/>
              </a:rPr>
              <a:t>Попустительский </a:t>
            </a:r>
            <a:r>
              <a:rPr lang="ru-RU" b="1" dirty="0" smtClean="0">
                <a:latin typeface="Times New Roman" pitchFamily="18" charset="0"/>
                <a:cs typeface="Times New Roman" pitchFamily="18" charset="0"/>
              </a:rPr>
              <a:t>стиль – ребенок должным образом не направляется, практически не знает запретов и ограничений со стороны родителей или не выполняет указаний родителей, для которых характерно неумение, неспособность или нежелание руководить детьми</a:t>
            </a:r>
            <a:r>
              <a:rPr lang="ru-RU" b="1" dirty="0" smtClean="0"/>
              <a:t>.</a:t>
            </a:r>
          </a:p>
          <a:p>
            <a:pPr marL="274320" indent="-274320" fontAlgn="auto">
              <a:spcAft>
                <a:spcPts val="0"/>
              </a:spcAft>
              <a:buFont typeface="Wingdings"/>
              <a:buChar char=""/>
              <a:defRPr/>
            </a:pPr>
            <a:endParaRPr lang="ru-RU" dirty="0"/>
          </a:p>
        </p:txBody>
      </p:sp>
      <p:pic>
        <p:nvPicPr>
          <p:cNvPr id="21507" name="Содержимое 4" descr="http://static.myapartmentmap.com/media/blog_images/iStock_000005586427Small.png"/>
          <p:cNvPicPr>
            <a:picLocks noGrp="1"/>
          </p:cNvPicPr>
          <p:nvPr>
            <p:ph sz="quarter" idx="2"/>
          </p:nvPr>
        </p:nvPicPr>
        <p:blipFill>
          <a:blip r:embed="rId2"/>
          <a:srcRect/>
          <a:stretch>
            <a:fillRect/>
          </a:stretch>
        </p:blipFill>
        <p:spPr>
          <a:xfrm>
            <a:off x="4067175" y="981075"/>
            <a:ext cx="4867275" cy="5662613"/>
          </a:xfrm>
        </p:spPr>
      </p:pic>
    </p:spTree>
  </p:cSld>
  <p:clrMapOvr>
    <a:masterClrMapping/>
  </p:clrMapOvr>
  <p:transition advClick="0" advTm="1000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326</TotalTime>
  <Words>1026</Words>
  <Application>Microsoft Office PowerPoint</Application>
  <PresentationFormat>Экран (4:3)</PresentationFormat>
  <Paragraphs>45</Paragraphs>
  <Slides>21</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7</vt:i4>
      </vt:variant>
      <vt:variant>
        <vt:lpstr>Заголовки слайдов</vt:lpstr>
      </vt:variant>
      <vt:variant>
        <vt:i4>21</vt:i4>
      </vt:variant>
    </vt:vector>
  </HeadingPairs>
  <TitlesOfParts>
    <vt:vector size="34" baseType="lpstr">
      <vt:lpstr>Century Schoolbook</vt:lpstr>
      <vt:lpstr>Arial</vt:lpstr>
      <vt:lpstr>Wingdings</vt:lpstr>
      <vt:lpstr>Wingdings 2</vt:lpstr>
      <vt:lpstr>Calibri</vt:lpstr>
      <vt:lpstr>Times New Roman</vt:lpstr>
      <vt:lpstr>Эркер</vt:lpstr>
      <vt:lpstr>Эркер</vt:lpstr>
      <vt:lpstr>Эркер</vt:lpstr>
      <vt:lpstr>Эркер</vt:lpstr>
      <vt:lpstr>Эркер</vt:lpstr>
      <vt:lpstr>Эркер</vt:lpstr>
      <vt:lpstr>Эркер</vt:lpstr>
      <vt:lpstr>ПОДРОСТОК   И СЕМЕЙНОЕ ВОСПИТАНИЕ</vt:lpstr>
      <vt:lpstr>ЦЕЛЬ</vt:lpstr>
      <vt:lpstr>            ПСИХОЛОГИЧЕСКИЕ МЕХАНИЗМЫ СОЦИАЛИЗАЦИИ В СЕМЬЕ </vt:lpstr>
      <vt:lpstr>СЕМЕЙНОЕ ВОСПИТАНИЕ</vt:lpstr>
      <vt:lpstr>          ВЫДЕЛЯЮТСЯ ДВА ТИПА ДЕФОРМАЦИИ СЕМЬИ (РЕАН А. А.): - СТРУКТУРНАЯ; -ПСИХОЛОГИЧЕСКАЯ. </vt:lpstr>
      <vt:lpstr>Слайд 6</vt:lpstr>
      <vt:lpstr>АВТОРИТАРНЫЙ СТИЛЬ ВОСПИТАНИЯ </vt:lpstr>
      <vt:lpstr> ДЕМОКРАТИЧЕСКИЙ СТИЛЬ ВОСПИТАНИЯ </vt:lpstr>
      <vt:lpstr> ПОПУСТИТЕЛЬСКИЙ СТИЛЬ ВОСПИТАНИЯ </vt:lpstr>
      <vt:lpstr>     ХАОТИЧЕСКИЙ СТИЛЬ ВОСПИТАНИЯ </vt:lpstr>
      <vt:lpstr>ОПЕКАЮЩИЙ СТИЛЬ ВОСПИТАНИЯ </vt:lpstr>
      <vt:lpstr>Слайд 12</vt:lpstr>
      <vt:lpstr>Слайд 13</vt:lpstr>
      <vt:lpstr>РЕКОМЕНДАЦИИ ДЛЯ РОДИТЕЛЕЙ </vt:lpstr>
      <vt:lpstr>РЕКОМЕНДАЦИИ ДЛЯ РОДИТЕЛЕЙ </vt:lpstr>
      <vt:lpstr>АНКЕТА «ХОРОШИЕ ЛИ ВЫ РОДИТЕЛИ?» </vt:lpstr>
      <vt:lpstr>Слайд 17</vt:lpstr>
      <vt:lpstr>ПОДСЧЕТ РЕЗУЛЬТАТОВ </vt:lpstr>
      <vt:lpstr>ПОДСЧЕТ РЕЗУЛЬТАТОВ </vt:lpstr>
      <vt:lpstr>ДЕТИ- ЭТО НАШЕ БУДУЩЕЕ!!!</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Asus</cp:lastModifiedBy>
  <cp:revision>42</cp:revision>
  <dcterms:created xsi:type="dcterms:W3CDTF">2013-09-17T16:17:14Z</dcterms:created>
  <dcterms:modified xsi:type="dcterms:W3CDTF">2014-08-05T07:35:05Z</dcterms:modified>
</cp:coreProperties>
</file>