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4" r:id="rId4"/>
    <p:sldId id="286" r:id="rId5"/>
    <p:sldId id="258" r:id="rId6"/>
    <p:sldId id="285" r:id="rId7"/>
    <p:sldId id="287" r:id="rId8"/>
    <p:sldId id="288" r:id="rId9"/>
    <p:sldId id="294" r:id="rId10"/>
    <p:sldId id="295" r:id="rId11"/>
    <p:sldId id="297" r:id="rId12"/>
    <p:sldId id="296" r:id="rId13"/>
    <p:sldId id="291" r:id="rId14"/>
    <p:sldId id="293" r:id="rId15"/>
    <p:sldId id="277" r:id="rId16"/>
    <p:sldId id="281" r:id="rId17"/>
    <p:sldId id="259" r:id="rId18"/>
    <p:sldId id="300" r:id="rId19"/>
    <p:sldId id="301" r:id="rId20"/>
    <p:sldId id="302" r:id="rId21"/>
    <p:sldId id="303" r:id="rId22"/>
    <p:sldId id="276" r:id="rId23"/>
    <p:sldId id="298" r:id="rId24"/>
    <p:sldId id="265" r:id="rId25"/>
    <p:sldId id="275" r:id="rId26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DE08D"/>
    <a:srgbClr val="C0B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9" autoAdjust="0"/>
    <p:restoredTop sz="94660"/>
  </p:normalViewPr>
  <p:slideViewPr>
    <p:cSldViewPr>
      <p:cViewPr>
        <p:scale>
          <a:sx n="66" d="100"/>
          <a:sy n="66" d="100"/>
        </p:scale>
        <p:origin x="-15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0485A-570A-4B51-8D0C-713258841814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77F50-EB2A-4387-A565-241E4CE97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77F50-EB2A-4387-A565-241E4CE97E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588" y="3803650"/>
            <a:ext cx="9142412" cy="13017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622550"/>
        </p:xfrm>
        <a:graphic>
          <a:graphicData uri="http://schemas.openxmlformats.org/presentationml/2006/ole">
            <p:oleObj spid="_x0000_s3090" name="Image" r:id="rId3" imgW="13003175" imgH="4571429" progId="">
              <p:embed/>
            </p:oleObj>
          </a:graphicData>
        </a:graphic>
      </p:graphicFrame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2678113"/>
            <a:ext cx="9144000" cy="1071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63796E10-35CC-43D8-A9B2-89ABCCEBBA2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/>
                <a:t>LOGO</a:t>
              </a:r>
            </a:p>
          </p:txBody>
        </p:sp>
        <p:sp>
          <p:nvSpPr>
            <p:cNvPr id="308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685800" y="3429000"/>
            <a:ext cx="7620000" cy="685800"/>
          </a:xfrm>
          <a:prstGeom prst="roundRect">
            <a:avLst>
              <a:gd name="adj" fmla="val 38449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14400" y="2895600"/>
            <a:ext cx="7304088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762000" y="3432175"/>
            <a:ext cx="7620000" cy="682625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1F0D7-16B8-4CBA-B571-0AD349F7F1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74650"/>
            <a:ext cx="2057400" cy="5949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74650"/>
            <a:ext cx="6019800" cy="5949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44CF4-6F19-41DA-810F-4734271AB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650"/>
            <a:ext cx="7010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538C14F-D523-45CE-A54A-82621E50A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44C7-A78E-4BD6-9BB3-B1BBC11D9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A0A19-DA29-43DD-8FD9-30609FAFC7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11FCF-07E0-461B-ADFF-AA84D02189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E9612-4069-4756-ADAB-10F102EA4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F0DB-87DE-4DF2-8EA2-EA76A1D22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02488-08B4-4476-AA8F-07B764D71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0DE9-7916-4F73-8F99-78B1004EA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D2139-2C38-4E01-B7AF-670959C6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641350"/>
            <a:ext cx="9144000" cy="92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white">
          <a:xfrm>
            <a:off x="1588" y="766763"/>
            <a:ext cx="9142412" cy="136683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-11113" y="0"/>
          <a:ext cx="9155113" cy="609600"/>
        </p:xfrm>
        <a:graphic>
          <a:graphicData uri="http://schemas.openxmlformats.org/presentationml/2006/ole">
            <p:oleObj spid="_x0000_s1039" name="Image" r:id="rId15" imgW="13003175" imgH="4571429" progId="">
              <p:embed/>
            </p:oleObj>
          </a:graphicData>
        </a:graphic>
      </p:graphicFrame>
      <p:sp>
        <p:nvSpPr>
          <p:cNvPr id="1033" name="AutoShape 9"/>
          <p:cNvSpPr>
            <a:spLocks noChangeArrowheads="1"/>
          </p:cNvSpPr>
          <p:nvPr/>
        </p:nvSpPr>
        <p:spPr bwMode="gray">
          <a:xfrm>
            <a:off x="609600" y="344488"/>
            <a:ext cx="7366000" cy="644525"/>
          </a:xfrm>
          <a:prstGeom prst="roundRect">
            <a:avLst>
              <a:gd name="adj" fmla="val 4187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57EBD4-713E-4DD4-9887-BD2308C366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38200" y="374650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gray">
          <a:xfrm>
            <a:off x="8131175" y="2571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gray">
          <a:xfrm rot="5400000">
            <a:off x="8447088" y="-185738"/>
            <a:ext cx="273050" cy="860425"/>
          </a:xfrm>
          <a:prstGeom prst="moon">
            <a:avLst>
              <a:gd name="adj" fmla="val 2120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hyperlink" Target="The%20Ampere%20-%20Photon%20Buff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429000"/>
            <a:ext cx="7620000" cy="682625"/>
          </a:xfrm>
        </p:spPr>
        <p:txBody>
          <a:bodyPr/>
          <a:lstStyle/>
          <a:p>
            <a:r>
              <a:rPr lang="en-US" dirty="0" smtClean="0"/>
              <a:t>Force of current. Ammeter.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424936" cy="237626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1) revise theme current sources, construction and principle of work of the current source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2) know the meaning of force of electric current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3) make electric circuit experimentally and using symbols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1196752"/>
            <a:ext cx="3960440" cy="2448272"/>
          </a:xfrm>
          <a:prstGeom prst="rect">
            <a:avLst/>
          </a:prstGeom>
          <a:solidFill>
            <a:srgbClr val="FDE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of current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555776" y="1124744"/>
          <a:ext cx="3816424" cy="2413511"/>
        </p:xfrm>
        <a:graphic>
          <a:graphicData uri="http://schemas.openxmlformats.org/presentationml/2006/ole">
            <p:oleObj spid="_x0000_s10242" name="Формула" r:id="rId3" imgW="38088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91680" y="3717032"/>
            <a:ext cx="62343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Dotum" pitchFamily="34" charset="-127"/>
                <a:ea typeface="Dotum" pitchFamily="34" charset="-127"/>
              </a:rPr>
              <a:t>I - Force of current (A)</a:t>
            </a:r>
          </a:p>
          <a:p>
            <a:r>
              <a:rPr lang="en-US" sz="4400" b="1" dirty="0" smtClean="0">
                <a:latin typeface="Dotum" pitchFamily="34" charset="-127"/>
                <a:ea typeface="Dotum" pitchFamily="34" charset="-127"/>
              </a:rPr>
              <a:t>q – Charge (C)</a:t>
            </a:r>
          </a:p>
          <a:p>
            <a:r>
              <a:rPr lang="en-US" sz="4400" b="1" dirty="0" smtClean="0">
                <a:latin typeface="Dotum" pitchFamily="34" charset="-127"/>
                <a:ea typeface="Dotum" pitchFamily="34" charset="-127"/>
              </a:rPr>
              <a:t>t – time (s)</a:t>
            </a:r>
            <a:endParaRPr lang="ru-RU" sz="4400" b="1" dirty="0"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124744"/>
            <a:ext cx="6840760" cy="1800200"/>
          </a:xfrm>
          <a:prstGeom prst="rect">
            <a:avLst/>
          </a:prstGeom>
          <a:solidFill>
            <a:srgbClr val="FDE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current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99592" y="1412776"/>
          <a:ext cx="6610462" cy="1333674"/>
        </p:xfrm>
        <a:graphic>
          <a:graphicData uri="http://schemas.openxmlformats.org/presentationml/2006/ole">
            <p:oleObj spid="_x0000_s32770" name="Формула" r:id="rId3" imgW="1371600" imgH="393480" progId="Equation.3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2996952"/>
            <a:ext cx="6840760" cy="1728192"/>
          </a:xfrm>
          <a:prstGeom prst="rect">
            <a:avLst/>
          </a:prstGeom>
          <a:solidFill>
            <a:srgbClr val="FDE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Caution!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1A is dangerous for life!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797152"/>
            <a:ext cx="6840760" cy="1728192"/>
          </a:xfrm>
          <a:prstGeom prst="rect">
            <a:avLst/>
          </a:prstGeom>
          <a:solidFill>
            <a:srgbClr val="FDE0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>
                    <a:lumMod val="75000"/>
                  </a:schemeClr>
                </a:solidFill>
                <a:hlinkClick r:id="rId4" action="ppaction://hlinkfile"/>
              </a:rPr>
              <a:t>What is amp?</a:t>
            </a:r>
            <a:endParaRPr lang="en-US" sz="4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1284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Ammeter (</a:t>
            </a:r>
            <a:r>
              <a:rPr lang="ru-RU" dirty="0" smtClean="0"/>
              <a:t>Амперметр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827584" y="1124744"/>
            <a:ext cx="701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Ammeter is the device for measuring current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1844824"/>
            <a:ext cx="2411338" cy="4752528"/>
            <a:chOff x="6228184" y="1844824"/>
            <a:chExt cx="2411338" cy="4752528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1844824"/>
              <a:ext cx="2411338" cy="4524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6948264" y="6093296"/>
              <a:ext cx="1152128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TV-set </a:t>
            </a:r>
            <a:r>
              <a:rPr lang="en-US" dirty="0" smtClean="0"/>
              <a:t>circuit: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604448" cy="56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circuit: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295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781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112474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Draw a circuit into the exercise-book, </a:t>
            </a:r>
          </a:p>
          <a:p>
            <a:r>
              <a:rPr lang="en-US" sz="2400" dirty="0" smtClean="0"/>
              <a:t>Write down </a:t>
            </a:r>
          </a:p>
          <a:p>
            <a:pPr algn="ctr"/>
            <a:r>
              <a:rPr lang="en-US" sz="2400" b="1" dirty="0" smtClean="0"/>
              <a:t>I= …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Practice: </a:t>
            </a:r>
            <a:endParaRPr lang="en-US" sz="2400" dirty="0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251520" y="980728"/>
            <a:ext cx="2170113" cy="4035425"/>
            <a:chOff x="720" y="1296"/>
            <a:chExt cx="1367" cy="2542"/>
          </a:xfrm>
        </p:grpSpPr>
        <p:sp>
          <p:nvSpPr>
            <p:cNvPr id="64516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7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19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0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21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522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6452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52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2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528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64529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9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 smtClean="0"/>
                <a:t>Find force of current in electric bulb , if electric charge of 300C travels through it during 10min.</a:t>
              </a:r>
              <a:endParaRPr lang="en-US" sz="1600" dirty="0"/>
            </a:p>
          </p:txBody>
        </p:sp>
      </p:grpSp>
      <p:grpSp>
        <p:nvGrpSpPr>
          <p:cNvPr id="64530" name="Group 18"/>
          <p:cNvGrpSpPr>
            <a:grpSpLocks/>
          </p:cNvGrpSpPr>
          <p:nvPr/>
        </p:nvGrpSpPr>
        <p:grpSpPr bwMode="auto">
          <a:xfrm>
            <a:off x="2483768" y="1484784"/>
            <a:ext cx="2166938" cy="4035425"/>
            <a:chOff x="2208" y="1296"/>
            <a:chExt cx="1365" cy="2542"/>
          </a:xfrm>
        </p:grpSpPr>
        <p:sp>
          <p:nvSpPr>
            <p:cNvPr id="6453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3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6453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3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454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64541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What charge will travel during 3min through ammeter if force of current is 0.2A?</a:t>
              </a:r>
              <a:endParaRPr lang="en-US" dirty="0"/>
            </a:p>
          </p:txBody>
        </p:sp>
        <p:sp>
          <p:nvSpPr>
            <p:cNvPr id="6454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544" name="Group 32"/>
          <p:cNvGrpSpPr>
            <a:grpSpLocks/>
          </p:cNvGrpSpPr>
          <p:nvPr/>
        </p:nvGrpSpPr>
        <p:grpSpPr bwMode="auto">
          <a:xfrm>
            <a:off x="4716016" y="2060848"/>
            <a:ext cx="2170113" cy="4035425"/>
            <a:chOff x="3692" y="1296"/>
            <a:chExt cx="1367" cy="2542"/>
          </a:xfrm>
        </p:grpSpPr>
        <p:sp>
          <p:nvSpPr>
            <p:cNvPr id="6454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4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4549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4550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551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2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3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4554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4555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64556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Force of current is 200A. What is the time the charge of 60000C travels through it?</a:t>
              </a:r>
              <a:endParaRPr lang="en-US" dirty="0"/>
            </a:p>
          </p:txBody>
        </p:sp>
        <p:sp>
          <p:nvSpPr>
            <p:cNvPr id="64557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558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2" name="Group 3"/>
          <p:cNvGrpSpPr>
            <a:grpSpLocks/>
          </p:cNvGrpSpPr>
          <p:nvPr/>
        </p:nvGrpSpPr>
        <p:grpSpPr bwMode="auto">
          <a:xfrm>
            <a:off x="6973887" y="2564904"/>
            <a:ext cx="2170113" cy="4035425"/>
            <a:chOff x="720" y="1296"/>
            <a:chExt cx="1367" cy="2542"/>
          </a:xfrm>
        </p:grpSpPr>
        <p:sp>
          <p:nvSpPr>
            <p:cNvPr id="63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2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3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4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5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6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71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Force of current in the iron is 0.2A. What charge will travel through it during 5 min?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Test on the theme “Force of current”</a:t>
            </a:r>
            <a:endParaRPr lang="en-US" sz="3200" dirty="0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1392238" y="2057400"/>
            <a:ext cx="6684963" cy="3886200"/>
            <a:chOff x="877" y="1296"/>
            <a:chExt cx="4211" cy="2448"/>
          </a:xfrm>
        </p:grpSpPr>
        <p:sp>
          <p:nvSpPr>
            <p:cNvPr id="69636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637" name="Oval 5"/>
            <p:cNvSpPr>
              <a:spLocks noChangeArrowheads="1"/>
            </p:cNvSpPr>
            <p:nvPr/>
          </p:nvSpPr>
          <p:spPr bwMode="gray">
            <a:xfrm rot="-1543677">
              <a:off x="2736" y="1728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38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39" name="Oval 7"/>
            <p:cNvSpPr>
              <a:spLocks noChangeArrowheads="1"/>
            </p:cNvSpPr>
            <p:nvPr/>
          </p:nvSpPr>
          <p:spPr bwMode="gray">
            <a:xfrm rot="-1543677">
              <a:off x="1824" y="35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0" name="Oval 8"/>
            <p:cNvSpPr>
              <a:spLocks noChangeArrowheads="1"/>
            </p:cNvSpPr>
            <p:nvPr/>
          </p:nvSpPr>
          <p:spPr bwMode="gray">
            <a:xfrm rot="-1543677">
              <a:off x="3456" y="312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gray">
            <a:xfrm rot="-1543677">
              <a:off x="1296" y="2592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642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3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4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5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9646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b="1"/>
            </a:p>
          </p:txBody>
        </p:sp>
        <p:sp>
          <p:nvSpPr>
            <p:cNvPr id="69647" name="Text Box 15"/>
            <p:cNvSpPr txBox="1">
              <a:spLocks noChangeArrowheads="1"/>
            </p:cNvSpPr>
            <p:nvPr/>
          </p:nvSpPr>
          <p:spPr bwMode="gray">
            <a:xfrm>
              <a:off x="1202" y="2387"/>
              <a:ext cx="3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#1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48" name="Text Box 16"/>
            <p:cNvSpPr txBox="1">
              <a:spLocks noChangeArrowheads="1"/>
            </p:cNvSpPr>
            <p:nvPr/>
          </p:nvSpPr>
          <p:spPr bwMode="gray">
            <a:xfrm>
              <a:off x="2578" y="1545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2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49" name="Text Box 17"/>
            <p:cNvSpPr txBox="1">
              <a:spLocks noChangeArrowheads="1"/>
            </p:cNvSpPr>
            <p:nvPr/>
          </p:nvSpPr>
          <p:spPr bwMode="gray">
            <a:xfrm>
              <a:off x="4222" y="1696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3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50" name="Text Box 18"/>
            <p:cNvSpPr txBox="1">
              <a:spLocks noChangeArrowheads="1"/>
            </p:cNvSpPr>
            <p:nvPr/>
          </p:nvSpPr>
          <p:spPr bwMode="gray">
            <a:xfrm>
              <a:off x="3219" y="2956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4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51" name="Text Box 19"/>
            <p:cNvSpPr txBox="1">
              <a:spLocks noChangeArrowheads="1"/>
            </p:cNvSpPr>
            <p:nvPr/>
          </p:nvSpPr>
          <p:spPr bwMode="gray">
            <a:xfrm>
              <a:off x="1638" y="3295"/>
              <a:ext cx="3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  <a:latin typeface="Verdana" pitchFamily="34" charset="0"/>
                </a:rPr>
                <a:t># 5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gray">
            <a:xfrm>
              <a:off x="2160" y="2304"/>
              <a:ext cx="1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 smtClean="0"/>
                <a:t>Test: </a:t>
              </a:r>
              <a:endParaRPr 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#1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7544" y="3068960"/>
            <a:ext cx="2038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Is the charge travelled through the cross-section area of the conductor during a minute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39552" y="1052736"/>
            <a:ext cx="8064896" cy="1601788"/>
            <a:chOff x="1997" y="1314"/>
            <a:chExt cx="1889" cy="1009"/>
          </a:xfrm>
        </p:grpSpPr>
        <p:grpSp>
          <p:nvGrpSpPr>
            <p:cNvPr id="4302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903817" y="1571625"/>
            <a:ext cx="31935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Force of current is…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3212976"/>
            <a:ext cx="203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Is the thermal motion of electrons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35896" y="3106703"/>
            <a:ext cx="2038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Is the charge travelled through the cross-section area of the conductor during a second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2549649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2574674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26369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27089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2708920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#2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467544" y="3068960"/>
            <a:ext cx="203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Device for measuring charge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552" y="1052736"/>
            <a:ext cx="8064896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372696" y="1571625"/>
            <a:ext cx="22557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Ammeter is…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3212976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Device for measuring force of current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35896" y="3106703"/>
            <a:ext cx="20383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000000"/>
                </a:solidFill>
              </a:rPr>
              <a:t>Device for measuring number of electrons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2549649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2574674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26369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27089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2708920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Question #3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9552" y="1052736"/>
            <a:ext cx="8064896" cy="1601788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2698638" y="1571625"/>
            <a:ext cx="36038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</a:rPr>
              <a:t>What circuit is correct?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2924944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2549649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2574674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263691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27089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2621657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2646682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2708920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915848" y="3356992"/>
            <a:ext cx="991856" cy="241181"/>
            <a:chOff x="4420" y="7202"/>
            <a:chExt cx="1264" cy="380"/>
          </a:xfrm>
        </p:grpSpPr>
        <p:cxnSp>
          <p:nvCxnSpPr>
            <p:cNvPr id="33796" name="AutoShape 4"/>
            <p:cNvCxnSpPr>
              <a:cxnSpLocks noChangeShapeType="1"/>
            </p:cNvCxnSpPr>
            <p:nvPr/>
          </p:nvCxnSpPr>
          <p:spPr bwMode="auto">
            <a:xfrm>
              <a:off x="4420" y="7404"/>
              <a:ext cx="12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798" name="AutoShape 6"/>
            <p:cNvCxnSpPr>
              <a:cxnSpLocks noChangeShapeType="1"/>
            </p:cNvCxnSpPr>
            <p:nvPr/>
          </p:nvCxnSpPr>
          <p:spPr bwMode="auto">
            <a:xfrm flipV="1">
              <a:off x="5067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6" name="AutoShape 5"/>
            <p:cNvCxnSpPr>
              <a:cxnSpLocks noChangeShapeType="1"/>
            </p:cNvCxnSpPr>
            <p:nvPr/>
          </p:nvCxnSpPr>
          <p:spPr bwMode="auto">
            <a:xfrm flipV="1">
              <a:off x="5133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7" name="AutoShape 6"/>
            <p:cNvCxnSpPr>
              <a:cxnSpLocks noChangeShapeType="1"/>
            </p:cNvCxnSpPr>
            <p:nvPr/>
          </p:nvCxnSpPr>
          <p:spPr bwMode="auto">
            <a:xfrm flipV="1">
              <a:off x="5212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8" name="AutoShape 5"/>
            <p:cNvCxnSpPr>
              <a:cxnSpLocks noChangeShapeType="1"/>
            </p:cNvCxnSpPr>
            <p:nvPr/>
          </p:nvCxnSpPr>
          <p:spPr bwMode="auto">
            <a:xfrm flipV="1">
              <a:off x="5330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59" name="AutoShape 6"/>
            <p:cNvCxnSpPr>
              <a:cxnSpLocks noChangeShapeType="1"/>
            </p:cNvCxnSpPr>
            <p:nvPr/>
          </p:nvCxnSpPr>
          <p:spPr bwMode="auto">
            <a:xfrm flipV="1">
              <a:off x="5409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827584" y="4390264"/>
            <a:ext cx="1042670" cy="258953"/>
            <a:chOff x="4251" y="9740"/>
            <a:chExt cx="1642" cy="408"/>
          </a:xfrm>
        </p:grpSpPr>
        <p:sp>
          <p:nvSpPr>
            <p:cNvPr id="33800" name="Oval 8"/>
            <p:cNvSpPr>
              <a:spLocks noChangeArrowheads="1"/>
            </p:cNvSpPr>
            <p:nvPr/>
          </p:nvSpPr>
          <p:spPr bwMode="auto">
            <a:xfrm>
              <a:off x="4890" y="9740"/>
              <a:ext cx="380" cy="4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3801" name="AutoShape 9"/>
            <p:cNvCxnSpPr>
              <a:cxnSpLocks noChangeShapeType="1"/>
            </p:cNvCxnSpPr>
            <p:nvPr/>
          </p:nvCxnSpPr>
          <p:spPr bwMode="auto">
            <a:xfrm>
              <a:off x="4251" y="9931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2" name="AutoShape 10"/>
            <p:cNvCxnSpPr>
              <a:cxnSpLocks noChangeShapeType="1"/>
            </p:cNvCxnSpPr>
            <p:nvPr/>
          </p:nvCxnSpPr>
          <p:spPr bwMode="auto">
            <a:xfrm>
              <a:off x="5254" y="9932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3" name="AutoShape 11"/>
            <p:cNvCxnSpPr>
              <a:cxnSpLocks noChangeShapeType="1"/>
            </p:cNvCxnSpPr>
            <p:nvPr/>
          </p:nvCxnSpPr>
          <p:spPr bwMode="auto">
            <a:xfrm flipV="1">
              <a:off x="4942" y="9776"/>
              <a:ext cx="255" cy="3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804" name="AutoShape 12"/>
            <p:cNvCxnSpPr>
              <a:cxnSpLocks noChangeShapeType="1"/>
            </p:cNvCxnSpPr>
            <p:nvPr/>
          </p:nvCxnSpPr>
          <p:spPr bwMode="auto">
            <a:xfrm>
              <a:off x="4954" y="9791"/>
              <a:ext cx="273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33811" name="AutoShape 19"/>
          <p:cNvCxnSpPr>
            <a:cxnSpLocks noChangeShapeType="1"/>
          </p:cNvCxnSpPr>
          <p:nvPr/>
        </p:nvCxnSpPr>
        <p:spPr bwMode="auto">
          <a:xfrm>
            <a:off x="1868984" y="3485199"/>
            <a:ext cx="0" cy="10262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815" name="AutoShape 23"/>
          <p:cNvCxnSpPr>
            <a:cxnSpLocks noChangeShapeType="1"/>
          </p:cNvCxnSpPr>
          <p:nvPr/>
        </p:nvCxnSpPr>
        <p:spPr bwMode="auto">
          <a:xfrm flipH="1">
            <a:off x="827584" y="3485199"/>
            <a:ext cx="8826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51" name="Группа 50"/>
          <p:cNvGrpSpPr/>
          <p:nvPr/>
        </p:nvGrpSpPr>
        <p:grpSpPr>
          <a:xfrm>
            <a:off x="1738412" y="3861048"/>
            <a:ext cx="241300" cy="261610"/>
            <a:chOff x="1738412" y="3861048"/>
            <a:chExt cx="241300" cy="261610"/>
          </a:xfrm>
        </p:grpSpPr>
        <p:sp>
          <p:nvSpPr>
            <p:cNvPr id="33806" name="Oval 14"/>
            <p:cNvSpPr>
              <a:spLocks noChangeArrowheads="1"/>
            </p:cNvSpPr>
            <p:nvPr/>
          </p:nvSpPr>
          <p:spPr bwMode="auto">
            <a:xfrm>
              <a:off x="1738412" y="3861048"/>
              <a:ext cx="241300" cy="25895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63688" y="3861048"/>
              <a:ext cx="216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endParaRPr lang="ru-RU" sz="110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55576" y="3485199"/>
            <a:ext cx="144016" cy="1027560"/>
            <a:chOff x="755576" y="3485199"/>
            <a:chExt cx="144016" cy="1027560"/>
          </a:xfrm>
        </p:grpSpPr>
        <p:cxnSp>
          <p:nvCxnSpPr>
            <p:cNvPr id="33813" name="AutoShape 21"/>
            <p:cNvCxnSpPr>
              <a:cxnSpLocks noChangeShapeType="1"/>
            </p:cNvCxnSpPr>
            <p:nvPr/>
          </p:nvCxnSpPr>
          <p:spPr bwMode="auto">
            <a:xfrm>
              <a:off x="834569" y="3485199"/>
              <a:ext cx="635" cy="1027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52" name="Блок-схема: процесс 51"/>
            <p:cNvSpPr/>
            <p:nvPr/>
          </p:nvSpPr>
          <p:spPr>
            <a:xfrm>
              <a:off x="755576" y="3789040"/>
              <a:ext cx="144016" cy="36004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5" name="Прямая соединительная линия 54"/>
          <p:cNvCxnSpPr>
            <a:stCxn id="52" idx="0"/>
          </p:cNvCxnSpPr>
          <p:nvPr/>
        </p:nvCxnSpPr>
        <p:spPr>
          <a:xfrm rot="16200000" flipH="1" flipV="1">
            <a:off x="611560" y="3861048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AutoShape 4"/>
          <p:cNvCxnSpPr>
            <a:cxnSpLocks noChangeShapeType="1"/>
          </p:cNvCxnSpPr>
          <p:nvPr/>
        </p:nvCxnSpPr>
        <p:spPr bwMode="auto">
          <a:xfrm>
            <a:off x="4067944" y="3557207"/>
            <a:ext cx="99185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68" name="Group 7"/>
          <p:cNvGrpSpPr>
            <a:grpSpLocks/>
          </p:cNvGrpSpPr>
          <p:nvPr/>
        </p:nvGrpSpPr>
        <p:grpSpPr bwMode="auto">
          <a:xfrm>
            <a:off x="3979680" y="4462272"/>
            <a:ext cx="1042670" cy="258953"/>
            <a:chOff x="4251" y="9740"/>
            <a:chExt cx="1642" cy="408"/>
          </a:xfrm>
        </p:grpSpPr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4890" y="9740"/>
              <a:ext cx="380" cy="4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70" name="AutoShape 9"/>
            <p:cNvCxnSpPr>
              <a:cxnSpLocks noChangeShapeType="1"/>
            </p:cNvCxnSpPr>
            <p:nvPr/>
          </p:nvCxnSpPr>
          <p:spPr bwMode="auto">
            <a:xfrm>
              <a:off x="4251" y="9931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1" name="AutoShape 10"/>
            <p:cNvCxnSpPr>
              <a:cxnSpLocks noChangeShapeType="1"/>
            </p:cNvCxnSpPr>
            <p:nvPr/>
          </p:nvCxnSpPr>
          <p:spPr bwMode="auto">
            <a:xfrm>
              <a:off x="5254" y="9932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2" name="AutoShape 11"/>
            <p:cNvCxnSpPr>
              <a:cxnSpLocks noChangeShapeType="1"/>
            </p:cNvCxnSpPr>
            <p:nvPr/>
          </p:nvCxnSpPr>
          <p:spPr bwMode="auto">
            <a:xfrm flipV="1">
              <a:off x="4942" y="9776"/>
              <a:ext cx="255" cy="3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73" name="AutoShape 12"/>
            <p:cNvCxnSpPr>
              <a:cxnSpLocks noChangeShapeType="1"/>
            </p:cNvCxnSpPr>
            <p:nvPr/>
          </p:nvCxnSpPr>
          <p:spPr bwMode="auto">
            <a:xfrm>
              <a:off x="4954" y="9791"/>
              <a:ext cx="273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74" name="AutoShape 19"/>
          <p:cNvCxnSpPr>
            <a:cxnSpLocks noChangeShapeType="1"/>
          </p:cNvCxnSpPr>
          <p:nvPr/>
        </p:nvCxnSpPr>
        <p:spPr bwMode="auto">
          <a:xfrm>
            <a:off x="5021080" y="3557207"/>
            <a:ext cx="0" cy="10262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75" name="Группа 74"/>
          <p:cNvGrpSpPr/>
          <p:nvPr/>
        </p:nvGrpSpPr>
        <p:grpSpPr>
          <a:xfrm>
            <a:off x="4890508" y="3933056"/>
            <a:ext cx="241300" cy="261610"/>
            <a:chOff x="1738412" y="3861048"/>
            <a:chExt cx="241300" cy="261610"/>
          </a:xfrm>
        </p:grpSpPr>
        <p:sp>
          <p:nvSpPr>
            <p:cNvPr id="76" name="Oval 14"/>
            <p:cNvSpPr>
              <a:spLocks noChangeArrowheads="1"/>
            </p:cNvSpPr>
            <p:nvPr/>
          </p:nvSpPr>
          <p:spPr bwMode="auto">
            <a:xfrm>
              <a:off x="1738412" y="3861048"/>
              <a:ext cx="241300" cy="25895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763688" y="3861048"/>
              <a:ext cx="216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endParaRPr lang="ru-RU" sz="1100" dirty="0"/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995936" y="3557207"/>
            <a:ext cx="144016" cy="1027560"/>
            <a:chOff x="755576" y="3485199"/>
            <a:chExt cx="144016" cy="1027560"/>
          </a:xfrm>
        </p:grpSpPr>
        <p:cxnSp>
          <p:nvCxnSpPr>
            <p:cNvPr id="79" name="AutoShape 21"/>
            <p:cNvCxnSpPr>
              <a:cxnSpLocks noChangeShapeType="1"/>
            </p:cNvCxnSpPr>
            <p:nvPr/>
          </p:nvCxnSpPr>
          <p:spPr bwMode="auto">
            <a:xfrm>
              <a:off x="834569" y="3485199"/>
              <a:ext cx="635" cy="1027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0" name="Блок-схема: процесс 79"/>
            <p:cNvSpPr/>
            <p:nvPr/>
          </p:nvSpPr>
          <p:spPr>
            <a:xfrm>
              <a:off x="755576" y="3789040"/>
              <a:ext cx="144016" cy="36004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 rot="16200000" flipH="1" flipV="1">
            <a:off x="3851919" y="3933056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3"/>
          <p:cNvGrpSpPr>
            <a:grpSpLocks/>
          </p:cNvGrpSpPr>
          <p:nvPr/>
        </p:nvGrpSpPr>
        <p:grpSpPr bwMode="auto">
          <a:xfrm>
            <a:off x="7164288" y="3429000"/>
            <a:ext cx="991856" cy="241181"/>
            <a:chOff x="4420" y="7202"/>
            <a:chExt cx="1264" cy="380"/>
          </a:xfrm>
        </p:grpSpPr>
        <p:cxnSp>
          <p:nvCxnSpPr>
            <p:cNvPr id="83" name="AutoShape 4"/>
            <p:cNvCxnSpPr>
              <a:cxnSpLocks noChangeShapeType="1"/>
            </p:cNvCxnSpPr>
            <p:nvPr/>
          </p:nvCxnSpPr>
          <p:spPr bwMode="auto">
            <a:xfrm>
              <a:off x="4420" y="7404"/>
              <a:ext cx="126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4" name="AutoShape 5"/>
            <p:cNvCxnSpPr>
              <a:cxnSpLocks noChangeShapeType="1"/>
            </p:cNvCxnSpPr>
            <p:nvPr/>
          </p:nvCxnSpPr>
          <p:spPr bwMode="auto">
            <a:xfrm flipV="1">
              <a:off x="4988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5" name="AutoShape 6"/>
            <p:cNvCxnSpPr>
              <a:cxnSpLocks noChangeShapeType="1"/>
            </p:cNvCxnSpPr>
            <p:nvPr/>
          </p:nvCxnSpPr>
          <p:spPr bwMode="auto">
            <a:xfrm flipV="1">
              <a:off x="5067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6" name="AutoShape 5"/>
            <p:cNvCxnSpPr>
              <a:cxnSpLocks noChangeShapeType="1"/>
            </p:cNvCxnSpPr>
            <p:nvPr/>
          </p:nvCxnSpPr>
          <p:spPr bwMode="auto">
            <a:xfrm flipV="1">
              <a:off x="5133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7" name="AutoShape 6"/>
            <p:cNvCxnSpPr>
              <a:cxnSpLocks noChangeShapeType="1"/>
            </p:cNvCxnSpPr>
            <p:nvPr/>
          </p:nvCxnSpPr>
          <p:spPr bwMode="auto">
            <a:xfrm flipV="1">
              <a:off x="5212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8" name="AutoShape 5"/>
            <p:cNvCxnSpPr>
              <a:cxnSpLocks noChangeShapeType="1"/>
            </p:cNvCxnSpPr>
            <p:nvPr/>
          </p:nvCxnSpPr>
          <p:spPr bwMode="auto">
            <a:xfrm flipV="1">
              <a:off x="5330" y="7202"/>
              <a:ext cx="0" cy="3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9" name="AutoShape 6"/>
            <p:cNvCxnSpPr>
              <a:cxnSpLocks noChangeShapeType="1"/>
            </p:cNvCxnSpPr>
            <p:nvPr/>
          </p:nvCxnSpPr>
          <p:spPr bwMode="auto">
            <a:xfrm flipV="1">
              <a:off x="5409" y="7281"/>
              <a:ext cx="0" cy="2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0" name="Group 7"/>
          <p:cNvGrpSpPr>
            <a:grpSpLocks/>
          </p:cNvGrpSpPr>
          <p:nvPr/>
        </p:nvGrpSpPr>
        <p:grpSpPr bwMode="auto">
          <a:xfrm>
            <a:off x="7076024" y="4462272"/>
            <a:ext cx="1042670" cy="258953"/>
            <a:chOff x="4251" y="9740"/>
            <a:chExt cx="1642" cy="408"/>
          </a:xfrm>
        </p:grpSpPr>
        <p:sp>
          <p:nvSpPr>
            <p:cNvPr id="91" name="Oval 8"/>
            <p:cNvSpPr>
              <a:spLocks noChangeArrowheads="1"/>
            </p:cNvSpPr>
            <p:nvPr/>
          </p:nvSpPr>
          <p:spPr bwMode="auto">
            <a:xfrm>
              <a:off x="4890" y="9740"/>
              <a:ext cx="380" cy="40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2" name="AutoShape 9"/>
            <p:cNvCxnSpPr>
              <a:cxnSpLocks noChangeShapeType="1"/>
            </p:cNvCxnSpPr>
            <p:nvPr/>
          </p:nvCxnSpPr>
          <p:spPr bwMode="auto">
            <a:xfrm>
              <a:off x="4251" y="9931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3" name="AutoShape 10"/>
            <p:cNvCxnSpPr>
              <a:cxnSpLocks noChangeShapeType="1"/>
            </p:cNvCxnSpPr>
            <p:nvPr/>
          </p:nvCxnSpPr>
          <p:spPr bwMode="auto">
            <a:xfrm>
              <a:off x="5254" y="9932"/>
              <a:ext cx="639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4" name="AutoShape 11"/>
            <p:cNvCxnSpPr>
              <a:cxnSpLocks noChangeShapeType="1"/>
            </p:cNvCxnSpPr>
            <p:nvPr/>
          </p:nvCxnSpPr>
          <p:spPr bwMode="auto">
            <a:xfrm flipV="1">
              <a:off x="4942" y="9776"/>
              <a:ext cx="255" cy="3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95" name="AutoShape 12"/>
            <p:cNvCxnSpPr>
              <a:cxnSpLocks noChangeShapeType="1"/>
            </p:cNvCxnSpPr>
            <p:nvPr/>
          </p:nvCxnSpPr>
          <p:spPr bwMode="auto">
            <a:xfrm>
              <a:off x="4954" y="9791"/>
              <a:ext cx="273" cy="2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96" name="AutoShape 19"/>
          <p:cNvCxnSpPr>
            <a:cxnSpLocks noChangeShapeType="1"/>
          </p:cNvCxnSpPr>
          <p:nvPr/>
        </p:nvCxnSpPr>
        <p:spPr bwMode="auto">
          <a:xfrm>
            <a:off x="8117424" y="3557207"/>
            <a:ext cx="0" cy="102629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grpSp>
        <p:nvGrpSpPr>
          <p:cNvPr id="97" name="Группа 96"/>
          <p:cNvGrpSpPr/>
          <p:nvPr/>
        </p:nvGrpSpPr>
        <p:grpSpPr>
          <a:xfrm>
            <a:off x="7986852" y="3933056"/>
            <a:ext cx="241300" cy="261610"/>
            <a:chOff x="1738412" y="3861048"/>
            <a:chExt cx="241300" cy="261610"/>
          </a:xfrm>
        </p:grpSpPr>
        <p:sp>
          <p:nvSpPr>
            <p:cNvPr id="98" name="Oval 14"/>
            <p:cNvSpPr>
              <a:spLocks noChangeArrowheads="1"/>
            </p:cNvSpPr>
            <p:nvPr/>
          </p:nvSpPr>
          <p:spPr bwMode="auto">
            <a:xfrm>
              <a:off x="1738412" y="3861048"/>
              <a:ext cx="241300" cy="25895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63688" y="3861048"/>
              <a:ext cx="2160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A</a:t>
              </a:r>
              <a:endParaRPr lang="ru-RU" sz="1100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092280" y="3557207"/>
            <a:ext cx="144016" cy="1027560"/>
            <a:chOff x="755576" y="3485199"/>
            <a:chExt cx="144016" cy="1027560"/>
          </a:xfrm>
        </p:grpSpPr>
        <p:cxnSp>
          <p:nvCxnSpPr>
            <p:cNvPr id="101" name="AutoShape 21"/>
            <p:cNvCxnSpPr>
              <a:cxnSpLocks noChangeShapeType="1"/>
            </p:cNvCxnSpPr>
            <p:nvPr/>
          </p:nvCxnSpPr>
          <p:spPr bwMode="auto">
            <a:xfrm>
              <a:off x="834569" y="3485199"/>
              <a:ext cx="635" cy="10275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2" name="Блок-схема: процесс 101"/>
            <p:cNvSpPr/>
            <p:nvPr/>
          </p:nvSpPr>
          <p:spPr>
            <a:xfrm>
              <a:off x="755576" y="3789040"/>
              <a:ext cx="144016" cy="360040"/>
            </a:xfrm>
            <a:prstGeom prst="flowChartProcess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3" name="Прямая соединительная линия 102"/>
          <p:cNvCxnSpPr/>
          <p:nvPr/>
        </p:nvCxnSpPr>
        <p:spPr>
          <a:xfrm rot="16200000" flipH="1" flipV="1">
            <a:off x="6948264" y="3933056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Electric sources revision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179512" y="1484784"/>
            <a:ext cx="762000" cy="665163"/>
            <a:chOff x="1110" y="2656"/>
            <a:chExt cx="1549" cy="1351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5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79512" y="2145853"/>
            <a:ext cx="762000" cy="665163"/>
            <a:chOff x="3174" y="2656"/>
            <a:chExt cx="1549" cy="1351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73" name="Text Box 13"/>
          <p:cNvSpPr txBox="1">
            <a:spLocks noChangeArrowheads="1"/>
          </p:cNvSpPr>
          <p:nvPr/>
        </p:nvSpPr>
        <p:spPr bwMode="gray">
          <a:xfrm>
            <a:off x="376362" y="15832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050504" y="1577008"/>
            <a:ext cx="28611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Электрический ток</a:t>
            </a:r>
            <a:endParaRPr lang="en-US" sz="2400" dirty="0"/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gray">
          <a:xfrm>
            <a:off x="376362" y="22442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179512" y="2822004"/>
            <a:ext cx="762000" cy="665163"/>
            <a:chOff x="1110" y="2656"/>
            <a:chExt cx="1549" cy="1351"/>
          </a:xfrm>
        </p:grpSpPr>
        <p:sp>
          <p:nvSpPr>
            <p:cNvPr id="40978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9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179512" y="3501008"/>
            <a:ext cx="762000" cy="665163"/>
            <a:chOff x="3174" y="2656"/>
            <a:chExt cx="1549" cy="1351"/>
          </a:xfrm>
        </p:grpSpPr>
        <p:sp>
          <p:nvSpPr>
            <p:cNvPr id="40982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3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122513" y="1988840"/>
            <a:ext cx="33054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Направление электрического тока</a:t>
            </a:r>
            <a:endParaRPr lang="en-US" sz="2400" dirty="0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gray">
          <a:xfrm>
            <a:off x="376362" y="29204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1122512" y="3577208"/>
            <a:ext cx="237706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Источники тока</a:t>
            </a:r>
            <a:endParaRPr lang="en-US" sz="2400" dirty="0"/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gray">
          <a:xfrm>
            <a:off x="376362" y="359943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white">
          <a:xfrm>
            <a:off x="755576" y="980728"/>
            <a:ext cx="7010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Translate into English: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122513" y="2708920"/>
            <a:ext cx="36655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Постоянный и переменный ток</a:t>
            </a:r>
            <a:endParaRPr lang="en-US" sz="2400" dirty="0"/>
          </a:p>
        </p:txBody>
      </p:sp>
      <p:grpSp>
        <p:nvGrpSpPr>
          <p:cNvPr id="46" name="Group 21"/>
          <p:cNvGrpSpPr>
            <a:grpSpLocks/>
          </p:cNvGrpSpPr>
          <p:nvPr/>
        </p:nvGrpSpPr>
        <p:grpSpPr bwMode="auto">
          <a:xfrm>
            <a:off x="179512" y="4797152"/>
            <a:ext cx="762000" cy="665163"/>
            <a:chOff x="3174" y="2656"/>
            <a:chExt cx="1549" cy="1351"/>
          </a:xfrm>
        </p:grpSpPr>
        <p:sp>
          <p:nvSpPr>
            <p:cNvPr id="47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" name="Text Box 29"/>
          <p:cNvSpPr txBox="1">
            <a:spLocks noChangeArrowheads="1"/>
          </p:cNvSpPr>
          <p:nvPr/>
        </p:nvSpPr>
        <p:spPr bwMode="auto">
          <a:xfrm>
            <a:off x="1115616" y="4983559"/>
            <a:ext cx="30906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Электрическая цепь</a:t>
            </a:r>
            <a:endParaRPr lang="en-US" sz="2400" dirty="0"/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gray">
          <a:xfrm>
            <a:off x="376362" y="489557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3" name="Group 17"/>
          <p:cNvGrpSpPr>
            <a:grpSpLocks/>
          </p:cNvGrpSpPr>
          <p:nvPr/>
        </p:nvGrpSpPr>
        <p:grpSpPr bwMode="auto">
          <a:xfrm>
            <a:off x="179512" y="4164409"/>
            <a:ext cx="762000" cy="665163"/>
            <a:chOff x="1110" y="2656"/>
            <a:chExt cx="1549" cy="1351"/>
          </a:xfrm>
        </p:grpSpPr>
        <p:sp>
          <p:nvSpPr>
            <p:cNvPr id="54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7" name="Line 25"/>
          <p:cNvSpPr>
            <a:spLocks noChangeShapeType="1"/>
          </p:cNvSpPr>
          <p:nvPr/>
        </p:nvSpPr>
        <p:spPr bwMode="auto">
          <a:xfrm>
            <a:off x="179512" y="2132856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gray">
          <a:xfrm>
            <a:off x="376362" y="426283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1122512" y="4077072"/>
            <a:ext cx="32985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Действие электрического тока</a:t>
            </a:r>
            <a:endParaRPr lang="en-US" sz="2400" dirty="0"/>
          </a:p>
        </p:txBody>
      </p:sp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179513" y="5445224"/>
            <a:ext cx="762000" cy="665163"/>
            <a:chOff x="1110" y="2656"/>
            <a:chExt cx="1549" cy="1351"/>
          </a:xfrm>
        </p:grpSpPr>
        <p:sp>
          <p:nvSpPr>
            <p:cNvPr id="61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179513" y="6139392"/>
            <a:ext cx="762000" cy="665163"/>
            <a:chOff x="3174" y="2656"/>
            <a:chExt cx="1549" cy="1351"/>
          </a:xfrm>
        </p:grpSpPr>
        <p:sp>
          <p:nvSpPr>
            <p:cNvPr id="65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9" name="Text Box 13"/>
          <p:cNvSpPr txBox="1">
            <a:spLocks noChangeArrowheads="1"/>
          </p:cNvSpPr>
          <p:nvPr/>
        </p:nvSpPr>
        <p:spPr bwMode="gray">
          <a:xfrm>
            <a:off x="376363" y="55436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1050505" y="5537448"/>
            <a:ext cx="19701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Напряжение</a:t>
            </a:r>
            <a:endParaRPr lang="en-US" sz="2400" dirty="0"/>
          </a:p>
        </p:txBody>
      </p:sp>
      <p:sp>
        <p:nvSpPr>
          <p:cNvPr id="72" name="Text Box 16"/>
          <p:cNvSpPr txBox="1">
            <a:spLocks noChangeArrowheads="1"/>
          </p:cNvSpPr>
          <p:nvPr/>
        </p:nvSpPr>
        <p:spPr bwMode="gray">
          <a:xfrm>
            <a:off x="376363" y="623781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1122513" y="5982379"/>
            <a:ext cx="359350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Положительный и отрицательный заряды</a:t>
            </a:r>
            <a:endParaRPr lang="en-US" sz="2400" dirty="0"/>
          </a:p>
        </p:txBody>
      </p:sp>
      <p:grpSp>
        <p:nvGrpSpPr>
          <p:cNvPr id="81" name="Group 3"/>
          <p:cNvGrpSpPr>
            <a:grpSpLocks/>
          </p:cNvGrpSpPr>
          <p:nvPr/>
        </p:nvGrpSpPr>
        <p:grpSpPr bwMode="auto">
          <a:xfrm>
            <a:off x="4535487" y="1484784"/>
            <a:ext cx="762000" cy="665163"/>
            <a:chOff x="1110" y="2656"/>
            <a:chExt cx="1549" cy="1351"/>
          </a:xfrm>
        </p:grpSpPr>
        <p:sp>
          <p:nvSpPr>
            <p:cNvPr id="8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4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5" name="Group 7"/>
          <p:cNvGrpSpPr>
            <a:grpSpLocks/>
          </p:cNvGrpSpPr>
          <p:nvPr/>
        </p:nvGrpSpPr>
        <p:grpSpPr bwMode="auto">
          <a:xfrm>
            <a:off x="4535487" y="2145853"/>
            <a:ext cx="762000" cy="665163"/>
            <a:chOff x="3174" y="2656"/>
            <a:chExt cx="1549" cy="1351"/>
          </a:xfrm>
        </p:grpSpPr>
        <p:sp>
          <p:nvSpPr>
            <p:cNvPr id="8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9" name="Text Box 13"/>
          <p:cNvSpPr txBox="1">
            <a:spLocks noChangeArrowheads="1"/>
          </p:cNvSpPr>
          <p:nvPr/>
        </p:nvSpPr>
        <p:spPr bwMode="gray">
          <a:xfrm>
            <a:off x="4732337" y="158320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0" name="Text Box 15"/>
          <p:cNvSpPr txBox="1">
            <a:spLocks noChangeArrowheads="1"/>
          </p:cNvSpPr>
          <p:nvPr/>
        </p:nvSpPr>
        <p:spPr bwMode="auto">
          <a:xfrm>
            <a:off x="5406479" y="1577008"/>
            <a:ext cx="223811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Electric current</a:t>
            </a:r>
            <a:endParaRPr lang="en-US" sz="2400" dirty="0"/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gray">
          <a:xfrm>
            <a:off x="4732337" y="224427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92" name="Group 17"/>
          <p:cNvGrpSpPr>
            <a:grpSpLocks/>
          </p:cNvGrpSpPr>
          <p:nvPr/>
        </p:nvGrpSpPr>
        <p:grpSpPr bwMode="auto">
          <a:xfrm>
            <a:off x="4535487" y="2822004"/>
            <a:ext cx="762000" cy="665163"/>
            <a:chOff x="1110" y="2656"/>
            <a:chExt cx="1549" cy="1351"/>
          </a:xfrm>
        </p:grpSpPr>
        <p:sp>
          <p:nvSpPr>
            <p:cNvPr id="9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6" name="Group 21"/>
          <p:cNvGrpSpPr>
            <a:grpSpLocks/>
          </p:cNvGrpSpPr>
          <p:nvPr/>
        </p:nvGrpSpPr>
        <p:grpSpPr bwMode="auto">
          <a:xfrm>
            <a:off x="4535487" y="3501008"/>
            <a:ext cx="762000" cy="665163"/>
            <a:chOff x="3174" y="2656"/>
            <a:chExt cx="1549" cy="1351"/>
          </a:xfrm>
        </p:grpSpPr>
        <p:sp>
          <p:nvSpPr>
            <p:cNvPr id="97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5478488" y="2021939"/>
            <a:ext cx="330547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Direction of electric current</a:t>
            </a:r>
            <a:endParaRPr lang="en-US" sz="2400" dirty="0"/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gray">
          <a:xfrm>
            <a:off x="4732337" y="292042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" name="Text Box 29"/>
          <p:cNvSpPr txBox="1">
            <a:spLocks noChangeArrowheads="1"/>
          </p:cNvSpPr>
          <p:nvPr/>
        </p:nvSpPr>
        <p:spPr bwMode="auto">
          <a:xfrm>
            <a:off x="5478487" y="3577208"/>
            <a:ext cx="269977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Sources of current</a:t>
            </a:r>
            <a:endParaRPr lang="en-US" sz="2400" dirty="0"/>
          </a:p>
        </p:txBody>
      </p:sp>
      <p:sp>
        <p:nvSpPr>
          <p:cNvPr id="103" name="Text Box 30"/>
          <p:cNvSpPr txBox="1">
            <a:spLocks noChangeArrowheads="1"/>
          </p:cNvSpPr>
          <p:nvPr/>
        </p:nvSpPr>
        <p:spPr bwMode="gray">
          <a:xfrm>
            <a:off x="4732337" y="359943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04" name="Text Box 15"/>
          <p:cNvSpPr txBox="1">
            <a:spLocks noChangeArrowheads="1"/>
          </p:cNvSpPr>
          <p:nvPr/>
        </p:nvSpPr>
        <p:spPr bwMode="auto">
          <a:xfrm>
            <a:off x="5478488" y="2708920"/>
            <a:ext cx="36655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Direct and alternating current</a:t>
            </a:r>
            <a:endParaRPr lang="en-US" sz="2400" dirty="0"/>
          </a:p>
        </p:txBody>
      </p:sp>
      <p:grpSp>
        <p:nvGrpSpPr>
          <p:cNvPr id="105" name="Group 21"/>
          <p:cNvGrpSpPr>
            <a:grpSpLocks/>
          </p:cNvGrpSpPr>
          <p:nvPr/>
        </p:nvGrpSpPr>
        <p:grpSpPr bwMode="auto">
          <a:xfrm>
            <a:off x="4535487" y="4797152"/>
            <a:ext cx="762000" cy="665163"/>
            <a:chOff x="3174" y="2656"/>
            <a:chExt cx="1549" cy="1351"/>
          </a:xfrm>
        </p:grpSpPr>
        <p:sp>
          <p:nvSpPr>
            <p:cNvPr id="106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7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" name="Text Box 29"/>
          <p:cNvSpPr txBox="1">
            <a:spLocks noChangeArrowheads="1"/>
          </p:cNvSpPr>
          <p:nvPr/>
        </p:nvSpPr>
        <p:spPr bwMode="auto">
          <a:xfrm>
            <a:off x="5542802" y="4873352"/>
            <a:ext cx="2084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Electric circuit</a:t>
            </a:r>
            <a:endParaRPr lang="en-US" sz="2400" dirty="0"/>
          </a:p>
        </p:txBody>
      </p:sp>
      <p:sp>
        <p:nvSpPr>
          <p:cNvPr id="110" name="Text Box 30"/>
          <p:cNvSpPr txBox="1">
            <a:spLocks noChangeArrowheads="1"/>
          </p:cNvSpPr>
          <p:nvPr/>
        </p:nvSpPr>
        <p:spPr bwMode="gray">
          <a:xfrm>
            <a:off x="4732337" y="489557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111" name="Group 17"/>
          <p:cNvGrpSpPr>
            <a:grpSpLocks/>
          </p:cNvGrpSpPr>
          <p:nvPr/>
        </p:nvGrpSpPr>
        <p:grpSpPr bwMode="auto">
          <a:xfrm>
            <a:off x="4535487" y="4164409"/>
            <a:ext cx="762000" cy="665163"/>
            <a:chOff x="1110" y="2656"/>
            <a:chExt cx="1549" cy="1351"/>
          </a:xfrm>
        </p:grpSpPr>
        <p:sp>
          <p:nvSpPr>
            <p:cNvPr id="11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5" name="Text Box 27"/>
          <p:cNvSpPr txBox="1">
            <a:spLocks noChangeArrowheads="1"/>
          </p:cNvSpPr>
          <p:nvPr/>
        </p:nvSpPr>
        <p:spPr bwMode="gray">
          <a:xfrm>
            <a:off x="4732337" y="426283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5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6" name="Text Box 15"/>
          <p:cNvSpPr txBox="1">
            <a:spLocks noChangeArrowheads="1"/>
          </p:cNvSpPr>
          <p:nvPr/>
        </p:nvSpPr>
        <p:spPr bwMode="auto">
          <a:xfrm>
            <a:off x="5478487" y="4038163"/>
            <a:ext cx="32985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Effect of electric current</a:t>
            </a:r>
            <a:endParaRPr lang="en-US" sz="2400" dirty="0"/>
          </a:p>
        </p:txBody>
      </p:sp>
      <p:grpSp>
        <p:nvGrpSpPr>
          <p:cNvPr id="117" name="Group 3"/>
          <p:cNvGrpSpPr>
            <a:grpSpLocks/>
          </p:cNvGrpSpPr>
          <p:nvPr/>
        </p:nvGrpSpPr>
        <p:grpSpPr bwMode="auto">
          <a:xfrm>
            <a:off x="4535488" y="5445224"/>
            <a:ext cx="762000" cy="665163"/>
            <a:chOff x="1110" y="2656"/>
            <a:chExt cx="1549" cy="1351"/>
          </a:xfrm>
        </p:grpSpPr>
        <p:sp>
          <p:nvSpPr>
            <p:cNvPr id="11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1" name="Group 7"/>
          <p:cNvGrpSpPr>
            <a:grpSpLocks/>
          </p:cNvGrpSpPr>
          <p:nvPr/>
        </p:nvGrpSpPr>
        <p:grpSpPr bwMode="auto">
          <a:xfrm>
            <a:off x="4535488" y="6184016"/>
            <a:ext cx="762000" cy="665163"/>
            <a:chOff x="3174" y="2656"/>
            <a:chExt cx="1549" cy="1351"/>
          </a:xfrm>
        </p:grpSpPr>
        <p:sp>
          <p:nvSpPr>
            <p:cNvPr id="12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6" name="Text Box 13"/>
          <p:cNvSpPr txBox="1">
            <a:spLocks noChangeArrowheads="1"/>
          </p:cNvSpPr>
          <p:nvPr/>
        </p:nvSpPr>
        <p:spPr bwMode="gray">
          <a:xfrm>
            <a:off x="4732338" y="55436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7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8" name="Text Box 15"/>
          <p:cNvSpPr txBox="1">
            <a:spLocks noChangeArrowheads="1"/>
          </p:cNvSpPr>
          <p:nvPr/>
        </p:nvSpPr>
        <p:spPr bwMode="auto">
          <a:xfrm>
            <a:off x="5580112" y="5589240"/>
            <a:ext cx="12128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Voltage</a:t>
            </a:r>
            <a:endParaRPr lang="en-US" sz="2400" dirty="0"/>
          </a:p>
        </p:txBody>
      </p:sp>
      <p:sp>
        <p:nvSpPr>
          <p:cNvPr id="129" name="Text Box 16"/>
          <p:cNvSpPr txBox="1">
            <a:spLocks noChangeArrowheads="1"/>
          </p:cNvSpPr>
          <p:nvPr/>
        </p:nvSpPr>
        <p:spPr bwMode="gray">
          <a:xfrm>
            <a:off x="4732338" y="623781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0" name="Text Box 26"/>
          <p:cNvSpPr txBox="1">
            <a:spLocks noChangeArrowheads="1"/>
          </p:cNvSpPr>
          <p:nvPr/>
        </p:nvSpPr>
        <p:spPr bwMode="auto">
          <a:xfrm>
            <a:off x="5478488" y="6027003"/>
            <a:ext cx="359350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/>
              <a:t>Positive and negative charges</a:t>
            </a:r>
            <a:endParaRPr lang="en-US" sz="2400" dirty="0"/>
          </a:p>
        </p:txBody>
      </p:sp>
      <p:sp>
        <p:nvSpPr>
          <p:cNvPr id="131" name="Line 25"/>
          <p:cNvSpPr>
            <a:spLocks noChangeShapeType="1"/>
          </p:cNvSpPr>
          <p:nvPr/>
        </p:nvSpPr>
        <p:spPr bwMode="auto">
          <a:xfrm>
            <a:off x="0" y="2780928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>
            <a:off x="0" y="3501008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" name="Line 25"/>
          <p:cNvSpPr>
            <a:spLocks noChangeShapeType="1"/>
          </p:cNvSpPr>
          <p:nvPr/>
        </p:nvSpPr>
        <p:spPr bwMode="auto">
          <a:xfrm>
            <a:off x="0" y="4149080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4" name="Line 25"/>
          <p:cNvSpPr>
            <a:spLocks noChangeShapeType="1"/>
          </p:cNvSpPr>
          <p:nvPr/>
        </p:nvSpPr>
        <p:spPr bwMode="auto">
          <a:xfrm>
            <a:off x="0" y="4797152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" name="Line 25"/>
          <p:cNvSpPr>
            <a:spLocks noChangeShapeType="1"/>
          </p:cNvSpPr>
          <p:nvPr/>
        </p:nvSpPr>
        <p:spPr bwMode="auto">
          <a:xfrm>
            <a:off x="0" y="5445224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6" name="Line 25"/>
          <p:cNvSpPr>
            <a:spLocks noChangeShapeType="1"/>
          </p:cNvSpPr>
          <p:nvPr/>
        </p:nvSpPr>
        <p:spPr bwMode="auto">
          <a:xfrm>
            <a:off x="0" y="6093296"/>
            <a:ext cx="8964488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86" grpId="0"/>
      <p:bldP spid="40989" grpId="0"/>
      <p:bldP spid="32" grpId="0"/>
      <p:bldP spid="51" grpId="0"/>
      <p:bldP spid="59" grpId="0"/>
      <p:bldP spid="71" grpId="0"/>
      <p:bldP spid="78" grpId="0"/>
      <p:bldP spid="90" grpId="0"/>
      <p:bldP spid="100" grpId="0"/>
      <p:bldP spid="102" grpId="0"/>
      <p:bldP spid="104" grpId="0"/>
      <p:bldP spid="109" grpId="0"/>
      <p:bldP spid="116" grpId="0"/>
      <p:bldP spid="128" grpId="0"/>
      <p:bldP spid="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#4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5417929"/>
            <a:ext cx="2286000" cy="12268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5417929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5536" y="5733256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10A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548859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9512" y="1052736"/>
            <a:ext cx="8784976" cy="388843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259632" y="1484784"/>
            <a:ext cx="648072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A charge </a:t>
            </a:r>
            <a:r>
              <a:rPr lang="en-US" sz="3200" b="1" dirty="0" smtClean="0">
                <a:solidFill>
                  <a:srgbClr val="000000"/>
                </a:solidFill>
              </a:rPr>
              <a:t>of 3.6*10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4</a:t>
            </a:r>
            <a:r>
              <a:rPr lang="en-US" sz="3200" b="1" dirty="0" smtClean="0">
                <a:solidFill>
                  <a:srgbClr val="000000"/>
                </a:solidFill>
              </a:rPr>
              <a:t>C passes through a bulb in 1 hour. What is the force of current passing through the bulb</a:t>
            </a:r>
            <a:r>
              <a:rPr lang="en-US" sz="3200" b="1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5661248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7.2A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5417929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63888" y="5661248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3.6A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5042634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5067659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512989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5114642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5139667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52019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5114642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5139667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5201905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#5</a:t>
            </a:r>
            <a:endParaRPr lang="en-US" sz="2400" dirty="0"/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462464" y="5417929"/>
            <a:ext cx="2286000" cy="122684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5536" y="5417929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95536" y="5733256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16A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548859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79512" y="1052736"/>
            <a:ext cx="8784976" cy="3888432"/>
            <a:chOff x="1997" y="1314"/>
            <a:chExt cx="1889" cy="100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3021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022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302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02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1259632" y="1484784"/>
            <a:ext cx="648072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An amount of 10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20</a:t>
            </a:r>
            <a:r>
              <a:rPr lang="en-US" sz="3200" b="1" dirty="0" smtClean="0">
                <a:solidFill>
                  <a:srgbClr val="000000"/>
                </a:solidFill>
              </a:rPr>
              <a:t> electrons pass through the cross section of a wire in 8 s. What is the current passing through the wire ? (take e=1.6*10</a:t>
            </a:r>
            <a:r>
              <a:rPr lang="en-US" sz="3200" b="1" baseline="30000" dirty="0" smtClean="0">
                <a:solidFill>
                  <a:srgbClr val="000000"/>
                </a:solidFill>
              </a:rPr>
              <a:t>-19</a:t>
            </a:r>
            <a:r>
              <a:rPr lang="en-US" sz="3200" b="1" dirty="0" smtClean="0">
                <a:solidFill>
                  <a:srgbClr val="000000"/>
                </a:solidFill>
              </a:rPr>
              <a:t>C)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588224" y="5661248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2A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3491880" y="5417929"/>
            <a:ext cx="2286000" cy="11548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563888" y="5661248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b="1" dirty="0" smtClean="0">
                <a:solidFill>
                  <a:srgbClr val="000000"/>
                </a:solidFill>
              </a:rPr>
              <a:t>4A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gray">
          <a:xfrm>
            <a:off x="1128257" y="5042634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gray">
          <a:xfrm>
            <a:off x="1176381" y="5067659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gray">
          <a:xfrm>
            <a:off x="1259632" y="512989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</a:t>
            </a:r>
            <a:endParaRPr lang="en-US" dirty="0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gray">
          <a:xfrm>
            <a:off x="4224601" y="5114642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gray">
          <a:xfrm>
            <a:off x="4272725" y="5139667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gray">
          <a:xfrm>
            <a:off x="4355976" y="520190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b</a:t>
            </a:r>
            <a:endParaRPr lang="en-US" dirty="0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gray">
          <a:xfrm>
            <a:off x="7320945" y="5114642"/>
            <a:ext cx="621763" cy="622726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15"/>
          <p:cNvSpPr>
            <a:spLocks noChangeArrowheads="1"/>
          </p:cNvSpPr>
          <p:nvPr/>
        </p:nvSpPr>
        <p:spPr bwMode="gray">
          <a:xfrm>
            <a:off x="7369069" y="5139667"/>
            <a:ext cx="513003" cy="461029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gray">
          <a:xfrm>
            <a:off x="7460049" y="5201905"/>
            <a:ext cx="33855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3"/>
          <p:cNvSpPr>
            <a:spLocks noChangeArrowheads="1"/>
          </p:cNvSpPr>
          <p:nvPr/>
        </p:nvSpPr>
        <p:spPr bwMode="gray">
          <a:xfrm>
            <a:off x="5652120" y="2780928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gray">
          <a:xfrm>
            <a:off x="5962680" y="2938091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2 – “2”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Diagram</a:t>
            </a:r>
            <a:endParaRPr lang="en-US" sz="2400"/>
          </a:p>
        </p:txBody>
      </p:sp>
      <p:sp>
        <p:nvSpPr>
          <p:cNvPr id="63491" name="Freeform 3"/>
          <p:cNvSpPr>
            <a:spLocks noEditPoints="1"/>
          </p:cNvSpPr>
          <p:nvPr/>
        </p:nvSpPr>
        <p:spPr bwMode="gray">
          <a:xfrm>
            <a:off x="1204913" y="1838325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hlink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63520" name="Text Box 32"/>
          <p:cNvSpPr txBox="1">
            <a:spLocks noChangeArrowheads="1"/>
          </p:cNvSpPr>
          <p:nvPr/>
        </p:nvSpPr>
        <p:spPr bwMode="auto">
          <a:xfrm>
            <a:off x="6477000" y="3645024"/>
            <a:ext cx="2667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your mark?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3523" name="Oval 35"/>
          <p:cNvSpPr>
            <a:spLocks noChangeArrowheads="1"/>
          </p:cNvSpPr>
          <p:nvPr/>
        </p:nvSpPr>
        <p:spPr bwMode="gray">
          <a:xfrm rot="-723406">
            <a:off x="3368675" y="4860925"/>
            <a:ext cx="1438275" cy="66675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24" name="Oval 36"/>
          <p:cNvSpPr>
            <a:spLocks noChangeArrowheads="1"/>
          </p:cNvSpPr>
          <p:nvPr/>
        </p:nvSpPr>
        <p:spPr bwMode="gray">
          <a:xfrm>
            <a:off x="3300413" y="3641725"/>
            <a:ext cx="1704975" cy="17065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5" name="Oval 37"/>
          <p:cNvSpPr>
            <a:spLocks noChangeArrowheads="1"/>
          </p:cNvSpPr>
          <p:nvPr/>
        </p:nvSpPr>
        <p:spPr bwMode="gray">
          <a:xfrm>
            <a:off x="3321050" y="3651250"/>
            <a:ext cx="1665288" cy="166370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6" name="Oval 38"/>
          <p:cNvSpPr>
            <a:spLocks noChangeArrowheads="1"/>
          </p:cNvSpPr>
          <p:nvPr/>
        </p:nvSpPr>
        <p:spPr bwMode="gray">
          <a:xfrm>
            <a:off x="3338513" y="3667125"/>
            <a:ext cx="1584325" cy="15557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7" name="Oval 39"/>
          <p:cNvSpPr>
            <a:spLocks noChangeArrowheads="1"/>
          </p:cNvSpPr>
          <p:nvPr/>
        </p:nvSpPr>
        <p:spPr bwMode="gray">
          <a:xfrm>
            <a:off x="3419872" y="3717032"/>
            <a:ext cx="1409700" cy="1262063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gray">
          <a:xfrm>
            <a:off x="3763996" y="4268788"/>
            <a:ext cx="78098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srgbClr val="000000"/>
                </a:solidFill>
              </a:rPr>
              <a:t>5c</a:t>
            </a:r>
            <a:endParaRPr lang="en-US" sz="3200" dirty="0"/>
          </a:p>
        </p:txBody>
      </p:sp>
      <p:sp>
        <p:nvSpPr>
          <p:cNvPr id="63529" name="Oval 41"/>
          <p:cNvSpPr>
            <a:spLocks noChangeArrowheads="1"/>
          </p:cNvSpPr>
          <p:nvPr/>
        </p:nvSpPr>
        <p:spPr bwMode="gray">
          <a:xfrm rot="-772996">
            <a:off x="1525588" y="4251325"/>
            <a:ext cx="1133475" cy="609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3530" name="Group 42"/>
          <p:cNvGrpSpPr>
            <a:grpSpLocks/>
          </p:cNvGrpSpPr>
          <p:nvPr/>
        </p:nvGrpSpPr>
        <p:grpSpPr bwMode="auto">
          <a:xfrm>
            <a:off x="1449388" y="3260725"/>
            <a:ext cx="1371600" cy="1441450"/>
            <a:chOff x="732" y="2112"/>
            <a:chExt cx="842" cy="860"/>
          </a:xfrm>
        </p:grpSpPr>
        <p:sp>
          <p:nvSpPr>
            <p:cNvPr id="63531" name="Oval 43"/>
            <p:cNvSpPr>
              <a:spLocks noChangeArrowheads="1"/>
            </p:cNvSpPr>
            <p:nvPr/>
          </p:nvSpPr>
          <p:spPr bwMode="gray">
            <a:xfrm>
              <a:off x="732" y="2112"/>
              <a:ext cx="842" cy="86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gray">
            <a:xfrm>
              <a:off x="743" y="2117"/>
              <a:ext cx="821" cy="83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gray">
            <a:xfrm>
              <a:off x="751" y="2125"/>
              <a:ext cx="781" cy="78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4" name="Oval 46"/>
            <p:cNvSpPr>
              <a:spLocks noChangeArrowheads="1"/>
            </p:cNvSpPr>
            <p:nvPr/>
          </p:nvSpPr>
          <p:spPr bwMode="gray">
            <a:xfrm>
              <a:off x="795" y="2147"/>
              <a:ext cx="695" cy="63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3535" name="Text Box 47"/>
            <p:cNvSpPr txBox="1">
              <a:spLocks noChangeArrowheads="1"/>
            </p:cNvSpPr>
            <p:nvPr/>
          </p:nvSpPr>
          <p:spPr bwMode="gray">
            <a:xfrm>
              <a:off x="928" y="2414"/>
              <a:ext cx="428" cy="3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4a</a:t>
              </a:r>
              <a:endParaRPr lang="en-US" sz="2800" dirty="0"/>
            </a:p>
          </p:txBody>
        </p:sp>
      </p:grpSp>
      <p:sp>
        <p:nvSpPr>
          <p:cNvPr id="63536" name="Oval 48"/>
          <p:cNvSpPr>
            <a:spLocks noChangeArrowheads="1"/>
          </p:cNvSpPr>
          <p:nvPr/>
        </p:nvSpPr>
        <p:spPr bwMode="gray">
          <a:xfrm>
            <a:off x="1347788" y="2495550"/>
            <a:ext cx="914400" cy="5334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37" name="Oval 49"/>
          <p:cNvSpPr>
            <a:spLocks noChangeArrowheads="1"/>
          </p:cNvSpPr>
          <p:nvPr/>
        </p:nvSpPr>
        <p:spPr bwMode="gray">
          <a:xfrm>
            <a:off x="1423988" y="1889125"/>
            <a:ext cx="1023937" cy="10239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38" name="Oval 50"/>
          <p:cNvSpPr>
            <a:spLocks noChangeArrowheads="1"/>
          </p:cNvSpPr>
          <p:nvPr/>
        </p:nvSpPr>
        <p:spPr bwMode="gray">
          <a:xfrm>
            <a:off x="1436688" y="1893888"/>
            <a:ext cx="1000125" cy="1000125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39" name="Oval 51"/>
          <p:cNvSpPr>
            <a:spLocks noChangeArrowheads="1"/>
          </p:cNvSpPr>
          <p:nvPr/>
        </p:nvSpPr>
        <p:spPr bwMode="gray">
          <a:xfrm>
            <a:off x="1447800" y="1905000"/>
            <a:ext cx="950913" cy="93345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0" name="Oval 52"/>
          <p:cNvSpPr>
            <a:spLocks noChangeArrowheads="1"/>
          </p:cNvSpPr>
          <p:nvPr/>
        </p:nvSpPr>
        <p:spPr bwMode="gray">
          <a:xfrm>
            <a:off x="1501775" y="1930400"/>
            <a:ext cx="847725" cy="757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1" name="Text Box 53"/>
          <p:cNvSpPr txBox="1">
            <a:spLocks noChangeArrowheads="1"/>
          </p:cNvSpPr>
          <p:nvPr/>
        </p:nvSpPr>
        <p:spPr bwMode="gray">
          <a:xfrm>
            <a:off x="1682421" y="2238375"/>
            <a:ext cx="52771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3c</a:t>
            </a:r>
            <a:endParaRPr lang="en-US" sz="2400" dirty="0"/>
          </a:p>
        </p:txBody>
      </p:sp>
      <p:sp>
        <p:nvSpPr>
          <p:cNvPr id="63542" name="Oval 54"/>
          <p:cNvSpPr>
            <a:spLocks noChangeArrowheads="1"/>
          </p:cNvSpPr>
          <p:nvPr/>
        </p:nvSpPr>
        <p:spPr bwMode="gray">
          <a:xfrm>
            <a:off x="2614613" y="1965325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543" name="Oval 55"/>
          <p:cNvSpPr>
            <a:spLocks noChangeArrowheads="1"/>
          </p:cNvSpPr>
          <p:nvPr/>
        </p:nvSpPr>
        <p:spPr bwMode="gray">
          <a:xfrm>
            <a:off x="2736850" y="1431925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4" name="Oval 56"/>
          <p:cNvSpPr>
            <a:spLocks noChangeArrowheads="1"/>
          </p:cNvSpPr>
          <p:nvPr/>
        </p:nvSpPr>
        <p:spPr bwMode="gray">
          <a:xfrm>
            <a:off x="2746375" y="1435100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5" name="Oval 57"/>
          <p:cNvSpPr>
            <a:spLocks noChangeArrowheads="1"/>
          </p:cNvSpPr>
          <p:nvPr/>
        </p:nvSpPr>
        <p:spPr bwMode="gray">
          <a:xfrm>
            <a:off x="2752725" y="1441450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6" name="Oval 58"/>
          <p:cNvSpPr>
            <a:spLocks noChangeArrowheads="1"/>
          </p:cNvSpPr>
          <p:nvPr/>
        </p:nvSpPr>
        <p:spPr bwMode="gray">
          <a:xfrm>
            <a:off x="2789238" y="1460500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63547" name="Text Box 59"/>
          <p:cNvSpPr txBox="1">
            <a:spLocks noChangeArrowheads="1"/>
          </p:cNvSpPr>
          <p:nvPr/>
        </p:nvSpPr>
        <p:spPr bwMode="gray">
          <a:xfrm>
            <a:off x="2845544" y="1655763"/>
            <a:ext cx="470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2c</a:t>
            </a:r>
            <a:endParaRPr lang="en-US" sz="2800" dirty="0"/>
          </a:p>
        </p:txBody>
      </p:sp>
      <p:sp>
        <p:nvSpPr>
          <p:cNvPr id="30" name="Oval 54"/>
          <p:cNvSpPr>
            <a:spLocks noChangeArrowheads="1"/>
          </p:cNvSpPr>
          <p:nvPr/>
        </p:nvSpPr>
        <p:spPr bwMode="gray">
          <a:xfrm>
            <a:off x="3749303" y="1773585"/>
            <a:ext cx="685800" cy="228600"/>
          </a:xfrm>
          <a:prstGeom prst="ellipse">
            <a:avLst/>
          </a:prstGeom>
          <a:solidFill>
            <a:srgbClr val="0F2145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55"/>
          <p:cNvSpPr>
            <a:spLocks noChangeArrowheads="1"/>
          </p:cNvSpPr>
          <p:nvPr/>
        </p:nvSpPr>
        <p:spPr bwMode="gray">
          <a:xfrm>
            <a:off x="3871540" y="1240185"/>
            <a:ext cx="682625" cy="68262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2" name="Oval 56"/>
          <p:cNvSpPr>
            <a:spLocks noChangeArrowheads="1"/>
          </p:cNvSpPr>
          <p:nvPr/>
        </p:nvSpPr>
        <p:spPr bwMode="gray">
          <a:xfrm>
            <a:off x="3881065" y="1243360"/>
            <a:ext cx="665163" cy="666750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gray">
          <a:xfrm>
            <a:off x="3887415" y="1249710"/>
            <a:ext cx="633413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4" name="Oval 58"/>
          <p:cNvSpPr>
            <a:spLocks noChangeArrowheads="1"/>
          </p:cNvSpPr>
          <p:nvPr/>
        </p:nvSpPr>
        <p:spPr bwMode="gray">
          <a:xfrm>
            <a:off x="3923928" y="1268760"/>
            <a:ext cx="563562" cy="503238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35" name="Text Box 59"/>
          <p:cNvSpPr txBox="1">
            <a:spLocks noChangeArrowheads="1"/>
          </p:cNvSpPr>
          <p:nvPr/>
        </p:nvSpPr>
        <p:spPr bwMode="gray">
          <a:xfrm>
            <a:off x="3948174" y="1464023"/>
            <a:ext cx="5341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1b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gray">
          <a:xfrm>
            <a:off x="5652120" y="2263552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gray">
          <a:xfrm>
            <a:off x="5652120" y="1730152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gray">
          <a:xfrm>
            <a:off x="5652120" y="1196752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gray">
          <a:xfrm>
            <a:off x="5954666" y="1353915"/>
            <a:ext cx="1090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5  - “5”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gray">
          <a:xfrm>
            <a:off x="5997145" y="1887315"/>
            <a:ext cx="100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4 - “4”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gray">
          <a:xfrm>
            <a:off x="5962680" y="2420715"/>
            <a:ext cx="1074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3 – “3”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56490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Home work: §36 p.52 Questions 1-4(or), #5 (</a:t>
            </a:r>
            <a:r>
              <a:rPr lang="en-US" sz="2400" dirty="0" err="1" smtClean="0"/>
              <a:t>wr</a:t>
            </a:r>
            <a:r>
              <a:rPr lang="en-US" sz="2400" dirty="0" smtClean="0"/>
              <a:t>) 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Feedback:</a:t>
            </a:r>
            <a:endParaRPr lang="en-US" sz="2400" dirty="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gray">
          <a:xfrm>
            <a:off x="2916238" y="26971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gray">
          <a:xfrm>
            <a:off x="5651500" y="26971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gray">
          <a:xfrm>
            <a:off x="6227763" y="19050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gray">
          <a:xfrm>
            <a:off x="6369050" y="20462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gray">
          <a:xfrm>
            <a:off x="6400800" y="20574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gray">
          <a:xfrm>
            <a:off x="6470650" y="21399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gray">
          <a:xfrm>
            <a:off x="755650" y="18986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gray">
          <a:xfrm>
            <a:off x="896938" y="20399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gray">
          <a:xfrm>
            <a:off x="898525" y="20431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gray">
          <a:xfrm>
            <a:off x="990600" y="21336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9167" name="Group 15"/>
          <p:cNvGrpSpPr>
            <a:grpSpLocks/>
          </p:cNvGrpSpPr>
          <p:nvPr/>
        </p:nvGrpSpPr>
        <p:grpSpPr bwMode="auto">
          <a:xfrm>
            <a:off x="1017588" y="2159000"/>
            <a:ext cx="1636712" cy="1636713"/>
            <a:chOff x="4166" y="1706"/>
            <a:chExt cx="1252" cy="1252"/>
          </a:xfrm>
        </p:grpSpPr>
        <p:sp>
          <p:nvSpPr>
            <p:cNvPr id="491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72" name="Oval 20"/>
          <p:cNvSpPr>
            <a:spLocks noChangeArrowheads="1"/>
          </p:cNvSpPr>
          <p:nvPr/>
        </p:nvSpPr>
        <p:spPr bwMode="gray">
          <a:xfrm>
            <a:off x="3492500" y="1905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3" name="Oval 21"/>
          <p:cNvSpPr>
            <a:spLocks noChangeArrowheads="1"/>
          </p:cNvSpPr>
          <p:nvPr/>
        </p:nvSpPr>
        <p:spPr bwMode="gray">
          <a:xfrm>
            <a:off x="3492500" y="19050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gray">
          <a:xfrm>
            <a:off x="3633788" y="20462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gray">
          <a:xfrm>
            <a:off x="3635375" y="20494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9176" name="Oval 24"/>
          <p:cNvSpPr>
            <a:spLocks noChangeArrowheads="1"/>
          </p:cNvSpPr>
          <p:nvPr/>
        </p:nvSpPr>
        <p:spPr bwMode="gray">
          <a:xfrm>
            <a:off x="3727450" y="21399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49177" name="Group 25"/>
          <p:cNvGrpSpPr>
            <a:grpSpLocks/>
          </p:cNvGrpSpPr>
          <p:nvPr/>
        </p:nvGrpSpPr>
        <p:grpSpPr bwMode="auto">
          <a:xfrm>
            <a:off x="3754438" y="2159000"/>
            <a:ext cx="1636712" cy="1636713"/>
            <a:chOff x="4166" y="1706"/>
            <a:chExt cx="1252" cy="1252"/>
          </a:xfrm>
        </p:grpSpPr>
        <p:sp>
          <p:nvSpPr>
            <p:cNvPr id="49178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9182" name="Group 30"/>
          <p:cNvGrpSpPr>
            <a:grpSpLocks/>
          </p:cNvGrpSpPr>
          <p:nvPr/>
        </p:nvGrpSpPr>
        <p:grpSpPr bwMode="auto">
          <a:xfrm>
            <a:off x="6500813" y="2159000"/>
            <a:ext cx="1636712" cy="1636713"/>
            <a:chOff x="4166" y="1706"/>
            <a:chExt cx="1252" cy="1252"/>
          </a:xfrm>
        </p:grpSpPr>
        <p:sp>
          <p:nvSpPr>
            <p:cNvPr id="49183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9187" name="AutoShape 35"/>
          <p:cNvSpPr>
            <a:spLocks noChangeArrowheads="1"/>
          </p:cNvSpPr>
          <p:nvPr/>
        </p:nvSpPr>
        <p:spPr bwMode="gray">
          <a:xfrm>
            <a:off x="3059832" y="4365104"/>
            <a:ext cx="2975050" cy="165623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 didn’t understand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anything and was waiting 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end of the lesson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8" name="AutoShape 36"/>
          <p:cNvSpPr>
            <a:spLocks noChangeArrowheads="1"/>
          </p:cNvSpPr>
          <p:nvPr/>
        </p:nvSpPr>
        <p:spPr bwMode="gray">
          <a:xfrm>
            <a:off x="611560" y="4653136"/>
            <a:ext cx="2057400" cy="1008112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 didn’t like 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the lesson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89" name="AutoShape 37"/>
          <p:cNvSpPr>
            <a:spLocks noChangeArrowheads="1"/>
          </p:cNvSpPr>
          <p:nvPr/>
        </p:nvSpPr>
        <p:spPr bwMode="gray">
          <a:xfrm>
            <a:off x="6228184" y="4437063"/>
            <a:ext cx="2736303" cy="151221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 understood 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everything.</a:t>
            </a:r>
          </a:p>
          <a:p>
            <a:pPr algn="ctr" eaLnBrk="0" hangingPunct="0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I liked the lesson.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gray">
          <a:xfrm>
            <a:off x="1450975" y="2763838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49191" name="Text Box 39"/>
          <p:cNvSpPr txBox="1">
            <a:spLocks noChangeArrowheads="1"/>
          </p:cNvSpPr>
          <p:nvPr/>
        </p:nvSpPr>
        <p:spPr bwMode="gray">
          <a:xfrm>
            <a:off x="4194175" y="2763838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Text</a:t>
            </a:r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gray">
          <a:xfrm>
            <a:off x="6937375" y="2763838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000000"/>
                </a:solidFill>
              </a:rPr>
              <a:t>Text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493490" cy="27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6977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73708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176463" y="3482975"/>
            <a:ext cx="4724400" cy="530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ru-RU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white">
          <a:xfrm>
            <a:off x="1524000" y="51816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http://ppt.prtxt.ru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1922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4680520" cy="350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competition</a:t>
            </a:r>
            <a:endParaRPr lang="ru-RU" dirty="0"/>
          </a:p>
        </p:txBody>
      </p:sp>
      <p:sp>
        <p:nvSpPr>
          <p:cNvPr id="163" name="Заголовок 1"/>
          <p:cNvSpPr txBox="1">
            <a:spLocks/>
          </p:cNvSpPr>
          <p:nvPr/>
        </p:nvSpPr>
        <p:spPr bwMode="white">
          <a:xfrm>
            <a:off x="0" y="980728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 have a list of questions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2 minutes for preparation. Your teams will answer one by one, but every next answer should be given another student in the team.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69703"/>
            <a:ext cx="2358023" cy="188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81128"/>
            <a:ext cx="29469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ru-RU" dirty="0"/>
          </a:p>
        </p:txBody>
      </p:sp>
      <p:sp>
        <p:nvSpPr>
          <p:cNvPr id="163" name="Заголовок 1"/>
          <p:cNvSpPr txBox="1">
            <a:spLocks/>
          </p:cNvSpPr>
          <p:nvPr/>
        </p:nvSpPr>
        <p:spPr bwMode="white">
          <a:xfrm>
            <a:off x="1835696" y="1052736"/>
            <a:ext cx="547260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Describe figure on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slide: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1700808"/>
            <a:ext cx="8388424" cy="4658816"/>
            <a:chOff x="395536" y="1700808"/>
            <a:chExt cx="8388424" cy="4658816"/>
          </a:xfrm>
        </p:grpSpPr>
        <p:pic>
          <p:nvPicPr>
            <p:cNvPr id="164" name="Рисунок 163" descr="http://school.xvatit.com/images/thumb/1/16/F10.jpg/531px-F1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00808"/>
              <a:ext cx="8388424" cy="4104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211960" y="5445224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07288" cy="5184576"/>
          </a:xfrm>
        </p:spPr>
        <p:txBody>
          <a:bodyPr/>
          <a:lstStyle/>
          <a:p>
            <a:r>
              <a:rPr lang="en-US" b="1" dirty="0" smtClean="0"/>
              <a:t>Electric current is the motion of _______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Electric circuit is _________of electricity, _________ and ___________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Current may be of two </a:t>
            </a:r>
            <a:r>
              <a:rPr lang="en-US" b="1" dirty="0" err="1" smtClean="0"/>
              <a:t>types:____________and</a:t>
            </a:r>
            <a:r>
              <a:rPr lang="en-US" b="1" dirty="0" smtClean="0"/>
              <a:t>______________.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On the </a:t>
            </a:r>
            <a:r>
              <a:rPr lang="en-US" dirty="0">
                <a:solidFill>
                  <a:schemeClr val="accent1"/>
                </a:solidFill>
              </a:rPr>
              <a:t>[View]</a:t>
            </a:r>
            <a:r>
              <a:rPr lang="en-US" dirty="0">
                <a:solidFill>
                  <a:schemeClr val="tx2"/>
                </a:solidFill>
              </a:rPr>
              <a:t> menu, point to </a:t>
            </a:r>
            <a:r>
              <a:rPr lang="en-US" dirty="0">
                <a:solidFill>
                  <a:schemeClr val="accent1"/>
                </a:solidFill>
              </a:rPr>
              <a:t>[Master],</a:t>
            </a:r>
            <a:r>
              <a:rPr lang="en-US" dirty="0">
                <a:solidFill>
                  <a:schemeClr val="tx2"/>
                </a:solidFill>
              </a:rPr>
              <a:t> and then click </a:t>
            </a:r>
            <a:r>
              <a:rPr lang="en-US" dirty="0">
                <a:solidFill>
                  <a:schemeClr val="accent1"/>
                </a:solidFill>
              </a:rPr>
              <a:t>[Slide Master]</a:t>
            </a:r>
            <a:r>
              <a:rPr lang="en-US" dirty="0">
                <a:solidFill>
                  <a:schemeClr val="tx2"/>
                </a:solidFill>
              </a:rPr>
              <a:t> or </a:t>
            </a:r>
            <a:r>
              <a:rPr lang="en-US" dirty="0">
                <a:solidFill>
                  <a:schemeClr val="accent1"/>
                </a:solidFill>
              </a:rPr>
              <a:t>[Notes Master].</a:t>
            </a:r>
            <a:r>
              <a:rPr lang="en-US" dirty="0">
                <a:solidFill>
                  <a:schemeClr val="tx2"/>
                </a:solidFill>
              </a:rPr>
              <a:t> Change images to the one you like, then it will apply to all the other slides.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_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07288" cy="5184576"/>
          </a:xfrm>
        </p:spPr>
        <p:txBody>
          <a:bodyPr/>
          <a:lstStyle/>
          <a:p>
            <a:r>
              <a:rPr lang="en-US" b="1" dirty="0" smtClean="0"/>
              <a:t>What effects of electric current do you know?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What are conditions for current existence?</a:t>
            </a:r>
          </a:p>
          <a:p>
            <a:endParaRPr lang="en-US" b="1" dirty="0" smtClean="0"/>
          </a:p>
          <a:p>
            <a:endParaRPr lang="en-US" b="1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507288" cy="5184576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en-US" b="1" dirty="0" smtClean="0"/>
              <a:t>You have prepared electric source. Tell about it.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b="1" dirty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4464496" cy="1728192"/>
          </a:xfrm>
        </p:spPr>
        <p:txBody>
          <a:bodyPr/>
          <a:lstStyle/>
          <a:p>
            <a:r>
              <a:rPr lang="en-US" b="1" dirty="0" smtClean="0"/>
              <a:t>Who said the term “electric current” for the first time?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104456" cy="555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3789040"/>
            <a:ext cx="3816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André-Marie Ampère </a:t>
            </a:r>
          </a:p>
          <a:p>
            <a:pPr algn="ctr"/>
            <a:r>
              <a:rPr lang="en-US" sz="3200" dirty="0" smtClean="0"/>
              <a:t>(20 January 1775 – 10 June 1836)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 smtClean="0"/>
              <a:t>Force of current </a:t>
            </a:r>
            <a:r>
              <a:rPr lang="ru-RU" sz="3200" dirty="0" smtClean="0"/>
              <a:t>- Сила тока</a:t>
            </a:r>
            <a:r>
              <a:rPr lang="ru-RU" dirty="0" smtClean="0"/>
              <a:t> </a:t>
            </a:r>
            <a:r>
              <a:rPr lang="en-US" dirty="0" smtClean="0"/>
              <a:t>(I, A)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852936"/>
            <a:ext cx="6408712" cy="348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980728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Force of current is the amount of charge passing through a point in the circuit in one second.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4">
  <a:themeElements>
    <a:clrScheme name="Тема Office 1">
      <a:dk1>
        <a:srgbClr val="0D1259"/>
      </a:dk1>
      <a:lt1>
        <a:srgbClr val="FFFFFF"/>
      </a:lt1>
      <a:dk2>
        <a:srgbClr val="0E4AA2"/>
      </a:dk2>
      <a:lt2>
        <a:srgbClr val="C0C0C0"/>
      </a:lt2>
      <a:accent1>
        <a:srgbClr val="3191D3"/>
      </a:accent1>
      <a:accent2>
        <a:srgbClr val="81CFEB"/>
      </a:accent2>
      <a:accent3>
        <a:srgbClr val="FFFFFF"/>
      </a:accent3>
      <a:accent4>
        <a:srgbClr val="090E4B"/>
      </a:accent4>
      <a:accent5>
        <a:srgbClr val="ADC7E6"/>
      </a:accent5>
      <a:accent6>
        <a:srgbClr val="74BBD5"/>
      </a:accent6>
      <a:hlink>
        <a:srgbClr val="6FB7B7"/>
      </a:hlink>
      <a:folHlink>
        <a:srgbClr val="DCCA42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D1259"/>
        </a:dk1>
        <a:lt1>
          <a:srgbClr val="FFFFFF"/>
        </a:lt1>
        <a:dk2>
          <a:srgbClr val="0E4AA2"/>
        </a:dk2>
        <a:lt2>
          <a:srgbClr val="C0C0C0"/>
        </a:lt2>
        <a:accent1>
          <a:srgbClr val="3191D3"/>
        </a:accent1>
        <a:accent2>
          <a:srgbClr val="81CFEB"/>
        </a:accent2>
        <a:accent3>
          <a:srgbClr val="FFFFFF"/>
        </a:accent3>
        <a:accent4>
          <a:srgbClr val="090E4B"/>
        </a:accent4>
        <a:accent5>
          <a:srgbClr val="ADC7E6"/>
        </a:accent5>
        <a:accent6>
          <a:srgbClr val="74BBD5"/>
        </a:accent6>
        <a:hlink>
          <a:srgbClr val="6FB7B7"/>
        </a:hlink>
        <a:folHlink>
          <a:srgbClr val="DCCA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42F81"/>
        </a:dk1>
        <a:lt1>
          <a:srgbClr val="FFFFFF"/>
        </a:lt1>
        <a:dk2>
          <a:srgbClr val="0E4AA2"/>
        </a:dk2>
        <a:lt2>
          <a:srgbClr val="C0C0C0"/>
        </a:lt2>
        <a:accent1>
          <a:srgbClr val="2B59D9"/>
        </a:accent1>
        <a:accent2>
          <a:srgbClr val="EFA441"/>
        </a:accent2>
        <a:accent3>
          <a:srgbClr val="FFFFFF"/>
        </a:accent3>
        <a:accent4>
          <a:srgbClr val="46276D"/>
        </a:accent4>
        <a:accent5>
          <a:srgbClr val="ACB5E9"/>
        </a:accent5>
        <a:accent6>
          <a:srgbClr val="D9943A"/>
        </a:accent6>
        <a:hlink>
          <a:srgbClr val="63C398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E3558"/>
        </a:dk1>
        <a:lt1>
          <a:srgbClr val="FFFFFF"/>
        </a:lt1>
        <a:dk2>
          <a:srgbClr val="006666"/>
        </a:dk2>
        <a:lt2>
          <a:srgbClr val="969696"/>
        </a:lt2>
        <a:accent1>
          <a:srgbClr val="E3BE05"/>
        </a:accent1>
        <a:accent2>
          <a:srgbClr val="4BC77A"/>
        </a:accent2>
        <a:accent3>
          <a:srgbClr val="FFFFFF"/>
        </a:accent3>
        <a:accent4>
          <a:srgbClr val="0A2C4A"/>
        </a:accent4>
        <a:accent5>
          <a:srgbClr val="EFDBAA"/>
        </a:accent5>
        <a:accent6>
          <a:srgbClr val="43B46E"/>
        </a:accent6>
        <a:hlink>
          <a:srgbClr val="CC33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84</Template>
  <TotalTime>552</TotalTime>
  <Words>721</Words>
  <Application>Microsoft Office PowerPoint</Application>
  <PresentationFormat>Экран (4:3)</PresentationFormat>
  <Paragraphs>174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84</vt:lpstr>
      <vt:lpstr>Image</vt:lpstr>
      <vt:lpstr>Формула</vt:lpstr>
      <vt:lpstr>Force of current. Ammeter.</vt:lpstr>
      <vt:lpstr>Electric sources revision</vt:lpstr>
      <vt:lpstr>Team competition</vt:lpstr>
      <vt:lpstr>Questions:</vt:lpstr>
      <vt:lpstr>Questions:</vt:lpstr>
      <vt:lpstr>Questions:</vt:lpstr>
      <vt:lpstr>Questions:</vt:lpstr>
      <vt:lpstr>Questions:</vt:lpstr>
      <vt:lpstr> Force of current - Сила тока (I, A) </vt:lpstr>
      <vt:lpstr>Force of current</vt:lpstr>
      <vt:lpstr>Units of current</vt:lpstr>
      <vt:lpstr>Ammeter (Амперметр)</vt:lpstr>
      <vt:lpstr>Example of a TV-set circuit:</vt:lpstr>
      <vt:lpstr>Make a circuit:</vt:lpstr>
      <vt:lpstr>Practice: </vt:lpstr>
      <vt:lpstr>Test on the theme “Force of current”</vt:lpstr>
      <vt:lpstr>Question #1</vt:lpstr>
      <vt:lpstr>Question #2</vt:lpstr>
      <vt:lpstr>Question #3</vt:lpstr>
      <vt:lpstr>Question #4</vt:lpstr>
      <vt:lpstr>Question #5</vt:lpstr>
      <vt:lpstr>Diagram</vt:lpstr>
      <vt:lpstr>Home work:</vt:lpstr>
      <vt:lpstr>Feedback:</vt:lpstr>
      <vt:lpstr>Слайд 25</vt:lpstr>
    </vt:vector>
  </TitlesOfParts>
  <Company>ARSAGERA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Борис</dc:creator>
  <cp:lastModifiedBy>User1</cp:lastModifiedBy>
  <cp:revision>49</cp:revision>
  <dcterms:created xsi:type="dcterms:W3CDTF">2013-02-15T12:25:49Z</dcterms:created>
  <dcterms:modified xsi:type="dcterms:W3CDTF">2014-02-28T13:22:14Z</dcterms:modified>
</cp:coreProperties>
</file>