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86" r:id="rId4"/>
    <p:sldId id="288" r:id="rId5"/>
    <p:sldId id="328" r:id="rId6"/>
    <p:sldId id="327" r:id="rId7"/>
    <p:sldId id="257" r:id="rId8"/>
    <p:sldId id="293" r:id="rId9"/>
    <p:sldId id="307" r:id="rId10"/>
    <p:sldId id="294" r:id="rId11"/>
    <p:sldId id="308" r:id="rId12"/>
    <p:sldId id="258" r:id="rId13"/>
    <p:sldId id="273" r:id="rId14"/>
    <p:sldId id="260" r:id="rId15"/>
    <p:sldId id="261" r:id="rId16"/>
    <p:sldId id="262" r:id="rId17"/>
    <p:sldId id="263" r:id="rId18"/>
    <p:sldId id="264" r:id="rId19"/>
    <p:sldId id="269" r:id="rId20"/>
    <p:sldId id="271" r:id="rId21"/>
    <p:sldId id="265" r:id="rId22"/>
    <p:sldId id="275" r:id="rId23"/>
    <p:sldId id="276" r:id="rId24"/>
    <p:sldId id="284" r:id="rId25"/>
    <p:sldId id="285" r:id="rId26"/>
    <p:sldId id="287" r:id="rId27"/>
    <p:sldId id="296" r:id="rId28"/>
    <p:sldId id="314" r:id="rId29"/>
    <p:sldId id="317" r:id="rId30"/>
    <p:sldId id="318" r:id="rId31"/>
    <p:sldId id="323" r:id="rId32"/>
    <p:sldId id="266" r:id="rId33"/>
    <p:sldId id="298" r:id="rId34"/>
    <p:sldId id="300" r:id="rId35"/>
    <p:sldId id="329" r:id="rId36"/>
    <p:sldId id="301" r:id="rId37"/>
    <p:sldId id="305" r:id="rId38"/>
    <p:sldId id="306" r:id="rId39"/>
    <p:sldId id="313" r:id="rId40"/>
    <p:sldId id="312" r:id="rId41"/>
    <p:sldId id="302" r:id="rId42"/>
    <p:sldId id="309" r:id="rId43"/>
    <p:sldId id="311" r:id="rId44"/>
    <p:sldId id="325" r:id="rId45"/>
    <p:sldId id="326" r:id="rId46"/>
    <p:sldId id="290" r:id="rId47"/>
    <p:sldId id="297" r:id="rId48"/>
    <p:sldId id="315" r:id="rId49"/>
    <p:sldId id="316" r:id="rId50"/>
    <p:sldId id="304" r:id="rId51"/>
    <p:sldId id="274" r:id="rId52"/>
    <p:sldId id="321"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50" autoAdjust="0"/>
  </p:normalViewPr>
  <p:slideViewPr>
    <p:cSldViewPr>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7A55D7D5-05FD-4675-BB0E-024A39586E98}" type="datetimeFigureOut">
              <a:rPr lang="ru-RU" smtClean="0"/>
              <a:pPr/>
              <a:t>10.02.2014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C53D4B90-48A4-4004-970B-5E9748D9BE6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A55D7D5-05FD-4675-BB0E-024A39586E98}"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53D4B90-48A4-4004-970B-5E9748D9BE6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A55D7D5-05FD-4675-BB0E-024A39586E98}"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53D4B90-48A4-4004-970B-5E9748D9BE6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A55D7D5-05FD-4675-BB0E-024A39586E98}"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53D4B90-48A4-4004-970B-5E9748D9BE6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A55D7D5-05FD-4675-BB0E-024A39586E98}"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53D4B90-48A4-4004-970B-5E9748D9BE6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A55D7D5-05FD-4675-BB0E-024A39586E98}"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53D4B90-48A4-4004-970B-5E9748D9BE6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A55D7D5-05FD-4675-BB0E-024A39586E98}" type="datetimeFigureOut">
              <a:rPr lang="ru-RU" smtClean="0"/>
              <a:pPr/>
              <a:t>10.02.2014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53D4B90-48A4-4004-970B-5E9748D9BE6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A55D7D5-05FD-4675-BB0E-024A39586E98}" type="datetimeFigureOut">
              <a:rPr lang="ru-RU" smtClean="0"/>
              <a:pPr/>
              <a:t>10.02.2014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53D4B90-48A4-4004-970B-5E9748D9BE6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A55D7D5-05FD-4675-BB0E-024A39586E98}" type="datetimeFigureOut">
              <a:rPr lang="ru-RU" smtClean="0"/>
              <a:pPr/>
              <a:t>10.02.2014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53D4B90-48A4-4004-970B-5E9748D9BE6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A55D7D5-05FD-4675-BB0E-024A39586E98}"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53D4B90-48A4-4004-970B-5E9748D9BE6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A55D7D5-05FD-4675-BB0E-024A39586E98}"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53D4B90-48A4-4004-970B-5E9748D9BE64}"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A55D7D5-05FD-4675-BB0E-024A39586E98}" type="datetimeFigureOut">
              <a:rPr lang="ru-RU" smtClean="0"/>
              <a:pPr/>
              <a:t>10.02.2014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53D4B90-48A4-4004-970B-5E9748D9BE6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5.xml"/><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5.xml"/><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 Id="rId4" Type="http://schemas.openxmlformats.org/officeDocument/2006/relationships/image" Target="../media/image65.jpeg"/></Relationships>
</file>

<file path=ppt/slides/_rels/slide2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6.xml"/><Relationship Id="rId4" Type="http://schemas.openxmlformats.org/officeDocument/2006/relationships/image" Target="../media/image70.jpeg"/></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6.xml"/><Relationship Id="rId5" Type="http://schemas.openxmlformats.org/officeDocument/2006/relationships/image" Target="../media/image74.jpeg"/><Relationship Id="rId4" Type="http://schemas.openxmlformats.org/officeDocument/2006/relationships/image" Target="../media/image73.jpeg"/></Relationships>
</file>

<file path=ppt/slides/_rels/slide3.xml.rels><?xml version="1.0" encoding="UTF-8" standalone="yes"?>
<Relationships xmlns="http://schemas.openxmlformats.org/package/2006/relationships"><Relationship Id="rId3" Type="http://schemas.openxmlformats.org/officeDocument/2006/relationships/hyperlink" Target="http://ru.wikipedia.org/wiki/20_%D1%81%D0%B5%D0%BD%D1%82%D1%8F%D0%B1%D1%80%D1%8F" TargetMode="External"/><Relationship Id="rId7" Type="http://schemas.openxmlformats.org/officeDocument/2006/relationships/hyperlink" Target="http://ru.wikipedia.org/wiki/1909_%D0%B3%D0%BE%D0%B4"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ru.wikipedia.org/wiki/28_%D0%BD%D0%BE%D1%8F%D0%B1%D1%80%D1%8F" TargetMode="External"/><Relationship Id="rId5" Type="http://schemas.openxmlformats.org/officeDocument/2006/relationships/hyperlink" Target="http://ru.wikipedia.org/wiki/%D0%A1%D0%B0%D0%BD%D0%BA%D1%82-%D0%9F%D0%B5%D1%82%D0%B5%D1%80%D0%B1%D1%83%D1%80%D0%B3" TargetMode="External"/><Relationship Id="rId4" Type="http://schemas.openxmlformats.org/officeDocument/2006/relationships/hyperlink" Target="http://ru.wikipedia.org/wiki/1837_%D0%B3%D0%BE%D0%B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6.xml"/><Relationship Id="rId4" Type="http://schemas.openxmlformats.org/officeDocument/2006/relationships/image" Target="../media/image77.jpeg"/></Relationships>
</file>

<file path=ppt/slides/_rels/slide3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5.xml"/><Relationship Id="rId4" Type="http://schemas.openxmlformats.org/officeDocument/2006/relationships/image" Target="../media/image80.jpeg"/></Relationships>
</file>

<file path=ppt/slides/_rels/slide3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5.xml"/><Relationship Id="rId5" Type="http://schemas.openxmlformats.org/officeDocument/2006/relationships/image" Target="../media/image90.jpeg"/><Relationship Id="rId4" Type="http://schemas.openxmlformats.org/officeDocument/2006/relationships/image" Target="../media/image89.jpeg"/></Relationships>
</file>

<file path=ppt/slides/_rels/slide3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5.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3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5.xml"/><Relationship Id="rId5" Type="http://schemas.openxmlformats.org/officeDocument/2006/relationships/image" Target="../media/image99.jpeg"/><Relationship Id="rId4" Type="http://schemas.openxmlformats.org/officeDocument/2006/relationships/image" Target="../media/image9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5.xml"/><Relationship Id="rId4" Type="http://schemas.openxmlformats.org/officeDocument/2006/relationships/image" Target="../media/image102.jpeg"/></Relationships>
</file>

<file path=ppt/slides/_rels/slide4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 Id="rId4" Type="http://schemas.openxmlformats.org/officeDocument/2006/relationships/image" Target="../media/image105.jpeg"/></Relationships>
</file>

<file path=ppt/slides/_rels/slide42.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2.xml"/><Relationship Id="rId5" Type="http://schemas.openxmlformats.org/officeDocument/2006/relationships/image" Target="../media/image109.jpeg"/><Relationship Id="rId4" Type="http://schemas.openxmlformats.org/officeDocument/2006/relationships/image" Target="../media/image108.jpeg"/></Relationships>
</file>

<file path=ppt/slides/_rels/slide4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xml"/><Relationship Id="rId6" Type="http://schemas.openxmlformats.org/officeDocument/2006/relationships/image" Target="../media/image114.jpeg"/><Relationship Id="rId5" Type="http://schemas.openxmlformats.org/officeDocument/2006/relationships/image" Target="../media/image113.jpeg"/><Relationship Id="rId4" Type="http://schemas.openxmlformats.org/officeDocument/2006/relationships/image" Target="../media/image112.jpeg"/></Relationships>
</file>

<file path=ppt/slides/_rels/slide44.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3.xml"/><Relationship Id="rId4" Type="http://schemas.openxmlformats.org/officeDocument/2006/relationships/image" Target="../media/image117.jpeg"/></Relationships>
</file>

<file path=ppt/slides/_rels/slide45.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5.xml"/><Relationship Id="rId5" Type="http://schemas.openxmlformats.org/officeDocument/2006/relationships/image" Target="../media/image121.jpeg"/><Relationship Id="rId4" Type="http://schemas.openxmlformats.org/officeDocument/2006/relationships/image" Target="../media/image120.jpeg"/></Relationships>
</file>

<file path=ppt/slides/_rels/slide46.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2.xml"/><Relationship Id="rId4" Type="http://schemas.openxmlformats.org/officeDocument/2006/relationships/image" Target="../media/image126.jpeg"/></Relationships>
</file>

<file path=ppt/slides/_rels/slide48.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2.xml"/><Relationship Id="rId4" Type="http://schemas.openxmlformats.org/officeDocument/2006/relationships/image" Target="../media/image129.jpeg"/></Relationships>
</file>

<file path=ppt/slides/_rels/slide49.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2.xml"/><Relationship Id="rId4" Type="http://schemas.openxmlformats.org/officeDocument/2006/relationships/image" Target="../media/image132.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4.jpeg"/><Relationship Id="rId7" Type="http://schemas.openxmlformats.org/officeDocument/2006/relationships/image" Target="../media/image138.jpeg"/><Relationship Id="rId2" Type="http://schemas.openxmlformats.org/officeDocument/2006/relationships/image" Target="../media/image133.jpeg"/><Relationship Id="rId1" Type="http://schemas.openxmlformats.org/officeDocument/2006/relationships/slideLayout" Target="../slideLayouts/slideLayout5.xml"/><Relationship Id="rId6" Type="http://schemas.openxmlformats.org/officeDocument/2006/relationships/image" Target="../media/image137.jpeg"/><Relationship Id="rId5" Type="http://schemas.openxmlformats.org/officeDocument/2006/relationships/image" Target="../media/image136.jpeg"/><Relationship Id="rId4" Type="http://schemas.openxmlformats.org/officeDocument/2006/relationships/image" Target="../media/image135.jpeg"/></Relationships>
</file>

<file path=ppt/slides/_rels/slide51.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image" Target="../media/image139.jpeg"/><Relationship Id="rId1" Type="http://schemas.openxmlformats.org/officeDocument/2006/relationships/slideLayout" Target="../slideLayouts/slideLayout2.xml"/><Relationship Id="rId6" Type="http://schemas.openxmlformats.org/officeDocument/2006/relationships/image" Target="../media/image143.jpeg"/><Relationship Id="rId5" Type="http://schemas.openxmlformats.org/officeDocument/2006/relationships/image" Target="../media/image142.jpeg"/><Relationship Id="rId4" Type="http://schemas.openxmlformats.org/officeDocument/2006/relationships/image" Target="../media/image141.jpeg"/></Relationships>
</file>

<file path=ppt/slides/_rels/slide52.x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solidFill>
                  <a:srgbClr val="FF0000"/>
                </a:solidFill>
                <a:latin typeface="Times New Roman" pitchFamily="18" charset="0"/>
                <a:cs typeface="Times New Roman" pitchFamily="18" charset="0"/>
              </a:rPr>
              <a:t>О, СПОРТ , ТЫ – МИР!</a:t>
            </a:r>
            <a:endParaRPr lang="ru-RU" b="1"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22376" y="3685032"/>
            <a:ext cx="8064466" cy="601224"/>
          </a:xfrm>
        </p:spPr>
        <p:txBody>
          <a:bodyPr/>
          <a:lstStyle/>
          <a:p>
            <a:r>
              <a:rPr lang="ru-RU" dirty="0" smtClean="0"/>
              <a:t>  </a:t>
            </a:r>
            <a:r>
              <a:rPr lang="ru-RU" i="1" dirty="0" smtClean="0">
                <a:latin typeface="Times New Roman" pitchFamily="18" charset="0"/>
                <a:cs typeface="Times New Roman" pitchFamily="18" charset="0"/>
              </a:rPr>
              <a:t>Пьер де Кубертен</a:t>
            </a:r>
            <a:endParaRPr lang="ru-RU" i="1" dirty="0">
              <a:latin typeface="Times New Roman" pitchFamily="18" charset="0"/>
              <a:cs typeface="Times New Roman" pitchFamily="18" charset="0"/>
            </a:endParaRPr>
          </a:p>
        </p:txBody>
      </p:sp>
      <p:pic>
        <p:nvPicPr>
          <p:cNvPr id="1029" name="Picture 5" descr="C:\Program Files\Microsoft Office\MEDIA\CAGCAT10\j0292152.wmf"/>
          <p:cNvPicPr>
            <a:picLocks noChangeAspect="1" noChangeArrowheads="1"/>
          </p:cNvPicPr>
          <p:nvPr/>
        </p:nvPicPr>
        <p:blipFill>
          <a:blip r:embed="rId2" cstate="print"/>
          <a:srcRect/>
          <a:stretch>
            <a:fillRect/>
          </a:stretch>
        </p:blipFill>
        <p:spPr bwMode="auto">
          <a:xfrm>
            <a:off x="714348" y="4143380"/>
            <a:ext cx="1685750" cy="2000264"/>
          </a:xfrm>
          <a:prstGeom prst="rect">
            <a:avLst/>
          </a:prstGeom>
          <a:noFill/>
        </p:spPr>
      </p:pic>
      <p:pic>
        <p:nvPicPr>
          <p:cNvPr id="1032" name="Picture 8" descr="C:\Program Files\Microsoft Office\MEDIA\CAGCAT10\j0301480.wmf"/>
          <p:cNvPicPr>
            <a:picLocks noChangeAspect="1" noChangeArrowheads="1"/>
          </p:cNvPicPr>
          <p:nvPr/>
        </p:nvPicPr>
        <p:blipFill>
          <a:blip r:embed="rId3" cstate="print"/>
          <a:srcRect/>
          <a:stretch>
            <a:fillRect/>
          </a:stretch>
        </p:blipFill>
        <p:spPr bwMode="auto">
          <a:xfrm>
            <a:off x="6929454" y="4714884"/>
            <a:ext cx="1798625" cy="1337767"/>
          </a:xfrm>
          <a:prstGeom prst="rect">
            <a:avLst/>
          </a:prstGeom>
          <a:noFill/>
        </p:spPr>
      </p:pic>
      <p:pic>
        <p:nvPicPr>
          <p:cNvPr id="7170" name="Picture 2" descr="G:\Олимпийские_кольца.jpg"/>
          <p:cNvPicPr>
            <a:picLocks noChangeAspect="1" noChangeArrowheads="1"/>
          </p:cNvPicPr>
          <p:nvPr/>
        </p:nvPicPr>
        <p:blipFill>
          <a:blip r:embed="rId4" cstate="print"/>
          <a:srcRect/>
          <a:stretch>
            <a:fillRect/>
          </a:stretch>
        </p:blipFill>
        <p:spPr bwMode="auto">
          <a:xfrm>
            <a:off x="3786182" y="857232"/>
            <a:ext cx="1914525" cy="1428750"/>
          </a:xfrm>
          <a:prstGeom prst="rect">
            <a:avLst/>
          </a:prstGeom>
          <a:noFill/>
        </p:spPr>
      </p:pic>
      <p:sp>
        <p:nvSpPr>
          <p:cNvPr id="11" name="TextBox 10"/>
          <p:cNvSpPr txBox="1"/>
          <p:nvPr/>
        </p:nvSpPr>
        <p:spPr>
          <a:xfrm>
            <a:off x="2714612" y="4071942"/>
            <a:ext cx="4143404" cy="2308324"/>
          </a:xfrm>
          <a:prstGeom prst="rect">
            <a:avLst/>
          </a:prstGeom>
          <a:noFill/>
        </p:spPr>
        <p:txBody>
          <a:bodyPr wrap="square" rtlCol="0">
            <a:spAutoFit/>
          </a:bodyPr>
          <a:lstStyle/>
          <a:p>
            <a:pPr algn="ctr"/>
            <a:r>
              <a:rPr lang="ru-RU" i="1" dirty="0" smtClean="0">
                <a:solidFill>
                  <a:srgbClr val="0070C0"/>
                </a:solidFill>
                <a:latin typeface="Times New Roman" pitchFamily="18" charset="0"/>
                <a:cs typeface="Times New Roman" pitchFamily="18" charset="0"/>
              </a:rPr>
              <a:t>Коллективная работа </a:t>
            </a:r>
          </a:p>
          <a:p>
            <a:pPr algn="ctr"/>
            <a:r>
              <a:rPr lang="ru-RU" i="1" dirty="0" smtClean="0">
                <a:solidFill>
                  <a:srgbClr val="0070C0"/>
                </a:solidFill>
                <a:latin typeface="Times New Roman" pitchFamily="18" charset="0"/>
                <a:cs typeface="Times New Roman" pitchFamily="18" charset="0"/>
              </a:rPr>
              <a:t>учащихся </a:t>
            </a:r>
            <a:r>
              <a:rPr lang="ru-RU" i="1" dirty="0" smtClean="0">
                <a:solidFill>
                  <a:srgbClr val="0070C0"/>
                </a:solidFill>
                <a:latin typeface="Times New Roman" pitchFamily="18" charset="0"/>
                <a:cs typeface="Times New Roman" pitchFamily="18" charset="0"/>
              </a:rPr>
              <a:t>гимназии-пансиона № 664 Красногвардейского района Санкт-Петербурга</a:t>
            </a:r>
          </a:p>
          <a:p>
            <a:pPr algn="ctr"/>
            <a:endParaRPr lang="ru-RU" i="1" dirty="0" smtClean="0">
              <a:solidFill>
                <a:srgbClr val="0070C0"/>
              </a:solidFill>
              <a:latin typeface="Times New Roman" pitchFamily="18" charset="0"/>
              <a:cs typeface="Times New Roman" pitchFamily="18" charset="0"/>
            </a:endParaRPr>
          </a:p>
          <a:p>
            <a:pPr algn="ctr"/>
            <a:r>
              <a:rPr lang="ru-RU" i="1" dirty="0" smtClean="0">
                <a:solidFill>
                  <a:srgbClr val="0070C0"/>
                </a:solidFill>
                <a:latin typeface="Times New Roman" pitchFamily="18" charset="0"/>
                <a:cs typeface="Times New Roman" pitchFamily="18" charset="0"/>
              </a:rPr>
              <a:t>Директор : Е.И. </a:t>
            </a:r>
            <a:r>
              <a:rPr lang="ru-RU" i="1" dirty="0" err="1" smtClean="0">
                <a:solidFill>
                  <a:srgbClr val="0070C0"/>
                </a:solidFill>
                <a:latin typeface="Times New Roman" pitchFamily="18" charset="0"/>
                <a:cs typeface="Times New Roman" pitchFamily="18" charset="0"/>
              </a:rPr>
              <a:t>Кадина</a:t>
            </a:r>
            <a:endParaRPr lang="ru-RU" i="1" dirty="0" smtClean="0">
              <a:solidFill>
                <a:srgbClr val="0070C0"/>
              </a:solidFill>
              <a:latin typeface="Times New Roman" pitchFamily="18" charset="0"/>
              <a:cs typeface="Times New Roman" pitchFamily="18" charset="0"/>
            </a:endParaRPr>
          </a:p>
          <a:p>
            <a:pPr algn="ctr"/>
            <a:endParaRPr lang="ru-RU" i="1" dirty="0" smtClean="0">
              <a:solidFill>
                <a:srgbClr val="0070C0"/>
              </a:solidFill>
              <a:latin typeface="Times New Roman" pitchFamily="18" charset="0"/>
              <a:cs typeface="Times New Roman" pitchFamily="18" charset="0"/>
            </a:endParaRPr>
          </a:p>
          <a:p>
            <a:pPr algn="ctr"/>
            <a:r>
              <a:rPr lang="ru-RU" i="1" dirty="0" smtClean="0">
                <a:solidFill>
                  <a:srgbClr val="0070C0"/>
                </a:solidFill>
                <a:latin typeface="Times New Roman" pitchFamily="18" charset="0"/>
                <a:cs typeface="Times New Roman" pitchFamily="18" charset="0"/>
              </a:rPr>
              <a:t>7-23 февраля </a:t>
            </a:r>
            <a:r>
              <a:rPr lang="ru-RU" i="1" dirty="0" smtClean="0">
                <a:solidFill>
                  <a:srgbClr val="0070C0"/>
                </a:solidFill>
                <a:latin typeface="Times New Roman" pitchFamily="18" charset="0"/>
                <a:cs typeface="Times New Roman" pitchFamily="18" charset="0"/>
              </a:rPr>
              <a:t>2014 г.</a:t>
            </a:r>
            <a:endParaRPr lang="ru-RU" i="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786322"/>
            <a:ext cx="8183880" cy="676656"/>
          </a:xfrm>
        </p:spPr>
        <p:txBody>
          <a:bodyPr/>
          <a:lstStyle/>
          <a:p>
            <a:r>
              <a:rPr lang="ru-RU" dirty="0" smtClean="0"/>
              <a:t>Греческая мифология</a:t>
            </a:r>
            <a:endParaRPr lang="ru-RU" dirty="0"/>
          </a:p>
        </p:txBody>
      </p:sp>
      <p:sp>
        <p:nvSpPr>
          <p:cNvPr id="3" name="Текст 2"/>
          <p:cNvSpPr>
            <a:spLocks noGrp="1"/>
          </p:cNvSpPr>
          <p:nvPr>
            <p:ph type="body" idx="1"/>
          </p:nvPr>
        </p:nvSpPr>
        <p:spPr>
          <a:xfrm>
            <a:off x="468344" y="5624484"/>
            <a:ext cx="8183880" cy="733474"/>
          </a:xfrm>
        </p:spPr>
        <p:txBody>
          <a:bodyPr>
            <a:normAutofit fontScale="92500" lnSpcReduction="20000"/>
          </a:bodyPr>
          <a:lstStyle/>
          <a:p>
            <a:r>
              <a:rPr lang="ru-RU" dirty="0" smtClean="0"/>
              <a:t>Афина-богиня мудрости и войны.</a:t>
            </a:r>
          </a:p>
          <a:p>
            <a:r>
              <a:rPr lang="ru-RU" dirty="0" smtClean="0"/>
              <a:t>Афродита-богиня красоты.</a:t>
            </a:r>
          </a:p>
          <a:p>
            <a:r>
              <a:rPr lang="ru-RU" dirty="0" smtClean="0"/>
              <a:t>Артемида-богиня охоты.</a:t>
            </a:r>
          </a:p>
          <a:p>
            <a:endParaRPr lang="ru-RU" dirty="0"/>
          </a:p>
        </p:txBody>
      </p:sp>
      <p:pic>
        <p:nvPicPr>
          <p:cNvPr id="4" name="Рисунок 3" descr="Афина - богиня мудрости и войны.jpg"/>
          <p:cNvPicPr>
            <a:picLocks noChangeAspect="1"/>
          </p:cNvPicPr>
          <p:nvPr/>
        </p:nvPicPr>
        <p:blipFill>
          <a:blip r:embed="rId2"/>
          <a:stretch>
            <a:fillRect/>
          </a:stretch>
        </p:blipFill>
        <p:spPr>
          <a:xfrm>
            <a:off x="696251" y="1142985"/>
            <a:ext cx="1634026" cy="3357586"/>
          </a:xfrm>
          <a:prstGeom prst="rect">
            <a:avLst/>
          </a:prstGeom>
        </p:spPr>
      </p:pic>
      <p:pic>
        <p:nvPicPr>
          <p:cNvPr id="5" name="Рисунок 4" descr="Афродита.jpg"/>
          <p:cNvPicPr>
            <a:picLocks noChangeAspect="1"/>
          </p:cNvPicPr>
          <p:nvPr/>
        </p:nvPicPr>
        <p:blipFill>
          <a:blip r:embed="rId3"/>
          <a:stretch>
            <a:fillRect/>
          </a:stretch>
        </p:blipFill>
        <p:spPr>
          <a:xfrm>
            <a:off x="3057514" y="1142985"/>
            <a:ext cx="2014551" cy="3357586"/>
          </a:xfrm>
          <a:prstGeom prst="rect">
            <a:avLst/>
          </a:prstGeom>
        </p:spPr>
      </p:pic>
      <p:pic>
        <p:nvPicPr>
          <p:cNvPr id="6" name="Рисунок 5" descr="iАртемида- богиня охоты.jpg"/>
          <p:cNvPicPr>
            <a:picLocks noChangeAspect="1"/>
          </p:cNvPicPr>
          <p:nvPr/>
        </p:nvPicPr>
        <p:blipFill>
          <a:blip r:embed="rId4"/>
          <a:stretch>
            <a:fillRect/>
          </a:stretch>
        </p:blipFill>
        <p:spPr>
          <a:xfrm>
            <a:off x="5857884" y="1142984"/>
            <a:ext cx="2286969" cy="350046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4714884"/>
            <a:ext cx="8183880" cy="857256"/>
          </a:xfrm>
        </p:spPr>
        <p:txBody>
          <a:bodyPr/>
          <a:lstStyle/>
          <a:p>
            <a:r>
              <a:rPr lang="ru-RU" dirty="0" smtClean="0"/>
              <a:t>Геракл.</a:t>
            </a:r>
            <a:endParaRPr lang="ru-RU" dirty="0"/>
          </a:p>
        </p:txBody>
      </p:sp>
      <p:sp>
        <p:nvSpPr>
          <p:cNvPr id="3" name="Текст 2"/>
          <p:cNvSpPr>
            <a:spLocks noGrp="1"/>
          </p:cNvSpPr>
          <p:nvPr>
            <p:ph type="body" idx="1"/>
          </p:nvPr>
        </p:nvSpPr>
        <p:spPr>
          <a:xfrm>
            <a:off x="468344" y="5624484"/>
            <a:ext cx="8183880" cy="662036"/>
          </a:xfrm>
        </p:spPr>
        <p:txBody>
          <a:bodyPr/>
          <a:lstStyle/>
          <a:p>
            <a:r>
              <a:rPr lang="ru-RU" dirty="0" smtClean="0"/>
              <a:t>Геракл-младенец</a:t>
            </a:r>
          </a:p>
          <a:p>
            <a:r>
              <a:rPr lang="ru-RU" dirty="0" smtClean="0"/>
              <a:t>Подвиги Геракла.</a:t>
            </a:r>
            <a:endParaRPr lang="ru-RU" dirty="0"/>
          </a:p>
        </p:txBody>
      </p:sp>
      <p:pic>
        <p:nvPicPr>
          <p:cNvPr id="4098" name="Picture 2" descr="G:\Конкурсная работа . Спорт\Материал для  конкурсной презентации\Греческая мифология\Младенец Геракл.jpg"/>
          <p:cNvPicPr>
            <a:picLocks noChangeAspect="1" noChangeArrowheads="1"/>
          </p:cNvPicPr>
          <p:nvPr/>
        </p:nvPicPr>
        <p:blipFill>
          <a:blip r:embed="rId2"/>
          <a:srcRect/>
          <a:stretch>
            <a:fillRect/>
          </a:stretch>
        </p:blipFill>
        <p:spPr bwMode="auto">
          <a:xfrm>
            <a:off x="857224" y="1571612"/>
            <a:ext cx="1894536" cy="2514870"/>
          </a:xfrm>
          <a:prstGeom prst="rect">
            <a:avLst/>
          </a:prstGeom>
          <a:noFill/>
        </p:spPr>
      </p:pic>
      <p:pic>
        <p:nvPicPr>
          <p:cNvPr id="4099" name="Picture 3" descr="G:\Конкурсная работа . Спорт\Материал для  конкурсной презентации\Греческая мифология-1\Геракл-1.jpg"/>
          <p:cNvPicPr>
            <a:picLocks noChangeAspect="1" noChangeArrowheads="1"/>
          </p:cNvPicPr>
          <p:nvPr/>
        </p:nvPicPr>
        <p:blipFill>
          <a:blip r:embed="rId3"/>
          <a:srcRect/>
          <a:stretch>
            <a:fillRect/>
          </a:stretch>
        </p:blipFill>
        <p:spPr bwMode="auto">
          <a:xfrm>
            <a:off x="3000364" y="1428736"/>
            <a:ext cx="1845958" cy="2796907"/>
          </a:xfrm>
          <a:prstGeom prst="rect">
            <a:avLst/>
          </a:prstGeom>
          <a:noFill/>
        </p:spPr>
      </p:pic>
      <p:pic>
        <p:nvPicPr>
          <p:cNvPr id="4100" name="Picture 4" descr="G:\Конкурсная работа . Спорт\Материал для  конкурсной презентации\Греческая мифология-1\Геракл борется со львом.jpg"/>
          <p:cNvPicPr>
            <a:picLocks noChangeAspect="1" noChangeArrowheads="1"/>
          </p:cNvPicPr>
          <p:nvPr/>
        </p:nvPicPr>
        <p:blipFill>
          <a:blip r:embed="rId4"/>
          <a:srcRect/>
          <a:stretch>
            <a:fillRect/>
          </a:stretch>
        </p:blipFill>
        <p:spPr bwMode="auto">
          <a:xfrm>
            <a:off x="5143504" y="1428736"/>
            <a:ext cx="1462103" cy="2963721"/>
          </a:xfrm>
          <a:prstGeom prst="rect">
            <a:avLst/>
          </a:prstGeom>
          <a:noFill/>
        </p:spPr>
      </p:pic>
      <p:pic>
        <p:nvPicPr>
          <p:cNvPr id="4101" name="Picture 5" descr="G:\Конкурсная работа . Спорт\Материал для  конкурсной презентации\Греческая мифология-1\Геракл убивает гидру.jpg"/>
          <p:cNvPicPr>
            <a:picLocks noChangeAspect="1" noChangeArrowheads="1"/>
          </p:cNvPicPr>
          <p:nvPr/>
        </p:nvPicPr>
        <p:blipFill>
          <a:blip r:embed="rId5"/>
          <a:srcRect/>
          <a:stretch>
            <a:fillRect/>
          </a:stretch>
        </p:blipFill>
        <p:spPr bwMode="auto">
          <a:xfrm>
            <a:off x="6786578" y="1428736"/>
            <a:ext cx="1571636" cy="2873160"/>
          </a:xfrm>
          <a:prstGeom prst="rect">
            <a:avLst/>
          </a:prstGeom>
          <a:noFill/>
        </p:spPr>
      </p:pic>
      <p:pic>
        <p:nvPicPr>
          <p:cNvPr id="4102" name="Picture 6" descr="G:\Конкурсная работа . Спорт\Материал для  конкурсной презентации\Греческая мифология-1\Геракл. Античная ваза..jpg"/>
          <p:cNvPicPr>
            <a:picLocks noChangeAspect="1" noChangeArrowheads="1"/>
          </p:cNvPicPr>
          <p:nvPr/>
        </p:nvPicPr>
        <p:blipFill>
          <a:blip r:embed="rId6"/>
          <a:srcRect/>
          <a:stretch>
            <a:fillRect/>
          </a:stretch>
        </p:blipFill>
        <p:spPr bwMode="auto">
          <a:xfrm>
            <a:off x="4643438" y="4857760"/>
            <a:ext cx="1785950" cy="145593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4786322"/>
            <a:ext cx="8183880" cy="571504"/>
          </a:xfrm>
        </p:spPr>
        <p:txBody>
          <a:bodyPr>
            <a:normAutofit fontScale="90000"/>
          </a:bodyPr>
          <a:lstStyle/>
          <a:p>
            <a:r>
              <a:rPr lang="ru-RU" b="1" dirty="0" smtClean="0">
                <a:solidFill>
                  <a:srgbClr val="FF0000"/>
                </a:solidFill>
                <a:latin typeface="Times New Roman" pitchFamily="18" charset="0"/>
                <a:cs typeface="Times New Roman" pitchFamily="18" charset="0"/>
              </a:rPr>
              <a:t>Древняя Греция</a:t>
            </a:r>
            <a:endParaRPr lang="ru-RU" b="1"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a:xfrm>
            <a:off x="214282" y="5500702"/>
            <a:ext cx="4929222" cy="1000132"/>
          </a:xfrm>
        </p:spPr>
        <p:txBody>
          <a:bodyPr>
            <a:normAutofit/>
          </a:bodyPr>
          <a:lstStyle/>
          <a:p>
            <a:r>
              <a:rPr lang="ru-RU" dirty="0" smtClean="0"/>
              <a:t>Храм Парфенон.  Изображения Олимпийских Игр  на фресках, амфорах.</a:t>
            </a:r>
            <a:endParaRPr lang="ru-RU" dirty="0"/>
          </a:p>
        </p:txBody>
      </p:sp>
      <p:pic>
        <p:nvPicPr>
          <p:cNvPr id="4098" name="Picture 2" descr="G:\Олимпийские_игры\og8.jpg"/>
          <p:cNvPicPr>
            <a:picLocks noChangeAspect="1" noChangeArrowheads="1"/>
          </p:cNvPicPr>
          <p:nvPr/>
        </p:nvPicPr>
        <p:blipFill>
          <a:blip r:embed="rId2" cstate="print"/>
          <a:srcRect/>
          <a:stretch>
            <a:fillRect/>
          </a:stretch>
        </p:blipFill>
        <p:spPr bwMode="auto">
          <a:xfrm>
            <a:off x="5286380" y="3714752"/>
            <a:ext cx="3429024" cy="2838960"/>
          </a:xfrm>
          <a:prstGeom prst="rect">
            <a:avLst/>
          </a:prstGeom>
          <a:noFill/>
        </p:spPr>
      </p:pic>
      <p:pic>
        <p:nvPicPr>
          <p:cNvPr id="4102" name="Picture 6" descr="G:\Олимпийские_игры\parfenon-4.jpg"/>
          <p:cNvPicPr>
            <a:picLocks noChangeAspect="1" noChangeArrowheads="1"/>
          </p:cNvPicPr>
          <p:nvPr/>
        </p:nvPicPr>
        <p:blipFill>
          <a:blip r:embed="rId3" cstate="print"/>
          <a:srcRect/>
          <a:stretch>
            <a:fillRect/>
          </a:stretch>
        </p:blipFill>
        <p:spPr bwMode="auto">
          <a:xfrm>
            <a:off x="571471" y="642918"/>
            <a:ext cx="4258311" cy="3357586"/>
          </a:xfrm>
          <a:prstGeom prst="rect">
            <a:avLst/>
          </a:prstGeom>
          <a:noFill/>
        </p:spPr>
      </p:pic>
      <p:pic>
        <p:nvPicPr>
          <p:cNvPr id="4103" name="Picture 7" descr="G:\Олимпийские_игры\загруженное.jpg"/>
          <p:cNvPicPr>
            <a:picLocks noChangeAspect="1" noChangeArrowheads="1"/>
          </p:cNvPicPr>
          <p:nvPr/>
        </p:nvPicPr>
        <p:blipFill>
          <a:blip r:embed="rId4" cstate="print"/>
          <a:srcRect/>
          <a:stretch>
            <a:fillRect/>
          </a:stretch>
        </p:blipFill>
        <p:spPr bwMode="auto">
          <a:xfrm>
            <a:off x="5214942" y="928670"/>
            <a:ext cx="3401302" cy="2071702"/>
          </a:xfrm>
          <a:prstGeom prst="rect">
            <a:avLst/>
          </a:prstGeom>
          <a:noFill/>
        </p:spPr>
      </p:pic>
      <p:pic>
        <p:nvPicPr>
          <p:cNvPr id="1026" name="Picture 2" descr="G:\0023-023-Olimpijskie-vidy-sporta.jpg"/>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Олимпийские_игры\гшщ.jpg"/>
          <p:cNvPicPr>
            <a:picLocks noChangeAspect="1" noChangeArrowheads="1"/>
          </p:cNvPicPr>
          <p:nvPr/>
        </p:nvPicPr>
        <p:blipFill>
          <a:blip r:embed="rId2" cstate="print"/>
          <a:srcRect/>
          <a:stretch>
            <a:fillRect/>
          </a:stretch>
        </p:blipFill>
        <p:spPr bwMode="auto">
          <a:xfrm>
            <a:off x="785786" y="928670"/>
            <a:ext cx="2714644" cy="2297006"/>
          </a:xfrm>
          <a:prstGeom prst="rect">
            <a:avLst/>
          </a:prstGeom>
          <a:noFill/>
        </p:spPr>
      </p:pic>
      <p:pic>
        <p:nvPicPr>
          <p:cNvPr id="2050" name="Picture 2" descr="G:\i.jpg"/>
          <p:cNvPicPr>
            <a:picLocks noChangeAspect="1" noChangeArrowheads="1"/>
          </p:cNvPicPr>
          <p:nvPr/>
        </p:nvPicPr>
        <p:blipFill>
          <a:blip r:embed="rId3" cstate="print"/>
          <a:srcRect/>
          <a:stretch>
            <a:fillRect/>
          </a:stretch>
        </p:blipFill>
        <p:spPr bwMode="auto">
          <a:xfrm>
            <a:off x="5429256" y="3929066"/>
            <a:ext cx="2983421" cy="2008837"/>
          </a:xfrm>
          <a:prstGeom prst="rect">
            <a:avLst/>
          </a:prstGeom>
          <a:noFill/>
        </p:spPr>
      </p:pic>
      <p:pic>
        <p:nvPicPr>
          <p:cNvPr id="6" name="Picture 2" descr="G:\Летние_лимпийские_виды_спорта.jpg"/>
          <p:cNvPicPr>
            <a:picLocks noChangeAspect="1" noChangeArrowheads="1"/>
          </p:cNvPicPr>
          <p:nvPr/>
        </p:nvPicPr>
        <p:blipFill>
          <a:blip r:embed="rId4" cstate="print"/>
          <a:srcRect/>
          <a:stretch>
            <a:fillRect/>
          </a:stretch>
        </p:blipFill>
        <p:spPr bwMode="auto">
          <a:xfrm>
            <a:off x="1071538" y="3571876"/>
            <a:ext cx="2035983" cy="2603388"/>
          </a:xfrm>
          <a:prstGeom prst="rect">
            <a:avLst/>
          </a:prstGeom>
          <a:noFill/>
        </p:spPr>
      </p:pic>
      <p:pic>
        <p:nvPicPr>
          <p:cNvPr id="7" name="Picture 3" descr="G:\Олимпийские_игры\images.jpg"/>
          <p:cNvPicPr>
            <a:picLocks noChangeAspect="1" noChangeArrowheads="1"/>
          </p:cNvPicPr>
          <p:nvPr/>
        </p:nvPicPr>
        <p:blipFill>
          <a:blip r:embed="rId5" cstate="print"/>
          <a:srcRect/>
          <a:stretch>
            <a:fillRect/>
          </a:stretch>
        </p:blipFill>
        <p:spPr bwMode="auto">
          <a:xfrm>
            <a:off x="5143504" y="857232"/>
            <a:ext cx="3071834" cy="237632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a:t>
            </a:r>
            <a:r>
              <a:rPr lang="ru-RU" b="1" dirty="0" smtClean="0">
                <a:solidFill>
                  <a:srgbClr val="FF0000"/>
                </a:solidFill>
                <a:latin typeface="Times New Roman" pitchFamily="18" charset="0"/>
                <a:cs typeface="Times New Roman" pitchFamily="18" charset="0"/>
              </a:rPr>
              <a:t>Столицы Летних Олимпийских игр</a:t>
            </a:r>
            <a:endParaRPr lang="ru-RU" b="1"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endParaRPr lang="ru-RU"/>
          </a:p>
        </p:txBody>
      </p:sp>
      <p:pic>
        <p:nvPicPr>
          <p:cNvPr id="1026" name="Picture 2" descr="G:\0021-021-Zimnie-olimpijskie-vidy-sport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FF0000"/>
                </a:solidFill>
                <a:latin typeface="Times New Roman" pitchFamily="18" charset="0"/>
                <a:cs typeface="Times New Roman" pitchFamily="18" charset="0"/>
              </a:rPr>
              <a:t>Зимние Олимпийские игры</a:t>
            </a:r>
            <a:endParaRPr lang="ru-RU" b="1"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r>
              <a:rPr lang="ru-RU" dirty="0" smtClean="0"/>
              <a:t>Зимние виды спорта. </a:t>
            </a:r>
            <a:endParaRPr lang="ru-RU" dirty="0"/>
          </a:p>
        </p:txBody>
      </p:sp>
      <p:pic>
        <p:nvPicPr>
          <p:cNvPr id="3074" name="Picture 2" descr="G:\Бобслей.jpg"/>
          <p:cNvPicPr>
            <a:picLocks noChangeAspect="1" noChangeArrowheads="1"/>
          </p:cNvPicPr>
          <p:nvPr/>
        </p:nvPicPr>
        <p:blipFill>
          <a:blip r:embed="rId2" cstate="print"/>
          <a:srcRect/>
          <a:stretch>
            <a:fillRect/>
          </a:stretch>
        </p:blipFill>
        <p:spPr bwMode="auto">
          <a:xfrm>
            <a:off x="642910" y="714356"/>
            <a:ext cx="2309822" cy="1732367"/>
          </a:xfrm>
          <a:prstGeom prst="rect">
            <a:avLst/>
          </a:prstGeom>
          <a:noFill/>
        </p:spPr>
      </p:pic>
      <p:pic>
        <p:nvPicPr>
          <p:cNvPr id="3075" name="Picture 3" descr="G:\Горнолыжный_спорт.jpg"/>
          <p:cNvPicPr>
            <a:picLocks noChangeAspect="1" noChangeArrowheads="1"/>
          </p:cNvPicPr>
          <p:nvPr/>
        </p:nvPicPr>
        <p:blipFill>
          <a:blip r:embed="rId3" cstate="print"/>
          <a:srcRect/>
          <a:stretch>
            <a:fillRect/>
          </a:stretch>
        </p:blipFill>
        <p:spPr bwMode="auto">
          <a:xfrm>
            <a:off x="3357554" y="2214554"/>
            <a:ext cx="2309821" cy="1506405"/>
          </a:xfrm>
          <a:prstGeom prst="rect">
            <a:avLst/>
          </a:prstGeom>
          <a:noFill/>
        </p:spPr>
      </p:pic>
      <p:pic>
        <p:nvPicPr>
          <p:cNvPr id="3076" name="Picture 4" descr="G:\Конькобежный_спорт.jpg"/>
          <p:cNvPicPr>
            <a:picLocks noChangeAspect="1" noChangeArrowheads="1"/>
          </p:cNvPicPr>
          <p:nvPr/>
        </p:nvPicPr>
        <p:blipFill>
          <a:blip r:embed="rId4" cstate="print"/>
          <a:srcRect/>
          <a:stretch>
            <a:fillRect/>
          </a:stretch>
        </p:blipFill>
        <p:spPr bwMode="auto">
          <a:xfrm>
            <a:off x="571472" y="3143248"/>
            <a:ext cx="2124075" cy="1428750"/>
          </a:xfrm>
          <a:prstGeom prst="rect">
            <a:avLst/>
          </a:prstGeom>
          <a:noFill/>
        </p:spPr>
      </p:pic>
      <p:pic>
        <p:nvPicPr>
          <p:cNvPr id="3077" name="Picture 5" descr="G:\Лыжные_гонки.jpg"/>
          <p:cNvPicPr>
            <a:picLocks noChangeAspect="1" noChangeArrowheads="1"/>
          </p:cNvPicPr>
          <p:nvPr/>
        </p:nvPicPr>
        <p:blipFill>
          <a:blip r:embed="rId5" cstate="print"/>
          <a:srcRect/>
          <a:stretch>
            <a:fillRect/>
          </a:stretch>
        </p:blipFill>
        <p:spPr bwMode="auto">
          <a:xfrm>
            <a:off x="6000760" y="464323"/>
            <a:ext cx="2714644" cy="2035983"/>
          </a:xfrm>
          <a:prstGeom prst="rect">
            <a:avLst/>
          </a:prstGeom>
          <a:noFill/>
        </p:spPr>
      </p:pic>
      <p:pic>
        <p:nvPicPr>
          <p:cNvPr id="3078" name="Picture 6" descr="G:\Фигурное_катание.jpg"/>
          <p:cNvPicPr>
            <a:picLocks noChangeAspect="1" noChangeArrowheads="1"/>
          </p:cNvPicPr>
          <p:nvPr/>
        </p:nvPicPr>
        <p:blipFill>
          <a:blip r:embed="rId6" cstate="print"/>
          <a:srcRect/>
          <a:stretch>
            <a:fillRect/>
          </a:stretch>
        </p:blipFill>
        <p:spPr bwMode="auto">
          <a:xfrm>
            <a:off x="6500826" y="2857496"/>
            <a:ext cx="2214578" cy="278608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5016"/>
            <a:ext cx="8183880" cy="785818"/>
          </a:xfrm>
        </p:spPr>
        <p:txBody>
          <a:bodyPr>
            <a:normAutofit/>
          </a:bodyPr>
          <a:lstStyle/>
          <a:p>
            <a:r>
              <a:rPr lang="ru-RU" dirty="0" smtClean="0">
                <a:solidFill>
                  <a:srgbClr val="FF0000"/>
                </a:solidFill>
                <a:latin typeface="Times New Roman" pitchFamily="18" charset="0"/>
                <a:cs typeface="Times New Roman" pitchFamily="18" charset="0"/>
              </a:rPr>
              <a:t>Чемпионы</a:t>
            </a:r>
            <a:endParaRPr lang="ru-RU"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p:txBody>
          <a:bodyPr>
            <a:normAutofit/>
          </a:bodyPr>
          <a:lstStyle/>
          <a:p>
            <a:r>
              <a:rPr lang="ru-RU" dirty="0" smtClean="0">
                <a:latin typeface="Times New Roman" pitchFamily="18" charset="0"/>
                <a:cs typeface="Times New Roman" pitchFamily="18" charset="0"/>
              </a:rPr>
              <a:t>Сборная СССР по хоккею</a:t>
            </a:r>
            <a:endParaRPr lang="ru-RU" dirty="0">
              <a:latin typeface="Times New Roman" pitchFamily="18" charset="0"/>
              <a:cs typeface="Times New Roman" pitchFamily="18" charset="0"/>
            </a:endParaRPr>
          </a:p>
        </p:txBody>
      </p:sp>
      <p:sp>
        <p:nvSpPr>
          <p:cNvPr id="4" name="Текст 3"/>
          <p:cNvSpPr>
            <a:spLocks noGrp="1"/>
          </p:cNvSpPr>
          <p:nvPr>
            <p:ph type="body" sz="half" idx="3"/>
          </p:nvPr>
        </p:nvSpPr>
        <p:spPr/>
        <p:txBody>
          <a:bodyPr/>
          <a:lstStyle/>
          <a:p>
            <a:r>
              <a:rPr lang="ru-RU" dirty="0" smtClean="0">
                <a:latin typeface="Times New Roman" pitchFamily="18" charset="0"/>
                <a:cs typeface="Times New Roman" pitchFamily="18" charset="0"/>
              </a:rPr>
              <a:t>Лондон-2012</a:t>
            </a:r>
            <a:endParaRPr lang="ru-RU" dirty="0">
              <a:latin typeface="Times New Roman" pitchFamily="18" charset="0"/>
              <a:cs typeface="Times New Roman" pitchFamily="18" charset="0"/>
            </a:endParaRPr>
          </a:p>
        </p:txBody>
      </p:sp>
      <p:pic>
        <p:nvPicPr>
          <p:cNvPr id="1026" name="Picture 2" descr="G:\Хоккей.jpg"/>
          <p:cNvPicPr>
            <a:picLocks noGrp="1" noChangeAspect="1" noChangeArrowheads="1"/>
          </p:cNvPicPr>
          <p:nvPr>
            <p:ph sz="quarter" idx="2"/>
          </p:nvPr>
        </p:nvPicPr>
        <p:blipFill>
          <a:blip r:embed="rId2" cstate="print"/>
          <a:srcRect/>
          <a:stretch>
            <a:fillRect/>
          </a:stretch>
        </p:blipFill>
        <p:spPr bwMode="auto">
          <a:xfrm>
            <a:off x="833412" y="1928802"/>
            <a:ext cx="3224388" cy="2545569"/>
          </a:xfrm>
          <a:prstGeom prst="rect">
            <a:avLst/>
          </a:prstGeom>
          <a:noFill/>
        </p:spPr>
      </p:pic>
      <p:pic>
        <p:nvPicPr>
          <p:cNvPr id="2050" name="Picture 2" descr="G:\Роман_Власов.jpg"/>
          <p:cNvPicPr>
            <a:picLocks noGrp="1" noChangeAspect="1" noChangeArrowheads="1"/>
          </p:cNvPicPr>
          <p:nvPr>
            <p:ph sz="quarter" idx="4"/>
          </p:nvPr>
        </p:nvPicPr>
        <p:blipFill>
          <a:blip r:embed="rId3" cstate="print"/>
          <a:srcRect/>
          <a:stretch>
            <a:fillRect/>
          </a:stretch>
        </p:blipFill>
        <p:spPr bwMode="auto">
          <a:xfrm>
            <a:off x="4714876" y="1500174"/>
            <a:ext cx="1533525" cy="1428750"/>
          </a:xfrm>
          <a:prstGeom prst="rect">
            <a:avLst/>
          </a:prstGeom>
          <a:noFill/>
        </p:spPr>
      </p:pic>
      <p:sp>
        <p:nvSpPr>
          <p:cNvPr id="8" name="TextBox 7"/>
          <p:cNvSpPr txBox="1"/>
          <p:nvPr/>
        </p:nvSpPr>
        <p:spPr>
          <a:xfrm>
            <a:off x="4143372" y="3000372"/>
            <a:ext cx="4500594" cy="646331"/>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Роман Власов, чемпион по греко-римской борьбе</a:t>
            </a:r>
            <a:endParaRPr lang="ru-RU" dirty="0">
              <a:latin typeface="Times New Roman" pitchFamily="18" charset="0"/>
              <a:cs typeface="Times New Roman" pitchFamily="18" charset="0"/>
            </a:endParaRPr>
          </a:p>
        </p:txBody>
      </p:sp>
      <p:pic>
        <p:nvPicPr>
          <p:cNvPr id="2051" name="Picture 3" descr="G:\Сборная_России.jpg"/>
          <p:cNvPicPr>
            <a:picLocks noChangeAspect="1" noChangeArrowheads="1"/>
          </p:cNvPicPr>
          <p:nvPr/>
        </p:nvPicPr>
        <p:blipFill>
          <a:blip r:embed="rId4" cstate="print"/>
          <a:srcRect/>
          <a:stretch>
            <a:fillRect/>
          </a:stretch>
        </p:blipFill>
        <p:spPr bwMode="auto">
          <a:xfrm>
            <a:off x="4453738" y="3786190"/>
            <a:ext cx="3547266" cy="1714512"/>
          </a:xfrm>
          <a:prstGeom prst="rect">
            <a:avLst/>
          </a:prstGeom>
          <a:noFill/>
        </p:spPr>
      </p:pic>
      <p:sp>
        <p:nvSpPr>
          <p:cNvPr id="10" name="TextBox 9"/>
          <p:cNvSpPr txBox="1"/>
          <p:nvPr/>
        </p:nvSpPr>
        <p:spPr>
          <a:xfrm>
            <a:off x="4500562" y="5715016"/>
            <a:ext cx="3643338" cy="646331"/>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Команда России по синхронному плаванию</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572140"/>
            <a:ext cx="8401080" cy="857256"/>
          </a:xfrm>
        </p:spPr>
        <p:txBody>
          <a:bodyPr/>
          <a:lstStyle/>
          <a:p>
            <a:r>
              <a:rPr lang="ru-RU" dirty="0" smtClean="0">
                <a:solidFill>
                  <a:srgbClr val="FF0000"/>
                </a:solidFill>
                <a:latin typeface="Times New Roman" pitchFamily="18" charset="0"/>
                <a:cs typeface="Times New Roman" pitchFamily="18" charset="0"/>
              </a:rPr>
              <a:t>Столицы Олимпийских Игр</a:t>
            </a:r>
            <a:endParaRPr lang="ru-RU"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p:txBody>
          <a:bodyPr>
            <a:normAutofit/>
          </a:bodyPr>
          <a:lstStyle/>
          <a:p>
            <a:r>
              <a:rPr lang="ru-RU" dirty="0" smtClean="0">
                <a:latin typeface="Times New Roman" pitchFamily="18" charset="0"/>
                <a:cs typeface="Times New Roman" pitchFamily="18" charset="0"/>
              </a:rPr>
              <a:t>Многократные столицы</a:t>
            </a:r>
            <a:endParaRPr lang="ru-RU" dirty="0">
              <a:latin typeface="Times New Roman" pitchFamily="18" charset="0"/>
              <a:cs typeface="Times New Roman" pitchFamily="18" charset="0"/>
            </a:endParaRPr>
          </a:p>
        </p:txBody>
      </p:sp>
      <p:sp>
        <p:nvSpPr>
          <p:cNvPr id="4" name="Текст 3"/>
          <p:cNvSpPr>
            <a:spLocks noGrp="1"/>
          </p:cNvSpPr>
          <p:nvPr>
            <p:ph type="body" sz="half" idx="3"/>
          </p:nvPr>
        </p:nvSpPr>
        <p:spPr/>
        <p:txBody>
          <a:bodyPr/>
          <a:lstStyle/>
          <a:p>
            <a:r>
              <a:rPr lang="ru-RU" dirty="0" smtClean="0">
                <a:latin typeface="Times New Roman" pitchFamily="18" charset="0"/>
                <a:cs typeface="Times New Roman" pitchFamily="18" charset="0"/>
              </a:rPr>
              <a:t>Россия</a:t>
            </a:r>
            <a:endParaRPr lang="ru-RU" dirty="0">
              <a:latin typeface="Times New Roman" pitchFamily="18" charset="0"/>
              <a:cs typeface="Times New Roman" pitchFamily="18" charset="0"/>
            </a:endParaRPr>
          </a:p>
        </p:txBody>
      </p:sp>
      <p:sp>
        <p:nvSpPr>
          <p:cNvPr id="5" name="Содержимое 4"/>
          <p:cNvSpPr>
            <a:spLocks noGrp="1"/>
          </p:cNvSpPr>
          <p:nvPr>
            <p:ph sz="quarter" idx="2"/>
          </p:nvPr>
        </p:nvSpPr>
        <p:spPr/>
        <p:txBody>
          <a:bodyPr/>
          <a:lstStyle/>
          <a:p>
            <a:r>
              <a:rPr lang="ru-RU" dirty="0" smtClean="0">
                <a:latin typeface="Times New Roman" pitchFamily="18" charset="0"/>
                <a:cs typeface="Times New Roman" pitchFamily="18" charset="0"/>
              </a:rPr>
              <a:t>Афины</a:t>
            </a:r>
          </a:p>
          <a:p>
            <a:r>
              <a:rPr lang="ru-RU" dirty="0" smtClean="0">
                <a:latin typeface="Times New Roman" pitchFamily="18" charset="0"/>
                <a:cs typeface="Times New Roman" pitchFamily="18" charset="0"/>
              </a:rPr>
              <a:t>Лондон</a:t>
            </a:r>
          </a:p>
          <a:p>
            <a:r>
              <a:rPr lang="ru-RU" dirty="0" err="1" smtClean="0">
                <a:latin typeface="Times New Roman" pitchFamily="18" charset="0"/>
                <a:cs typeface="Times New Roman" pitchFamily="18" charset="0"/>
              </a:rPr>
              <a:t>Лейк-Плесид</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Инсбрук</a:t>
            </a:r>
          </a:p>
          <a:p>
            <a:r>
              <a:rPr lang="ru-RU" dirty="0" smtClean="0">
                <a:latin typeface="Times New Roman" pitchFamily="18" charset="0"/>
                <a:cs typeface="Times New Roman" pitchFamily="18" charset="0"/>
              </a:rPr>
              <a:t>Лос-Анджелес</a:t>
            </a:r>
          </a:p>
          <a:p>
            <a:r>
              <a:rPr lang="ru-RU" dirty="0" smtClean="0">
                <a:latin typeface="Times New Roman" pitchFamily="18" charset="0"/>
                <a:cs typeface="Times New Roman" pitchFamily="18" charset="0"/>
              </a:rPr>
              <a:t>Париж</a:t>
            </a:r>
          </a:p>
          <a:p>
            <a:r>
              <a:rPr lang="ru-RU" dirty="0" err="1" smtClean="0">
                <a:latin typeface="Times New Roman" pitchFamily="18" charset="0"/>
                <a:cs typeface="Times New Roman" pitchFamily="18" charset="0"/>
              </a:rPr>
              <a:t>Сент-Мориц</a:t>
            </a:r>
            <a:endParaRPr lang="ru-RU" dirty="0" smtClean="0">
              <a:latin typeface="Times New Roman" pitchFamily="18" charset="0"/>
              <a:cs typeface="Times New Roman" pitchFamily="18" charset="0"/>
            </a:endParaRPr>
          </a:p>
          <a:p>
            <a:endParaRPr lang="ru-RU" dirty="0"/>
          </a:p>
        </p:txBody>
      </p:sp>
      <p:sp>
        <p:nvSpPr>
          <p:cNvPr id="6" name="Содержимое 5"/>
          <p:cNvSpPr>
            <a:spLocks noGrp="1"/>
          </p:cNvSpPr>
          <p:nvPr>
            <p:ph sz="quarter" idx="4"/>
          </p:nvPr>
        </p:nvSpPr>
        <p:spPr/>
        <p:txBody>
          <a:bodyPr/>
          <a:lstStyle/>
          <a:p>
            <a:r>
              <a:rPr lang="ru-RU" dirty="0" smtClean="0">
                <a:latin typeface="Times New Roman" pitchFamily="18" charset="0"/>
                <a:cs typeface="Times New Roman" pitchFamily="18" charset="0"/>
              </a:rPr>
              <a:t>1980 г. – Москва</a:t>
            </a:r>
          </a:p>
          <a:p>
            <a:r>
              <a:rPr lang="ru-RU" dirty="0" smtClean="0">
                <a:latin typeface="Times New Roman" pitchFamily="18" charset="0"/>
                <a:cs typeface="Times New Roman" pitchFamily="18" charset="0"/>
              </a:rPr>
              <a:t>2014 г.- Сочи</a:t>
            </a:r>
            <a:endParaRPr lang="ru-RU" dirty="0">
              <a:latin typeface="Times New Roman" pitchFamily="18" charset="0"/>
              <a:cs typeface="Times New Roman" pitchFamily="18" charset="0"/>
            </a:endParaRPr>
          </a:p>
        </p:txBody>
      </p:sp>
      <p:pic>
        <p:nvPicPr>
          <p:cNvPr id="3074" name="Picture 2" descr="G:\Символы Олимпиады.jpg"/>
          <p:cNvPicPr>
            <a:picLocks noChangeAspect="1" noChangeArrowheads="1"/>
          </p:cNvPicPr>
          <p:nvPr/>
        </p:nvPicPr>
        <p:blipFill>
          <a:blip r:embed="rId2" cstate="print"/>
          <a:srcRect/>
          <a:stretch>
            <a:fillRect/>
          </a:stretch>
        </p:blipFill>
        <p:spPr bwMode="auto">
          <a:xfrm>
            <a:off x="4500562" y="2857496"/>
            <a:ext cx="3119446" cy="233958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429264"/>
            <a:ext cx="8183880" cy="1051560"/>
          </a:xfrm>
        </p:spPr>
        <p:txBody>
          <a:bodyPr>
            <a:normAutofit/>
          </a:bodyPr>
          <a:lstStyle/>
          <a:p>
            <a:r>
              <a:rPr lang="ru-RU" dirty="0" smtClean="0">
                <a:solidFill>
                  <a:srgbClr val="FF0000"/>
                </a:solidFill>
                <a:latin typeface="Times New Roman" pitchFamily="18" charset="0"/>
                <a:cs typeface="Times New Roman" pitchFamily="18" charset="0"/>
              </a:rPr>
              <a:t>Страны-победители</a:t>
            </a:r>
            <a:endParaRPr lang="ru-RU"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a:xfrm>
            <a:off x="428596" y="579438"/>
            <a:ext cx="4110548" cy="792162"/>
          </a:xfrm>
        </p:spPr>
        <p:txBody>
          <a:bodyPr>
            <a:normAutofit fontScale="92500" lnSpcReduction="10000"/>
          </a:bodyPr>
          <a:lstStyle/>
          <a:p>
            <a:pPr algn="ctr"/>
            <a:r>
              <a:rPr lang="ru-RU" dirty="0" smtClean="0">
                <a:latin typeface="Times New Roman" pitchFamily="18" charset="0"/>
                <a:cs typeface="Times New Roman" pitchFamily="18" charset="0"/>
              </a:rPr>
              <a:t>Первое место в командном зачёте</a:t>
            </a:r>
            <a:endParaRPr lang="ru-RU" dirty="0">
              <a:latin typeface="Times New Roman" pitchFamily="18" charset="0"/>
              <a:cs typeface="Times New Roman" pitchFamily="18" charset="0"/>
            </a:endParaRPr>
          </a:p>
        </p:txBody>
      </p:sp>
      <p:sp>
        <p:nvSpPr>
          <p:cNvPr id="4" name="Текст 3"/>
          <p:cNvSpPr>
            <a:spLocks noGrp="1"/>
          </p:cNvSpPr>
          <p:nvPr>
            <p:ph type="body" sz="half" idx="3"/>
          </p:nvPr>
        </p:nvSpPr>
        <p:spPr/>
        <p:txBody>
          <a:bodyPr>
            <a:normAutofit fontScale="92500" lnSpcReduction="10000"/>
          </a:bodyPr>
          <a:lstStyle/>
          <a:p>
            <a:pPr algn="ctr"/>
            <a:r>
              <a:rPr lang="ru-RU" dirty="0" smtClean="0">
                <a:latin typeface="Times New Roman" pitchFamily="18" charset="0"/>
                <a:cs typeface="Times New Roman" pitchFamily="18" charset="0"/>
              </a:rPr>
              <a:t>Сборная  команда России по волейболу</a:t>
            </a:r>
            <a:endParaRPr lang="ru-RU" dirty="0">
              <a:latin typeface="Times New Roman" pitchFamily="18" charset="0"/>
              <a:cs typeface="Times New Roman" pitchFamily="18" charset="0"/>
            </a:endParaRPr>
          </a:p>
        </p:txBody>
      </p:sp>
      <p:sp>
        <p:nvSpPr>
          <p:cNvPr id="5" name="Содержимое 4"/>
          <p:cNvSpPr>
            <a:spLocks noGrp="1"/>
          </p:cNvSpPr>
          <p:nvPr>
            <p:ph sz="quarter" idx="2"/>
          </p:nvPr>
        </p:nvSpPr>
        <p:spPr>
          <a:xfrm>
            <a:off x="571472" y="1500174"/>
            <a:ext cx="3931920" cy="3489960"/>
          </a:xfrm>
        </p:spPr>
        <p:txBody>
          <a:bodyPr/>
          <a:lstStyle/>
          <a:p>
            <a:r>
              <a:rPr lang="ru-RU" dirty="0" smtClean="0">
                <a:latin typeface="Times New Roman" pitchFamily="18" charset="0"/>
                <a:cs typeface="Times New Roman" pitchFamily="18" charset="0"/>
              </a:rPr>
              <a:t>США – 13 раз</a:t>
            </a:r>
          </a:p>
          <a:p>
            <a:r>
              <a:rPr lang="ru-RU" dirty="0" smtClean="0">
                <a:latin typeface="Times New Roman" pitchFamily="18" charset="0"/>
                <a:cs typeface="Times New Roman" pitchFamily="18" charset="0"/>
              </a:rPr>
              <a:t>СССР ( СНГ)- 9 раз</a:t>
            </a:r>
          </a:p>
          <a:p>
            <a:r>
              <a:rPr lang="ru-RU" dirty="0" smtClean="0">
                <a:latin typeface="Times New Roman" pitchFamily="18" charset="0"/>
                <a:cs typeface="Times New Roman" pitchFamily="18" charset="0"/>
              </a:rPr>
              <a:t>Великобритания -1</a:t>
            </a:r>
          </a:p>
          <a:p>
            <a:r>
              <a:rPr lang="ru-RU" dirty="0" smtClean="0">
                <a:latin typeface="Times New Roman" pitchFamily="18" charset="0"/>
                <a:cs typeface="Times New Roman" pitchFamily="18" charset="0"/>
              </a:rPr>
              <a:t>Франция – 1 раз</a:t>
            </a:r>
          </a:p>
          <a:p>
            <a:r>
              <a:rPr lang="ru-RU" dirty="0" smtClean="0">
                <a:latin typeface="Times New Roman" pitchFamily="18" charset="0"/>
                <a:cs typeface="Times New Roman" pitchFamily="18" charset="0"/>
              </a:rPr>
              <a:t>Германия – 1раз</a:t>
            </a:r>
          </a:p>
          <a:p>
            <a:r>
              <a:rPr lang="ru-RU" dirty="0" smtClean="0">
                <a:latin typeface="Times New Roman" pitchFamily="18" charset="0"/>
                <a:cs typeface="Times New Roman" pitchFamily="18" charset="0"/>
              </a:rPr>
              <a:t>Китай – 1 раз</a:t>
            </a:r>
            <a:endParaRPr lang="ru-RU" dirty="0">
              <a:latin typeface="Times New Roman" pitchFamily="18" charset="0"/>
              <a:cs typeface="Times New Roman" pitchFamily="18" charset="0"/>
            </a:endParaRPr>
          </a:p>
        </p:txBody>
      </p:sp>
      <p:pic>
        <p:nvPicPr>
          <p:cNvPr id="1026" name="Picture 2" descr="G:\Сборная_по_волейболу-2012.jpg"/>
          <p:cNvPicPr>
            <a:picLocks noGrp="1" noChangeAspect="1" noChangeArrowheads="1"/>
          </p:cNvPicPr>
          <p:nvPr>
            <p:ph sz="quarter" idx="4"/>
          </p:nvPr>
        </p:nvPicPr>
        <p:blipFill>
          <a:blip r:embed="rId2" cstate="print"/>
          <a:srcRect/>
          <a:stretch>
            <a:fillRect/>
          </a:stretch>
        </p:blipFill>
        <p:spPr bwMode="auto">
          <a:xfrm>
            <a:off x="5214942" y="1785926"/>
            <a:ext cx="3143272" cy="246853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786454"/>
            <a:ext cx="8472518" cy="714380"/>
          </a:xfrm>
        </p:spPr>
        <p:txBody>
          <a:bodyPr>
            <a:normAutofit/>
          </a:bodyPr>
          <a:lstStyle/>
          <a:p>
            <a:r>
              <a:rPr lang="ru-RU" dirty="0" err="1" smtClean="0">
                <a:solidFill>
                  <a:srgbClr val="FF0000"/>
                </a:solidFill>
                <a:latin typeface="Times New Roman" pitchFamily="18" charset="0"/>
                <a:cs typeface="Times New Roman" pitchFamily="18" charset="0"/>
              </a:rPr>
              <a:t>Паралимпийские</a:t>
            </a:r>
            <a:r>
              <a:rPr lang="ru-RU" dirty="0" smtClean="0">
                <a:solidFill>
                  <a:srgbClr val="FF0000"/>
                </a:solidFill>
                <a:latin typeface="Times New Roman" pitchFamily="18" charset="0"/>
                <a:cs typeface="Times New Roman" pitchFamily="18" charset="0"/>
              </a:rPr>
              <a:t> игры</a:t>
            </a:r>
            <a:endParaRPr lang="ru-RU"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r>
              <a:rPr lang="ru-RU" dirty="0" smtClean="0">
                <a:solidFill>
                  <a:srgbClr val="0070C0"/>
                </a:solidFill>
                <a:latin typeface="Times New Roman" pitchFamily="18" charset="0"/>
                <a:cs typeface="Times New Roman" pitchFamily="18" charset="0"/>
              </a:rPr>
              <a:t>История </a:t>
            </a:r>
            <a:endParaRPr lang="ru-RU" dirty="0">
              <a:solidFill>
                <a:srgbClr val="0070C0"/>
              </a:solidFill>
              <a:latin typeface="Times New Roman" pitchFamily="18" charset="0"/>
              <a:cs typeface="Times New Roman" pitchFamily="18" charset="0"/>
            </a:endParaRPr>
          </a:p>
        </p:txBody>
      </p:sp>
      <p:sp>
        <p:nvSpPr>
          <p:cNvPr id="4" name="Текст 3"/>
          <p:cNvSpPr>
            <a:spLocks noGrp="1"/>
          </p:cNvSpPr>
          <p:nvPr>
            <p:ph type="body" sz="half" idx="3"/>
          </p:nvPr>
        </p:nvSpPr>
        <p:spPr/>
        <p:txBody>
          <a:bodyPr/>
          <a:lstStyle/>
          <a:p>
            <a:r>
              <a:rPr lang="ru-RU" dirty="0" smtClean="0">
                <a:solidFill>
                  <a:srgbClr val="0070C0"/>
                </a:solidFill>
                <a:latin typeface="Times New Roman" pitchFamily="18" charset="0"/>
                <a:cs typeface="Times New Roman" pitchFamily="18" charset="0"/>
              </a:rPr>
              <a:t>Виды спорта</a:t>
            </a:r>
            <a:endParaRPr lang="ru-RU" dirty="0">
              <a:solidFill>
                <a:srgbClr val="0070C0"/>
              </a:solidFill>
              <a:latin typeface="Times New Roman" pitchFamily="18" charset="0"/>
              <a:cs typeface="Times New Roman" pitchFamily="18" charset="0"/>
            </a:endParaRPr>
          </a:p>
        </p:txBody>
      </p:sp>
      <p:sp>
        <p:nvSpPr>
          <p:cNvPr id="5" name="Содержимое 4"/>
          <p:cNvSpPr>
            <a:spLocks noGrp="1"/>
          </p:cNvSpPr>
          <p:nvPr>
            <p:ph sz="quarter" idx="2"/>
          </p:nvPr>
        </p:nvSpPr>
        <p:spPr>
          <a:xfrm>
            <a:off x="357158" y="1357298"/>
            <a:ext cx="4181986" cy="4429156"/>
          </a:xfrm>
        </p:spPr>
        <p:txBody>
          <a:bodyPr>
            <a:normAutofit fontScale="92500" lnSpcReduction="20000"/>
          </a:bodyPr>
          <a:lstStyle/>
          <a:p>
            <a:r>
              <a:rPr lang="ru-RU" sz="2000" dirty="0" err="1" smtClean="0">
                <a:latin typeface="Times New Roman" pitchFamily="18" charset="0"/>
                <a:cs typeface="Times New Roman" pitchFamily="18" charset="0"/>
              </a:rPr>
              <a:t>Паралимпийские</a:t>
            </a:r>
            <a:r>
              <a:rPr lang="ru-RU" sz="2000" dirty="0" smtClean="0">
                <a:latin typeface="Times New Roman" pitchFamily="18" charset="0"/>
                <a:cs typeface="Times New Roman" pitchFamily="18" charset="0"/>
              </a:rPr>
              <a:t> игры- международные спортивные соревнования для людей с  ограниченными возможностями здоровья. Традиционно проводятся  после главных Олимпийских игр.</a:t>
            </a:r>
          </a:p>
          <a:p>
            <a:r>
              <a:rPr lang="ru-RU" sz="2000" dirty="0" smtClean="0">
                <a:latin typeface="Times New Roman" pitchFamily="18" charset="0"/>
                <a:cs typeface="Times New Roman" pitchFamily="18" charset="0"/>
              </a:rPr>
              <a:t>Летние </a:t>
            </a:r>
            <a:r>
              <a:rPr lang="ru-RU" sz="2000" dirty="0" err="1" smtClean="0">
                <a:latin typeface="Times New Roman" pitchFamily="18" charset="0"/>
                <a:cs typeface="Times New Roman" pitchFamily="18" charset="0"/>
              </a:rPr>
              <a:t>Паралимпийские</a:t>
            </a:r>
            <a:r>
              <a:rPr lang="ru-RU" sz="2000" dirty="0" smtClean="0">
                <a:latin typeface="Times New Roman" pitchFamily="18" charset="0"/>
                <a:cs typeface="Times New Roman" pitchFamily="18" charset="0"/>
              </a:rPr>
              <a:t> игры проводятся с 1960 года, а зимние – с 1976 г.</a:t>
            </a:r>
          </a:p>
          <a:p>
            <a:r>
              <a:rPr lang="ru-RU" sz="2000" dirty="0" smtClean="0">
                <a:latin typeface="Times New Roman" pitchFamily="18" charset="0"/>
                <a:cs typeface="Times New Roman" pitchFamily="18" charset="0"/>
              </a:rPr>
              <a:t>Возникновение видов спорта, в которых могут участвовать  инвалиды, связывают с именем английского нейрохирурга Людвига  </a:t>
            </a:r>
            <a:r>
              <a:rPr lang="ru-RU" sz="2000" dirty="0" err="1" smtClean="0">
                <a:latin typeface="Times New Roman" pitchFamily="18" charset="0"/>
                <a:cs typeface="Times New Roman" pitchFamily="18" charset="0"/>
              </a:rPr>
              <a:t>Гуттмана</a:t>
            </a:r>
            <a:r>
              <a:rPr lang="ru-RU" sz="2000" dirty="0" smtClean="0">
                <a:latin typeface="Times New Roman" pitchFamily="18" charset="0"/>
                <a:cs typeface="Times New Roman" pitchFamily="18" charset="0"/>
              </a:rPr>
              <a:t>, который  ввёл спорт в процесс реабилитации больных с повреждениями спинного мозга. </a:t>
            </a:r>
            <a:endParaRPr lang="ru-RU" sz="2000" dirty="0">
              <a:latin typeface="Times New Roman" pitchFamily="18" charset="0"/>
              <a:cs typeface="Times New Roman" pitchFamily="18" charset="0"/>
            </a:endParaRPr>
          </a:p>
        </p:txBody>
      </p:sp>
      <p:pic>
        <p:nvPicPr>
          <p:cNvPr id="2050" name="Picture 2" descr="G:\Ванкувер.jpg"/>
          <p:cNvPicPr>
            <a:picLocks noGrp="1" noChangeAspect="1" noChangeArrowheads="1"/>
          </p:cNvPicPr>
          <p:nvPr>
            <p:ph sz="quarter" idx="4"/>
          </p:nvPr>
        </p:nvPicPr>
        <p:blipFill>
          <a:blip r:embed="rId2" cstate="print"/>
          <a:srcRect/>
          <a:stretch>
            <a:fillRect/>
          </a:stretch>
        </p:blipFill>
        <p:spPr bwMode="auto">
          <a:xfrm>
            <a:off x="4929190" y="3929066"/>
            <a:ext cx="2751405" cy="1763721"/>
          </a:xfrm>
          <a:prstGeom prst="rect">
            <a:avLst/>
          </a:prstGeom>
          <a:noFill/>
        </p:spPr>
      </p:pic>
      <p:pic>
        <p:nvPicPr>
          <p:cNvPr id="9218" name="Picture 2" descr="G:\Паралимпийские_игры.jpg"/>
          <p:cNvPicPr>
            <a:picLocks noChangeAspect="1" noChangeArrowheads="1"/>
          </p:cNvPicPr>
          <p:nvPr/>
        </p:nvPicPr>
        <p:blipFill>
          <a:blip r:embed="rId3" cstate="print"/>
          <a:srcRect/>
          <a:stretch>
            <a:fillRect/>
          </a:stretch>
        </p:blipFill>
        <p:spPr bwMode="auto">
          <a:xfrm>
            <a:off x="4929190" y="1299789"/>
            <a:ext cx="2714644" cy="19863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Петербургская школа</a:t>
            </a:r>
            <a:endParaRPr lang="ru-RU" dirty="0"/>
          </a:p>
        </p:txBody>
      </p:sp>
      <p:pic>
        <p:nvPicPr>
          <p:cNvPr id="12289" name="Picture 1" descr="F:\Конкурсная работа . Спорт\Институт ФК им. П.Ф. Лесгафта.jpg"/>
          <p:cNvPicPr>
            <a:picLocks noGrp="1" noChangeAspect="1" noChangeArrowheads="1"/>
          </p:cNvPicPr>
          <p:nvPr>
            <p:ph idx="1"/>
          </p:nvPr>
        </p:nvPicPr>
        <p:blipFill>
          <a:blip r:embed="rId2" cstate="print"/>
          <a:srcRect/>
          <a:stretch>
            <a:fillRect/>
          </a:stretch>
        </p:blipFill>
        <p:spPr bwMode="auto">
          <a:xfrm>
            <a:off x="785786" y="2000240"/>
            <a:ext cx="4143404" cy="2739993"/>
          </a:xfrm>
          <a:prstGeom prst="rect">
            <a:avLst/>
          </a:prstGeom>
          <a:noFill/>
        </p:spPr>
      </p:pic>
      <p:pic>
        <p:nvPicPr>
          <p:cNvPr id="12290" name="Picture 2" descr="F:\Конкурсная работа . Спорт\Памятник П.Ф. Лесгафту.jpg"/>
          <p:cNvPicPr>
            <a:picLocks noChangeAspect="1" noChangeArrowheads="1"/>
          </p:cNvPicPr>
          <p:nvPr/>
        </p:nvPicPr>
        <p:blipFill>
          <a:blip r:embed="rId3" cstate="print"/>
          <a:srcRect/>
          <a:stretch>
            <a:fillRect/>
          </a:stretch>
        </p:blipFill>
        <p:spPr bwMode="auto">
          <a:xfrm>
            <a:off x="5929322" y="2000240"/>
            <a:ext cx="1943778" cy="2786082"/>
          </a:xfrm>
          <a:prstGeom prst="rect">
            <a:avLst/>
          </a:prstGeom>
          <a:noFill/>
        </p:spPr>
      </p:pic>
      <p:sp>
        <p:nvSpPr>
          <p:cNvPr id="5" name="TextBox 4"/>
          <p:cNvSpPr txBox="1"/>
          <p:nvPr/>
        </p:nvSpPr>
        <p:spPr>
          <a:xfrm>
            <a:off x="428596" y="357166"/>
            <a:ext cx="8358246" cy="1384995"/>
          </a:xfrm>
          <a:prstGeom prst="rect">
            <a:avLst/>
          </a:prstGeom>
          <a:noFill/>
        </p:spPr>
        <p:txBody>
          <a:bodyPr wrap="square" rtlCol="0">
            <a:spAutoFit/>
          </a:bodyPr>
          <a:lstStyle/>
          <a:p>
            <a:pPr algn="ctr"/>
            <a:r>
              <a:rPr lang="ru-RU" sz="2800" dirty="0" smtClean="0">
                <a:solidFill>
                  <a:srgbClr val="0070C0"/>
                </a:solidFill>
                <a:latin typeface="Times New Roman" pitchFamily="18" charset="0"/>
                <a:cs typeface="Times New Roman" pitchFamily="18" charset="0"/>
              </a:rPr>
              <a:t> Санкт-Петербургский Национальный </a:t>
            </a:r>
            <a:r>
              <a:rPr lang="ru-RU" sz="2800" dirty="0" smtClean="0">
                <a:solidFill>
                  <a:srgbClr val="0070C0"/>
                </a:solidFill>
                <a:latin typeface="Times New Roman" pitchFamily="18" charset="0"/>
                <a:cs typeface="Times New Roman" pitchFamily="18" charset="0"/>
              </a:rPr>
              <a:t>  государственный Университет физической  культуры, спорта и здоровья  </a:t>
            </a:r>
            <a:r>
              <a:rPr lang="ru-RU" sz="2800" dirty="0" smtClean="0">
                <a:solidFill>
                  <a:srgbClr val="0070C0"/>
                </a:solidFill>
                <a:latin typeface="Times New Roman" pitchFamily="18" charset="0"/>
                <a:cs typeface="Times New Roman" pitchFamily="18" charset="0"/>
              </a:rPr>
              <a:t>имени П.Ф. Лесгафта</a:t>
            </a:r>
            <a:endParaRPr lang="ru-RU" sz="28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857892"/>
            <a:ext cx="8572560" cy="785818"/>
          </a:xfrm>
        </p:spPr>
        <p:txBody>
          <a:bodyPr>
            <a:normAutofit fontScale="90000"/>
          </a:bodyPr>
          <a:lstStyle/>
          <a:p>
            <a:r>
              <a:rPr lang="ru-RU" sz="2700" dirty="0" err="1" smtClean="0">
                <a:solidFill>
                  <a:srgbClr val="FF0000"/>
                </a:solidFill>
                <a:latin typeface="Times New Roman" pitchFamily="18" charset="0"/>
                <a:cs typeface="Times New Roman" pitchFamily="18" charset="0"/>
              </a:rPr>
              <a:t>Паралимпиада</a:t>
            </a:r>
            <a:r>
              <a:rPr lang="ru-RU" sz="2700" dirty="0" smtClean="0">
                <a:solidFill>
                  <a:srgbClr val="FF0000"/>
                </a:solidFill>
                <a:latin typeface="Times New Roman" pitchFamily="18" charset="0"/>
                <a:cs typeface="Times New Roman" pitchFamily="18" charset="0"/>
              </a:rPr>
              <a:t>.                                                                 Движение « Специальная Олимпиада</a:t>
            </a:r>
            <a:r>
              <a:rPr lang="ru-RU" sz="2800" dirty="0" smtClean="0">
                <a:solidFill>
                  <a:srgbClr val="FF0000"/>
                </a:solidFill>
                <a:latin typeface="Times New Roman" pitchFamily="18" charset="0"/>
                <a:cs typeface="Times New Roman" pitchFamily="18" charset="0"/>
              </a:rPr>
              <a:t>»</a:t>
            </a:r>
            <a:endParaRPr lang="ru-RU" sz="2800"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a:xfrm>
            <a:off x="428596" y="428604"/>
            <a:ext cx="4110548" cy="942996"/>
          </a:xfrm>
        </p:spPr>
        <p:txBody>
          <a:bodyPr>
            <a:normAutofit fontScale="77500" lnSpcReduction="20000"/>
          </a:bodyPr>
          <a:lstStyle/>
          <a:p>
            <a:r>
              <a:rPr lang="ru-RU" sz="2000" i="1" dirty="0" smtClean="0">
                <a:solidFill>
                  <a:srgbClr val="002060"/>
                </a:solidFill>
                <a:latin typeface="Times New Roman" pitchFamily="18" charset="0"/>
                <a:cs typeface="Times New Roman" pitchFamily="18" charset="0"/>
              </a:rPr>
              <a:t>Братья Соловьёвы- серебряные призёры </a:t>
            </a:r>
            <a:r>
              <a:rPr lang="ru-RU" sz="2000" i="1" dirty="0" err="1" smtClean="0">
                <a:solidFill>
                  <a:srgbClr val="002060"/>
                </a:solidFill>
                <a:latin typeface="Times New Roman" pitchFamily="18" charset="0"/>
                <a:cs typeface="Times New Roman" pitchFamily="18" charset="0"/>
              </a:rPr>
              <a:t>паралимпийских</a:t>
            </a:r>
            <a:r>
              <a:rPr lang="ru-RU" sz="2000" i="1" dirty="0" smtClean="0">
                <a:solidFill>
                  <a:srgbClr val="002060"/>
                </a:solidFill>
                <a:latin typeface="Times New Roman" pitchFamily="18" charset="0"/>
                <a:cs typeface="Times New Roman" pitchFamily="18" charset="0"/>
              </a:rPr>
              <a:t> игр в Китае                                  ( футбол). Педагоги: Андреева М.Н., Паршина Е.К.</a:t>
            </a:r>
            <a:endParaRPr lang="ru-RU" sz="2000" i="1" dirty="0">
              <a:solidFill>
                <a:srgbClr val="002060"/>
              </a:solidFill>
              <a:latin typeface="Times New Roman" pitchFamily="18" charset="0"/>
              <a:cs typeface="Times New Roman" pitchFamily="18" charset="0"/>
            </a:endParaRPr>
          </a:p>
        </p:txBody>
      </p:sp>
      <p:sp>
        <p:nvSpPr>
          <p:cNvPr id="4" name="Текст 3"/>
          <p:cNvSpPr>
            <a:spLocks noGrp="1"/>
          </p:cNvSpPr>
          <p:nvPr>
            <p:ph type="body" sz="half" idx="3"/>
          </p:nvPr>
        </p:nvSpPr>
        <p:spPr/>
        <p:txBody>
          <a:bodyPr/>
          <a:lstStyle/>
          <a:p>
            <a:r>
              <a:rPr lang="ru-RU" dirty="0" smtClean="0"/>
              <a:t>Лондон-2012</a:t>
            </a:r>
            <a:endParaRPr lang="ru-RU" dirty="0"/>
          </a:p>
        </p:txBody>
      </p:sp>
      <p:pic>
        <p:nvPicPr>
          <p:cNvPr id="7" name="Содержимое 3" descr="О1 003.jpg"/>
          <p:cNvPicPr>
            <a:picLocks noGrp="1" noChangeAspect="1"/>
          </p:cNvPicPr>
          <p:nvPr>
            <p:ph sz="quarter" idx="2"/>
          </p:nvPr>
        </p:nvPicPr>
        <p:blipFill>
          <a:blip r:embed="rId2" cstate="print"/>
          <a:stretch>
            <a:fillRect/>
          </a:stretch>
        </p:blipFill>
        <p:spPr>
          <a:xfrm>
            <a:off x="1000100" y="1571612"/>
            <a:ext cx="2819813" cy="3857652"/>
          </a:xfrm>
        </p:spPr>
      </p:pic>
      <p:pic>
        <p:nvPicPr>
          <p:cNvPr id="8194" name="Picture 2" descr="G:\Спешиал.jpg"/>
          <p:cNvPicPr>
            <a:picLocks noGrp="1" noChangeAspect="1" noChangeArrowheads="1"/>
          </p:cNvPicPr>
          <p:nvPr>
            <p:ph sz="quarter" idx="4"/>
          </p:nvPr>
        </p:nvPicPr>
        <p:blipFill>
          <a:blip r:embed="rId3" cstate="print"/>
          <a:srcRect/>
          <a:stretch>
            <a:fillRect/>
          </a:stretch>
        </p:blipFill>
        <p:spPr bwMode="auto">
          <a:xfrm>
            <a:off x="5214942" y="4000504"/>
            <a:ext cx="2571753" cy="1714502"/>
          </a:xfrm>
          <a:prstGeom prst="rect">
            <a:avLst/>
          </a:prstGeom>
          <a:noFill/>
        </p:spPr>
      </p:pic>
      <p:pic>
        <p:nvPicPr>
          <p:cNvPr id="9" name="Picture 3" descr="G:\Спешиал_Олимпик.jpg"/>
          <p:cNvPicPr>
            <a:picLocks noChangeAspect="1" noChangeArrowheads="1"/>
          </p:cNvPicPr>
          <p:nvPr/>
        </p:nvPicPr>
        <p:blipFill>
          <a:blip r:embed="rId4" cstate="print"/>
          <a:srcRect/>
          <a:stretch>
            <a:fillRect/>
          </a:stretch>
        </p:blipFill>
        <p:spPr bwMode="auto">
          <a:xfrm>
            <a:off x="4643438" y="1357298"/>
            <a:ext cx="3607618" cy="240507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500702"/>
            <a:ext cx="8401080" cy="1000132"/>
          </a:xfrm>
        </p:spPr>
        <p:txBody>
          <a:bodyPr>
            <a:normAutofit/>
          </a:bodyPr>
          <a:lstStyle/>
          <a:p>
            <a:r>
              <a:rPr lang="ru-RU" dirty="0" smtClean="0">
                <a:solidFill>
                  <a:srgbClr val="FF0000"/>
                </a:solidFill>
                <a:latin typeface="Times New Roman" pitchFamily="18" charset="0"/>
                <a:cs typeface="Times New Roman" pitchFamily="18" charset="0"/>
              </a:rPr>
              <a:t>Олимпийские игры в Сочи -2014г.</a:t>
            </a:r>
            <a:endParaRPr lang="ru-RU"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a:xfrm>
            <a:off x="6500826" y="2571744"/>
            <a:ext cx="2143140" cy="428628"/>
          </a:xfrm>
        </p:spPr>
        <p:txBody>
          <a:bodyPr>
            <a:normAutofit fontScale="92500" lnSpcReduction="20000"/>
          </a:bodyPr>
          <a:lstStyle/>
          <a:p>
            <a:r>
              <a:rPr lang="ru-RU" dirty="0" smtClean="0">
                <a:solidFill>
                  <a:srgbClr val="0070C0"/>
                </a:solidFill>
                <a:latin typeface="Times New Roman" pitchFamily="18" charset="0"/>
                <a:cs typeface="Times New Roman" pitchFamily="18" charset="0"/>
              </a:rPr>
              <a:t>Талисманы</a:t>
            </a:r>
            <a:endParaRPr lang="ru-RU" dirty="0">
              <a:solidFill>
                <a:srgbClr val="0070C0"/>
              </a:solidFill>
              <a:latin typeface="Times New Roman" pitchFamily="18" charset="0"/>
              <a:cs typeface="Times New Roman" pitchFamily="18" charset="0"/>
            </a:endParaRPr>
          </a:p>
        </p:txBody>
      </p:sp>
      <p:sp>
        <p:nvSpPr>
          <p:cNvPr id="4" name="Текст 3"/>
          <p:cNvSpPr>
            <a:spLocks noGrp="1"/>
          </p:cNvSpPr>
          <p:nvPr>
            <p:ph type="body" sz="half" idx="3"/>
          </p:nvPr>
        </p:nvSpPr>
        <p:spPr>
          <a:xfrm>
            <a:off x="357158" y="5214950"/>
            <a:ext cx="8226931" cy="500066"/>
          </a:xfrm>
        </p:spPr>
        <p:txBody>
          <a:bodyPr>
            <a:normAutofit lnSpcReduction="10000"/>
          </a:bodyPr>
          <a:lstStyle/>
          <a:p>
            <a:r>
              <a:rPr lang="ru-RU" dirty="0" smtClean="0">
                <a:solidFill>
                  <a:srgbClr val="0070C0"/>
                </a:solidFill>
                <a:latin typeface="Times New Roman" pitchFamily="18" charset="0"/>
                <a:cs typeface="Times New Roman" pitchFamily="18" charset="0"/>
              </a:rPr>
              <a:t>Девиз</a:t>
            </a:r>
            <a:endParaRPr lang="ru-RU" dirty="0">
              <a:solidFill>
                <a:srgbClr val="0070C0"/>
              </a:solidFill>
              <a:latin typeface="Times New Roman" pitchFamily="18" charset="0"/>
              <a:cs typeface="Times New Roman" pitchFamily="18" charset="0"/>
            </a:endParaRPr>
          </a:p>
        </p:txBody>
      </p:sp>
      <p:sp>
        <p:nvSpPr>
          <p:cNvPr id="6" name="Содержимое 5"/>
          <p:cNvSpPr>
            <a:spLocks noGrp="1"/>
          </p:cNvSpPr>
          <p:nvPr>
            <p:ph sz="quarter" idx="4"/>
          </p:nvPr>
        </p:nvSpPr>
        <p:spPr>
          <a:xfrm>
            <a:off x="214282" y="5357826"/>
            <a:ext cx="8572560" cy="500066"/>
          </a:xfrm>
        </p:spPr>
        <p:txBody>
          <a:bodyPr>
            <a:normAutofit fontScale="70000" lnSpcReduction="20000"/>
          </a:bodyPr>
          <a:lstStyle/>
          <a:p>
            <a:pPr algn="ctr">
              <a:buNone/>
            </a:pPr>
            <a:r>
              <a:rPr lang="ru-RU" sz="4000" b="1" i="1" dirty="0" smtClean="0">
                <a:solidFill>
                  <a:srgbClr val="7030A0"/>
                </a:solidFill>
                <a:latin typeface="Times New Roman" pitchFamily="18" charset="0"/>
                <a:cs typeface="Times New Roman" pitchFamily="18" charset="0"/>
              </a:rPr>
              <a:t>Жаркие.  Зимние. Твои.</a:t>
            </a:r>
            <a:endParaRPr lang="ru-RU" sz="4000" b="1" i="1" dirty="0">
              <a:solidFill>
                <a:srgbClr val="7030A0"/>
              </a:solidFill>
              <a:latin typeface="Times New Roman" pitchFamily="18" charset="0"/>
              <a:cs typeface="Times New Roman" pitchFamily="18" charset="0"/>
            </a:endParaRPr>
          </a:p>
        </p:txBody>
      </p:sp>
      <p:pic>
        <p:nvPicPr>
          <p:cNvPr id="5122" name="Picture 2" descr="G:\Лучик_и_Снежинка.jpg"/>
          <p:cNvPicPr>
            <a:picLocks noGrp="1" noChangeAspect="1" noChangeArrowheads="1"/>
          </p:cNvPicPr>
          <p:nvPr>
            <p:ph sz="quarter" idx="2"/>
          </p:nvPr>
        </p:nvPicPr>
        <p:blipFill>
          <a:blip r:embed="rId2" cstate="print"/>
          <a:srcRect/>
          <a:stretch>
            <a:fillRect/>
          </a:stretch>
        </p:blipFill>
        <p:spPr bwMode="auto">
          <a:xfrm>
            <a:off x="6357950" y="3214686"/>
            <a:ext cx="2227518" cy="1571636"/>
          </a:xfrm>
          <a:prstGeom prst="rect">
            <a:avLst/>
          </a:prstGeom>
          <a:noFill/>
        </p:spPr>
      </p:pic>
      <p:pic>
        <p:nvPicPr>
          <p:cNvPr id="2050" name="Picture 2" descr="F:\Конкурсная работа . Спорт\Наша команда в Сочи.jpg"/>
          <p:cNvPicPr>
            <a:picLocks noChangeAspect="1" noChangeArrowheads="1"/>
          </p:cNvPicPr>
          <p:nvPr/>
        </p:nvPicPr>
        <p:blipFill>
          <a:blip r:embed="rId3" cstate="print"/>
          <a:srcRect/>
          <a:stretch>
            <a:fillRect/>
          </a:stretch>
        </p:blipFill>
        <p:spPr bwMode="auto">
          <a:xfrm>
            <a:off x="559211" y="928670"/>
            <a:ext cx="5573919" cy="4008448"/>
          </a:xfrm>
          <a:prstGeom prst="rect">
            <a:avLst/>
          </a:prstGeom>
          <a:noFill/>
        </p:spPr>
      </p:pic>
      <p:pic>
        <p:nvPicPr>
          <p:cNvPr id="8" name="Picture 2" descr="G:\Олимпийские_кольца.jpg"/>
          <p:cNvPicPr>
            <a:picLocks noChangeAspect="1" noChangeArrowheads="1"/>
          </p:cNvPicPr>
          <p:nvPr/>
        </p:nvPicPr>
        <p:blipFill>
          <a:blip r:embed="rId4" cstate="print"/>
          <a:srcRect/>
          <a:stretch>
            <a:fillRect/>
          </a:stretch>
        </p:blipFill>
        <p:spPr bwMode="auto">
          <a:xfrm>
            <a:off x="6397226" y="714356"/>
            <a:ext cx="2175302" cy="150019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715016"/>
            <a:ext cx="8572560" cy="714380"/>
          </a:xfrm>
        </p:spPr>
        <p:txBody>
          <a:bodyPr>
            <a:normAutofit fontScale="90000"/>
          </a:bodyPr>
          <a:lstStyle/>
          <a:p>
            <a:r>
              <a:rPr lang="ru-RU" dirty="0" smtClean="0">
                <a:latin typeface="Times New Roman" pitchFamily="18" charset="0"/>
                <a:cs typeface="Times New Roman" pitchFamily="18" charset="0"/>
              </a:rPr>
              <a:t>Олимпийские надежды Санкт-Петербурга</a:t>
            </a:r>
            <a:endParaRPr lang="ru-RU" dirty="0">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r>
              <a:rPr lang="ru-RU" dirty="0" smtClean="0">
                <a:latin typeface="Times New Roman" pitchFamily="18" charset="0"/>
                <a:cs typeface="Times New Roman" pitchFamily="18" charset="0"/>
              </a:rPr>
              <a:t>Екатерина Шихова</a:t>
            </a:r>
            <a:endParaRPr lang="ru-RU" dirty="0">
              <a:latin typeface="Times New Roman" pitchFamily="18" charset="0"/>
              <a:cs typeface="Times New Roman" pitchFamily="18" charset="0"/>
            </a:endParaRPr>
          </a:p>
        </p:txBody>
      </p:sp>
      <p:sp>
        <p:nvSpPr>
          <p:cNvPr id="4" name="Текст 3"/>
          <p:cNvSpPr>
            <a:spLocks noGrp="1"/>
          </p:cNvSpPr>
          <p:nvPr>
            <p:ph type="body" sz="half" idx="3"/>
          </p:nvPr>
        </p:nvSpPr>
        <p:spPr/>
        <p:txBody>
          <a:bodyPr/>
          <a:lstStyle/>
          <a:p>
            <a:r>
              <a:rPr lang="ru-RU" dirty="0" smtClean="0">
                <a:latin typeface="Times New Roman" pitchFamily="18" charset="0"/>
                <a:cs typeface="Times New Roman" pitchFamily="18" charset="0"/>
              </a:rPr>
              <a:t>Денис Коваль </a:t>
            </a:r>
            <a:endParaRPr lang="ru-RU" dirty="0">
              <a:latin typeface="Times New Roman" pitchFamily="18" charset="0"/>
              <a:cs typeface="Times New Roman" pitchFamily="18" charset="0"/>
            </a:endParaRPr>
          </a:p>
        </p:txBody>
      </p:sp>
      <p:sp>
        <p:nvSpPr>
          <p:cNvPr id="6" name="Содержимое 5"/>
          <p:cNvSpPr>
            <a:spLocks noGrp="1"/>
          </p:cNvSpPr>
          <p:nvPr>
            <p:ph sz="quarter" idx="4"/>
          </p:nvPr>
        </p:nvSpPr>
        <p:spPr/>
        <p:txBody>
          <a:bodyPr/>
          <a:lstStyle/>
          <a:p>
            <a:endParaRPr lang="ru-RU" dirty="0"/>
          </a:p>
        </p:txBody>
      </p:sp>
      <p:pic>
        <p:nvPicPr>
          <p:cNvPr id="3074" name="Picture 2" descr="F:\Конкурсная работа . Спорт\Денис Коваль.jpg"/>
          <p:cNvPicPr>
            <a:picLocks noChangeAspect="1" noChangeArrowheads="1"/>
          </p:cNvPicPr>
          <p:nvPr/>
        </p:nvPicPr>
        <p:blipFill>
          <a:blip r:embed="rId2" cstate="print"/>
          <a:srcRect/>
          <a:stretch>
            <a:fillRect/>
          </a:stretch>
        </p:blipFill>
        <p:spPr bwMode="auto">
          <a:xfrm>
            <a:off x="5143504" y="1285860"/>
            <a:ext cx="3008475" cy="1869204"/>
          </a:xfrm>
          <a:prstGeom prst="rect">
            <a:avLst/>
          </a:prstGeom>
          <a:noFill/>
        </p:spPr>
      </p:pic>
      <p:pic>
        <p:nvPicPr>
          <p:cNvPr id="3075" name="Picture 3" descr="F:\Конкурсная работа . Спорт\Екатерина Шихова.jpg"/>
          <p:cNvPicPr>
            <a:picLocks noChangeAspect="1" noChangeArrowheads="1"/>
          </p:cNvPicPr>
          <p:nvPr/>
        </p:nvPicPr>
        <p:blipFill>
          <a:blip r:embed="rId3" cstate="print"/>
          <a:srcRect/>
          <a:stretch>
            <a:fillRect/>
          </a:stretch>
        </p:blipFill>
        <p:spPr bwMode="auto">
          <a:xfrm>
            <a:off x="642910" y="1357298"/>
            <a:ext cx="2857520" cy="1790764"/>
          </a:xfrm>
          <a:prstGeom prst="rect">
            <a:avLst/>
          </a:prstGeom>
          <a:noFill/>
        </p:spPr>
      </p:pic>
      <p:pic>
        <p:nvPicPr>
          <p:cNvPr id="12" name="Picture 3" descr="F:\Конкурсная работа . Спорт\Екатерина Малышева.jpg"/>
          <p:cNvPicPr>
            <a:picLocks noGrp="1" noChangeAspect="1" noChangeArrowheads="1"/>
          </p:cNvPicPr>
          <p:nvPr>
            <p:ph sz="quarter" idx="2"/>
          </p:nvPr>
        </p:nvPicPr>
        <p:blipFill>
          <a:blip r:embed="rId4" cstate="print"/>
          <a:srcRect/>
          <a:stretch>
            <a:fillRect/>
          </a:stretch>
        </p:blipFill>
        <p:spPr bwMode="auto">
          <a:xfrm>
            <a:off x="2928926" y="3714752"/>
            <a:ext cx="2786082" cy="2071702"/>
          </a:xfrm>
          <a:prstGeom prst="rect">
            <a:avLst/>
          </a:prstGeom>
          <a:noFill/>
        </p:spPr>
      </p:pic>
      <p:sp>
        <p:nvSpPr>
          <p:cNvPr id="13" name="TextBox 12"/>
          <p:cNvSpPr txBox="1"/>
          <p:nvPr/>
        </p:nvSpPr>
        <p:spPr>
          <a:xfrm>
            <a:off x="2500298" y="3286124"/>
            <a:ext cx="3929090" cy="461665"/>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Малышева Екатерина</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286388"/>
            <a:ext cx="8183880" cy="748652"/>
          </a:xfrm>
        </p:spPr>
        <p:txBody>
          <a:bodyPr/>
          <a:lstStyle/>
          <a:p>
            <a:r>
              <a:rPr lang="ru-RU" dirty="0" smtClean="0">
                <a:latin typeface="Times New Roman" pitchFamily="18" charset="0"/>
                <a:cs typeface="Times New Roman" pitchFamily="18" charset="0"/>
              </a:rPr>
              <a:t>Спортивная династия</a:t>
            </a:r>
            <a:endParaRPr lang="ru-RU" dirty="0">
              <a:latin typeface="Times New Roman" pitchFamily="18" charset="0"/>
              <a:cs typeface="Times New Roman" pitchFamily="18" charset="0"/>
            </a:endParaRPr>
          </a:p>
        </p:txBody>
      </p:sp>
      <p:sp>
        <p:nvSpPr>
          <p:cNvPr id="3" name="Текст 2"/>
          <p:cNvSpPr>
            <a:spLocks noGrp="1"/>
          </p:cNvSpPr>
          <p:nvPr>
            <p:ph type="body" idx="1"/>
          </p:nvPr>
        </p:nvSpPr>
        <p:spPr/>
        <p:txBody>
          <a:bodyPr>
            <a:normAutofit/>
          </a:bodyPr>
          <a:lstStyle/>
          <a:p>
            <a:r>
              <a:rPr lang="ru-RU" dirty="0" smtClean="0">
                <a:latin typeface="Times New Roman" pitchFamily="18" charset="0"/>
                <a:cs typeface="Times New Roman" pitchFamily="18" charset="0"/>
              </a:rPr>
              <a:t>Виктор Тихонов (дед)</a:t>
            </a:r>
            <a:endParaRPr lang="ru-RU" dirty="0">
              <a:latin typeface="Times New Roman" pitchFamily="18" charset="0"/>
              <a:cs typeface="Times New Roman" pitchFamily="18" charset="0"/>
            </a:endParaRPr>
          </a:p>
        </p:txBody>
      </p:sp>
      <p:sp>
        <p:nvSpPr>
          <p:cNvPr id="4" name="Текст 3"/>
          <p:cNvSpPr>
            <a:spLocks noGrp="1"/>
          </p:cNvSpPr>
          <p:nvPr>
            <p:ph type="body" sz="half" idx="3"/>
          </p:nvPr>
        </p:nvSpPr>
        <p:spPr/>
        <p:txBody>
          <a:bodyPr>
            <a:normAutofit/>
          </a:bodyPr>
          <a:lstStyle/>
          <a:p>
            <a:r>
              <a:rPr lang="ru-RU" dirty="0" smtClean="0">
                <a:latin typeface="Times New Roman" pitchFamily="18" charset="0"/>
                <a:cs typeface="Times New Roman" pitchFamily="18" charset="0"/>
              </a:rPr>
              <a:t>Виктор Тихонов (внук)</a:t>
            </a:r>
            <a:endParaRPr lang="ru-RU" dirty="0">
              <a:latin typeface="Times New Roman" pitchFamily="18" charset="0"/>
              <a:cs typeface="Times New Roman" pitchFamily="18" charset="0"/>
            </a:endParaRPr>
          </a:p>
        </p:txBody>
      </p:sp>
      <p:sp>
        <p:nvSpPr>
          <p:cNvPr id="5" name="Содержимое 4"/>
          <p:cNvSpPr>
            <a:spLocks noGrp="1"/>
          </p:cNvSpPr>
          <p:nvPr>
            <p:ph sz="quarter" idx="2"/>
          </p:nvPr>
        </p:nvSpPr>
        <p:spPr/>
        <p:txBody>
          <a:bodyPr/>
          <a:lstStyle/>
          <a:p>
            <a:endParaRPr lang="ru-RU" dirty="0"/>
          </a:p>
        </p:txBody>
      </p:sp>
      <p:sp>
        <p:nvSpPr>
          <p:cNvPr id="6" name="Содержимое 5"/>
          <p:cNvSpPr>
            <a:spLocks noGrp="1"/>
          </p:cNvSpPr>
          <p:nvPr>
            <p:ph sz="quarter" idx="4"/>
          </p:nvPr>
        </p:nvSpPr>
        <p:spPr/>
        <p:txBody>
          <a:bodyPr/>
          <a:lstStyle/>
          <a:p>
            <a:endParaRPr lang="ru-RU" dirty="0"/>
          </a:p>
        </p:txBody>
      </p:sp>
      <p:pic>
        <p:nvPicPr>
          <p:cNvPr id="4098" name="Picture 2" descr="F:\Конкурсная работа . Спорт\Виктор Тихонов-дед.jpg"/>
          <p:cNvPicPr>
            <a:picLocks noChangeAspect="1" noChangeArrowheads="1"/>
          </p:cNvPicPr>
          <p:nvPr/>
        </p:nvPicPr>
        <p:blipFill>
          <a:blip r:embed="rId2" cstate="print"/>
          <a:srcRect/>
          <a:stretch>
            <a:fillRect/>
          </a:stretch>
        </p:blipFill>
        <p:spPr bwMode="auto">
          <a:xfrm>
            <a:off x="1142976" y="1377710"/>
            <a:ext cx="2286017" cy="3265738"/>
          </a:xfrm>
          <a:prstGeom prst="rect">
            <a:avLst/>
          </a:prstGeom>
          <a:noFill/>
        </p:spPr>
      </p:pic>
      <p:pic>
        <p:nvPicPr>
          <p:cNvPr id="4099" name="Picture 3" descr="F:\Конкурсная работа . Спорт\Виктор Тихонов-внук.jpg"/>
          <p:cNvPicPr>
            <a:picLocks noChangeAspect="1" noChangeArrowheads="1"/>
          </p:cNvPicPr>
          <p:nvPr/>
        </p:nvPicPr>
        <p:blipFill>
          <a:blip r:embed="rId3" cstate="print"/>
          <a:srcRect/>
          <a:stretch>
            <a:fillRect/>
          </a:stretch>
        </p:blipFill>
        <p:spPr bwMode="auto">
          <a:xfrm>
            <a:off x="4357686" y="1643050"/>
            <a:ext cx="4039107" cy="235745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Олимпийская сборная</a:t>
            </a:r>
            <a:endParaRPr lang="ru-RU" dirty="0"/>
          </a:p>
        </p:txBody>
      </p:sp>
      <p:sp>
        <p:nvSpPr>
          <p:cNvPr id="3" name="Текст 2"/>
          <p:cNvSpPr>
            <a:spLocks noGrp="1"/>
          </p:cNvSpPr>
          <p:nvPr>
            <p:ph type="body" idx="1"/>
          </p:nvPr>
        </p:nvSpPr>
        <p:spPr>
          <a:xfrm>
            <a:off x="607224" y="579438"/>
            <a:ext cx="3321834" cy="1135050"/>
          </a:xfrm>
        </p:spPr>
        <p:txBody>
          <a:bodyPr>
            <a:normAutofit/>
          </a:bodyPr>
          <a:lstStyle/>
          <a:p>
            <a:r>
              <a:rPr lang="ru-RU" dirty="0" smtClean="0">
                <a:latin typeface="Times New Roman" pitchFamily="18" charset="0"/>
                <a:cs typeface="Times New Roman" pitchFamily="18" charset="0"/>
              </a:rPr>
              <a:t>Илья Ковальчук                          ( хоккей)</a:t>
            </a:r>
            <a:endParaRPr lang="ru-RU" dirty="0">
              <a:latin typeface="Times New Roman" pitchFamily="18" charset="0"/>
              <a:cs typeface="Times New Roman" pitchFamily="18" charset="0"/>
            </a:endParaRPr>
          </a:p>
        </p:txBody>
      </p:sp>
      <p:sp>
        <p:nvSpPr>
          <p:cNvPr id="4" name="Текст 3"/>
          <p:cNvSpPr>
            <a:spLocks noGrp="1"/>
          </p:cNvSpPr>
          <p:nvPr>
            <p:ph type="body" sz="half" idx="3"/>
          </p:nvPr>
        </p:nvSpPr>
        <p:spPr>
          <a:xfrm>
            <a:off x="6072197" y="579438"/>
            <a:ext cx="2511891" cy="920736"/>
          </a:xfrm>
        </p:spPr>
        <p:txBody>
          <a:bodyPr>
            <a:normAutofit/>
          </a:bodyPr>
          <a:lstStyle/>
          <a:p>
            <a:r>
              <a:rPr lang="ru-RU" sz="2000" dirty="0" smtClean="0">
                <a:latin typeface="Times New Roman" pitchFamily="18" charset="0"/>
                <a:cs typeface="Times New Roman" pitchFamily="18" charset="0"/>
              </a:rPr>
              <a:t>Петр </a:t>
            </a:r>
            <a:r>
              <a:rPr lang="ru-RU" sz="2000" dirty="0" err="1" smtClean="0">
                <a:latin typeface="Times New Roman" pitchFamily="18" charset="0"/>
                <a:cs typeface="Times New Roman" pitchFamily="18" charset="0"/>
              </a:rPr>
              <a:t>Дрон</a:t>
            </a:r>
            <a:r>
              <a:rPr lang="ru-RU" sz="2000" dirty="0" smtClean="0">
                <a:latin typeface="Times New Roman" pitchFamily="18" charset="0"/>
                <a:cs typeface="Times New Roman" pitchFamily="18" charset="0"/>
              </a:rPr>
              <a:t> (кёрлинг)</a:t>
            </a:r>
            <a:endParaRPr lang="ru-RU" sz="2000" dirty="0">
              <a:latin typeface="Times New Roman" pitchFamily="18" charset="0"/>
              <a:cs typeface="Times New Roman" pitchFamily="18" charset="0"/>
            </a:endParaRPr>
          </a:p>
        </p:txBody>
      </p:sp>
      <p:pic>
        <p:nvPicPr>
          <p:cNvPr id="6146" name="Picture 2" descr="F:\Конкурсная работа . Спорт\Илья Ковальчук.jpg"/>
          <p:cNvPicPr>
            <a:picLocks noGrp="1" noChangeAspect="1" noChangeArrowheads="1"/>
          </p:cNvPicPr>
          <p:nvPr>
            <p:ph sz="quarter" idx="2"/>
          </p:nvPr>
        </p:nvPicPr>
        <p:blipFill>
          <a:blip r:embed="rId2" cstate="print"/>
          <a:srcRect/>
          <a:stretch>
            <a:fillRect/>
          </a:stretch>
        </p:blipFill>
        <p:spPr bwMode="auto">
          <a:xfrm>
            <a:off x="627302" y="1928802"/>
            <a:ext cx="3410450" cy="2214578"/>
          </a:xfrm>
          <a:prstGeom prst="rect">
            <a:avLst/>
          </a:prstGeom>
          <a:noFill/>
        </p:spPr>
      </p:pic>
      <p:pic>
        <p:nvPicPr>
          <p:cNvPr id="6147" name="Picture 3" descr="F:\Конкурсная работа . Спорт\Пётр Дрон.jpg"/>
          <p:cNvPicPr>
            <a:picLocks noGrp="1" noChangeAspect="1" noChangeArrowheads="1"/>
          </p:cNvPicPr>
          <p:nvPr>
            <p:ph sz="quarter" idx="4"/>
          </p:nvPr>
        </p:nvPicPr>
        <p:blipFill>
          <a:blip r:embed="rId3" cstate="print"/>
          <a:srcRect/>
          <a:stretch>
            <a:fillRect/>
          </a:stretch>
        </p:blipFill>
        <p:spPr bwMode="auto">
          <a:xfrm>
            <a:off x="6357950" y="1785926"/>
            <a:ext cx="1936745" cy="2287494"/>
          </a:xfrm>
          <a:prstGeom prst="rect">
            <a:avLst/>
          </a:prstGeom>
          <a:noFill/>
        </p:spPr>
      </p:pic>
      <p:pic>
        <p:nvPicPr>
          <p:cNvPr id="1026" name="Picture 2" descr="C:\Users\пользователь\Desktop\glebov_3.jpg"/>
          <p:cNvPicPr>
            <a:picLocks noChangeAspect="1" noChangeArrowheads="1"/>
          </p:cNvPicPr>
          <p:nvPr/>
        </p:nvPicPr>
        <p:blipFill>
          <a:blip r:embed="rId4" cstate="print"/>
          <a:srcRect/>
          <a:stretch>
            <a:fillRect/>
          </a:stretch>
        </p:blipFill>
        <p:spPr bwMode="auto">
          <a:xfrm>
            <a:off x="4071934" y="1714488"/>
            <a:ext cx="2194452" cy="2532060"/>
          </a:xfrm>
          <a:prstGeom prst="rect">
            <a:avLst/>
          </a:prstGeom>
          <a:noFill/>
        </p:spPr>
      </p:pic>
      <p:sp>
        <p:nvSpPr>
          <p:cNvPr id="8" name="TextBox 7"/>
          <p:cNvSpPr txBox="1"/>
          <p:nvPr/>
        </p:nvSpPr>
        <p:spPr>
          <a:xfrm>
            <a:off x="3571868" y="4286256"/>
            <a:ext cx="3000396" cy="830997"/>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Александр Глебов </a:t>
            </a:r>
          </a:p>
          <a:p>
            <a:r>
              <a:rPr lang="ru-RU" sz="2400" b="1" dirty="0" smtClean="0">
                <a:latin typeface="Times New Roman" pitchFamily="18" charset="0"/>
                <a:cs typeface="Times New Roman" pitchFamily="18" charset="0"/>
              </a:rPr>
              <a:t>    Горные лыжи</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Конькобежцы</a:t>
            </a:r>
            <a:endParaRPr lang="ru-RU" dirty="0"/>
          </a:p>
        </p:txBody>
      </p:sp>
      <p:sp>
        <p:nvSpPr>
          <p:cNvPr id="3" name="Текст 2"/>
          <p:cNvSpPr>
            <a:spLocks noGrp="1"/>
          </p:cNvSpPr>
          <p:nvPr>
            <p:ph type="body" idx="1"/>
          </p:nvPr>
        </p:nvSpPr>
        <p:spPr/>
        <p:txBody>
          <a:bodyPr>
            <a:normAutofit/>
          </a:bodyPr>
          <a:lstStyle/>
          <a:p>
            <a:r>
              <a:rPr lang="ru-RU" dirty="0" smtClean="0">
                <a:latin typeface="Times New Roman" pitchFamily="18" charset="0"/>
                <a:cs typeface="Times New Roman" pitchFamily="18" charset="0"/>
              </a:rPr>
              <a:t>Артём Кузнецов</a:t>
            </a:r>
            <a:endParaRPr lang="ru-RU" dirty="0">
              <a:latin typeface="Times New Roman" pitchFamily="18" charset="0"/>
              <a:cs typeface="Times New Roman" pitchFamily="18" charset="0"/>
            </a:endParaRPr>
          </a:p>
        </p:txBody>
      </p:sp>
      <p:sp>
        <p:nvSpPr>
          <p:cNvPr id="4" name="Текст 3"/>
          <p:cNvSpPr>
            <a:spLocks noGrp="1"/>
          </p:cNvSpPr>
          <p:nvPr>
            <p:ph type="body" sz="half" idx="3"/>
          </p:nvPr>
        </p:nvSpPr>
        <p:spPr>
          <a:xfrm>
            <a:off x="4643438" y="571480"/>
            <a:ext cx="3931920" cy="792162"/>
          </a:xfrm>
        </p:spPr>
        <p:txBody>
          <a:bodyPr>
            <a:normAutofit fontScale="92500" lnSpcReduction="10000"/>
          </a:bodyPr>
          <a:lstStyle/>
          <a:p>
            <a:r>
              <a:rPr lang="ru-RU" dirty="0" smtClean="0">
                <a:latin typeface="Times New Roman" pitchFamily="18" charset="0"/>
                <a:cs typeface="Times New Roman" pitchFamily="18" charset="0"/>
              </a:rPr>
              <a:t>Софья </a:t>
            </a:r>
            <a:r>
              <a:rPr lang="ru-RU" dirty="0" err="1" smtClean="0">
                <a:latin typeface="Times New Roman" pitchFamily="18" charset="0"/>
                <a:cs typeface="Times New Roman" pitchFamily="18" charset="0"/>
              </a:rPr>
              <a:t>Просвирнова</a:t>
            </a:r>
            <a:r>
              <a:rPr lang="ru-RU" dirty="0" smtClean="0">
                <a:latin typeface="Times New Roman" pitchFamily="18" charset="0"/>
                <a:cs typeface="Times New Roman" pitchFamily="18" charset="0"/>
              </a:rPr>
              <a:t>(шорт-трек)</a:t>
            </a:r>
            <a:endParaRPr lang="ru-RU" dirty="0">
              <a:latin typeface="Times New Roman" pitchFamily="18" charset="0"/>
              <a:cs typeface="Times New Roman" pitchFamily="18" charset="0"/>
            </a:endParaRPr>
          </a:p>
        </p:txBody>
      </p:sp>
      <p:sp>
        <p:nvSpPr>
          <p:cNvPr id="5" name="Содержимое 4"/>
          <p:cNvSpPr>
            <a:spLocks noGrp="1"/>
          </p:cNvSpPr>
          <p:nvPr>
            <p:ph sz="quarter" idx="2"/>
          </p:nvPr>
        </p:nvSpPr>
        <p:spPr/>
        <p:txBody>
          <a:bodyPr/>
          <a:lstStyle/>
          <a:p>
            <a:endParaRPr lang="ru-RU"/>
          </a:p>
        </p:txBody>
      </p:sp>
      <p:sp>
        <p:nvSpPr>
          <p:cNvPr id="6" name="Содержимое 5"/>
          <p:cNvSpPr>
            <a:spLocks noGrp="1"/>
          </p:cNvSpPr>
          <p:nvPr>
            <p:ph sz="quarter" idx="4"/>
          </p:nvPr>
        </p:nvSpPr>
        <p:spPr/>
        <p:txBody>
          <a:bodyPr/>
          <a:lstStyle/>
          <a:p>
            <a:endParaRPr lang="ru-RU"/>
          </a:p>
        </p:txBody>
      </p:sp>
      <p:pic>
        <p:nvPicPr>
          <p:cNvPr id="1026" name="Picture 2" descr="F:\Конкурсная работа . Спорт\iСофья Просвирнова , шорт-трек.jpg"/>
          <p:cNvPicPr>
            <a:picLocks noChangeAspect="1" noChangeArrowheads="1"/>
          </p:cNvPicPr>
          <p:nvPr/>
        </p:nvPicPr>
        <p:blipFill>
          <a:blip r:embed="rId2" cstate="print"/>
          <a:srcRect/>
          <a:stretch>
            <a:fillRect/>
          </a:stretch>
        </p:blipFill>
        <p:spPr bwMode="auto">
          <a:xfrm>
            <a:off x="4929190" y="1571612"/>
            <a:ext cx="3435055" cy="3103202"/>
          </a:xfrm>
          <a:prstGeom prst="rect">
            <a:avLst/>
          </a:prstGeom>
          <a:noFill/>
        </p:spPr>
      </p:pic>
      <p:pic>
        <p:nvPicPr>
          <p:cNvPr id="1027" name="Picture 3" descr="F:\Конкурсная работа . Спорт\Артём Кузнецов.jpg"/>
          <p:cNvPicPr>
            <a:picLocks noChangeAspect="1" noChangeArrowheads="1"/>
          </p:cNvPicPr>
          <p:nvPr/>
        </p:nvPicPr>
        <p:blipFill>
          <a:blip r:embed="rId3" cstate="print"/>
          <a:srcRect/>
          <a:stretch>
            <a:fillRect/>
          </a:stretch>
        </p:blipFill>
        <p:spPr bwMode="auto">
          <a:xfrm>
            <a:off x="714348" y="1928802"/>
            <a:ext cx="3700471" cy="257175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Бобслей</a:t>
            </a:r>
            <a:endParaRPr lang="ru-RU" dirty="0"/>
          </a:p>
        </p:txBody>
      </p:sp>
      <p:sp>
        <p:nvSpPr>
          <p:cNvPr id="3" name="Содержимое 2"/>
          <p:cNvSpPr>
            <a:spLocks noGrp="1"/>
          </p:cNvSpPr>
          <p:nvPr>
            <p:ph sz="half" idx="1"/>
          </p:nvPr>
        </p:nvSpPr>
        <p:spPr/>
        <p:txBody>
          <a:bodyPr/>
          <a:lstStyle/>
          <a:p>
            <a:r>
              <a:rPr lang="ru-RU" dirty="0" smtClean="0"/>
              <a:t>Кирилл </a:t>
            </a:r>
            <a:r>
              <a:rPr lang="ru-RU" dirty="0" err="1" smtClean="0"/>
              <a:t>Антюх</a:t>
            </a:r>
            <a:endParaRPr lang="ru-RU" dirty="0"/>
          </a:p>
        </p:txBody>
      </p:sp>
      <p:sp>
        <p:nvSpPr>
          <p:cNvPr id="4" name="Содержимое 3"/>
          <p:cNvSpPr>
            <a:spLocks noGrp="1"/>
          </p:cNvSpPr>
          <p:nvPr>
            <p:ph sz="half" idx="2"/>
          </p:nvPr>
        </p:nvSpPr>
        <p:spPr/>
        <p:txBody>
          <a:bodyPr/>
          <a:lstStyle/>
          <a:p>
            <a:endParaRPr lang="ru-RU"/>
          </a:p>
        </p:txBody>
      </p:sp>
      <p:pic>
        <p:nvPicPr>
          <p:cNvPr id="2050" name="Picture 2" descr="C:\Users\пользователь\Desktop\Олимпиада в Сочи -2014\Антюх Кирилл. Бобслей. Санкт-Петербург.jpg"/>
          <p:cNvPicPr>
            <a:picLocks noChangeAspect="1" noChangeArrowheads="1"/>
          </p:cNvPicPr>
          <p:nvPr/>
        </p:nvPicPr>
        <p:blipFill>
          <a:blip r:embed="rId2" cstate="print"/>
          <a:srcRect/>
          <a:stretch>
            <a:fillRect/>
          </a:stretch>
        </p:blipFill>
        <p:spPr bwMode="auto">
          <a:xfrm>
            <a:off x="372688" y="1357298"/>
            <a:ext cx="4000848" cy="3539212"/>
          </a:xfrm>
          <a:prstGeom prst="rect">
            <a:avLst/>
          </a:prstGeom>
          <a:noFill/>
        </p:spPr>
      </p:pic>
      <p:pic>
        <p:nvPicPr>
          <p:cNvPr id="2051" name="Picture 3" descr="C:\Users\пользователь\Desktop\Олимпиада в Сочи -2014\Команда.jpg"/>
          <p:cNvPicPr>
            <a:picLocks noChangeAspect="1" noChangeArrowheads="1"/>
          </p:cNvPicPr>
          <p:nvPr/>
        </p:nvPicPr>
        <p:blipFill>
          <a:blip r:embed="rId3" cstate="print"/>
          <a:srcRect/>
          <a:stretch>
            <a:fillRect/>
          </a:stretch>
        </p:blipFill>
        <p:spPr bwMode="auto">
          <a:xfrm>
            <a:off x="5000628" y="2857496"/>
            <a:ext cx="3429024" cy="2227233"/>
          </a:xfrm>
          <a:prstGeom prst="rect">
            <a:avLst/>
          </a:prstGeom>
          <a:noFill/>
        </p:spPr>
      </p:pic>
      <p:pic>
        <p:nvPicPr>
          <p:cNvPr id="2052" name="Picture 4" descr="C:\Users\пользователь\Desktop\Олимпиада в Сочи -2014\Экипаж боба-двойки Алексей Горлачёв и Кирилл Антюх.jpg"/>
          <p:cNvPicPr>
            <a:picLocks noChangeAspect="1" noChangeArrowheads="1"/>
          </p:cNvPicPr>
          <p:nvPr/>
        </p:nvPicPr>
        <p:blipFill>
          <a:blip r:embed="rId4" cstate="print"/>
          <a:srcRect/>
          <a:stretch>
            <a:fillRect/>
          </a:stretch>
        </p:blipFill>
        <p:spPr bwMode="auto">
          <a:xfrm>
            <a:off x="4929190" y="642918"/>
            <a:ext cx="3456186" cy="2000264"/>
          </a:xfrm>
          <a:prstGeom prst="rect">
            <a:avLst/>
          </a:prstGeom>
          <a:noFill/>
        </p:spPr>
      </p:pic>
      <p:sp>
        <p:nvSpPr>
          <p:cNvPr id="8" name="TextBox 7"/>
          <p:cNvSpPr txBox="1"/>
          <p:nvPr/>
        </p:nvSpPr>
        <p:spPr>
          <a:xfrm>
            <a:off x="4714876" y="2285992"/>
            <a:ext cx="3929090" cy="307777"/>
          </a:xfrm>
          <a:prstGeom prst="rect">
            <a:avLst/>
          </a:prstGeom>
          <a:noFill/>
        </p:spPr>
        <p:txBody>
          <a:bodyPr wrap="square" rtlCol="0">
            <a:spAutoFit/>
          </a:bodyPr>
          <a:lstStyle/>
          <a:p>
            <a:r>
              <a:rPr lang="ru-RU" sz="1400" dirty="0" smtClean="0">
                <a:latin typeface="Times New Roman" pitchFamily="18" charset="0"/>
                <a:cs typeface="Times New Roman" pitchFamily="18" charset="0"/>
              </a:rPr>
              <a:t>Боб-Двойка</a:t>
            </a:r>
            <a:r>
              <a:rPr lang="en-US"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Кирилл </a:t>
            </a:r>
            <a:r>
              <a:rPr lang="ru-RU" sz="1400" dirty="0" err="1" smtClean="0">
                <a:latin typeface="Times New Roman" pitchFamily="18" charset="0"/>
                <a:cs typeface="Times New Roman" pitchFamily="18" charset="0"/>
              </a:rPr>
              <a:t>Антюх</a:t>
            </a:r>
            <a:r>
              <a:rPr lang="ru-RU" sz="1400" dirty="0" smtClean="0">
                <a:latin typeface="Times New Roman" pitchFamily="18" charset="0"/>
                <a:cs typeface="Times New Roman" pitchFamily="18" charset="0"/>
              </a:rPr>
              <a:t> и Алексей </a:t>
            </a:r>
            <a:r>
              <a:rPr lang="ru-RU" sz="1400" dirty="0" err="1" smtClean="0">
                <a:latin typeface="Times New Roman" pitchFamily="18" charset="0"/>
                <a:cs typeface="Times New Roman" pitchFamily="18" charset="0"/>
              </a:rPr>
              <a:t>Горлачёв</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Алексей Ромашов</a:t>
            </a:r>
            <a:endParaRPr lang="ru-RU" dirty="0"/>
          </a:p>
        </p:txBody>
      </p:sp>
      <p:pic>
        <p:nvPicPr>
          <p:cNvPr id="12290" name="Picture 2" descr="G:\Конкурсная работа . Спорт\Материал для  конкурсной презентации\Олимпийские надежды Петербурга-1\Алексей Ромашов.jpg"/>
          <p:cNvPicPr>
            <a:picLocks noGrp="1" noChangeAspect="1" noChangeArrowheads="1"/>
          </p:cNvPicPr>
          <p:nvPr>
            <p:ph sz="half" idx="1"/>
          </p:nvPr>
        </p:nvPicPr>
        <p:blipFill>
          <a:blip r:embed="rId2"/>
          <a:srcRect/>
          <a:stretch>
            <a:fillRect/>
          </a:stretch>
        </p:blipFill>
        <p:spPr bwMode="auto">
          <a:xfrm>
            <a:off x="642910" y="1571612"/>
            <a:ext cx="3710299" cy="2786362"/>
          </a:xfrm>
          <a:prstGeom prst="rect">
            <a:avLst/>
          </a:prstGeom>
          <a:noFill/>
        </p:spPr>
      </p:pic>
      <p:pic>
        <p:nvPicPr>
          <p:cNvPr id="12291" name="Picture 3" descr="G:\Конкурсная работа . Спорт\Материал для  конкурсной презентации\Олимпийские надежды Петербурга-1\Алексей Ромашов-1.jpg"/>
          <p:cNvPicPr>
            <a:picLocks noGrp="1" noChangeAspect="1" noChangeArrowheads="1"/>
          </p:cNvPicPr>
          <p:nvPr>
            <p:ph sz="half" idx="2"/>
          </p:nvPr>
        </p:nvPicPr>
        <p:blipFill>
          <a:blip r:embed="rId3"/>
          <a:srcRect/>
          <a:stretch>
            <a:fillRect/>
          </a:stretch>
        </p:blipFill>
        <p:spPr bwMode="auto">
          <a:xfrm>
            <a:off x="4572000" y="1571612"/>
            <a:ext cx="3994638" cy="286783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143512"/>
            <a:ext cx="8183880" cy="893638"/>
          </a:xfrm>
        </p:spPr>
        <p:txBody>
          <a:bodyPr>
            <a:normAutofit fontScale="90000"/>
          </a:bodyPr>
          <a:lstStyle/>
          <a:p>
            <a:r>
              <a:rPr lang="ru-RU" dirty="0" smtClean="0">
                <a:latin typeface="Times New Roman" pitchFamily="18" charset="0"/>
                <a:cs typeface="Times New Roman" pitchFamily="18" charset="0"/>
              </a:rPr>
              <a:t>Тренировки Алексея Ромашова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13314" name="Picture 2" descr="G:\Конкурсная работа . Спорт\Материал для  конкурсной презентации\Олимпийские надежды Петербурга-1\Алексей Ромашов-2.jpg"/>
          <p:cNvPicPr>
            <a:picLocks noChangeAspect="1" noChangeArrowheads="1"/>
          </p:cNvPicPr>
          <p:nvPr/>
        </p:nvPicPr>
        <p:blipFill>
          <a:blip r:embed="rId2"/>
          <a:srcRect/>
          <a:stretch>
            <a:fillRect/>
          </a:stretch>
        </p:blipFill>
        <p:spPr bwMode="auto">
          <a:xfrm>
            <a:off x="3000364" y="571480"/>
            <a:ext cx="3238516" cy="2428887"/>
          </a:xfrm>
          <a:prstGeom prst="rect">
            <a:avLst/>
          </a:prstGeom>
          <a:noFill/>
        </p:spPr>
      </p:pic>
      <p:pic>
        <p:nvPicPr>
          <p:cNvPr id="13315" name="Picture 3" descr="G:\Конкурсная работа . Спорт\Материал для  конкурсной презентации\Олимпийские надежды Петербурга-1\Алексей Ромашов-3.jpg"/>
          <p:cNvPicPr>
            <a:picLocks noChangeAspect="1" noChangeArrowheads="1"/>
          </p:cNvPicPr>
          <p:nvPr/>
        </p:nvPicPr>
        <p:blipFill>
          <a:blip r:embed="rId3"/>
          <a:srcRect/>
          <a:stretch>
            <a:fillRect/>
          </a:stretch>
        </p:blipFill>
        <p:spPr bwMode="auto">
          <a:xfrm>
            <a:off x="428596" y="2766856"/>
            <a:ext cx="3357586" cy="2218669"/>
          </a:xfrm>
          <a:prstGeom prst="rect">
            <a:avLst/>
          </a:prstGeom>
          <a:noFill/>
        </p:spPr>
      </p:pic>
      <p:pic>
        <p:nvPicPr>
          <p:cNvPr id="13316" name="Picture 4" descr="G:\Конкурсная работа . Спорт\Материал для  конкурсной презентации\Олимпийские надежды Петербурга-1\алексей Ромашов, Тренировка.jpg"/>
          <p:cNvPicPr>
            <a:picLocks noChangeAspect="1" noChangeArrowheads="1"/>
          </p:cNvPicPr>
          <p:nvPr/>
        </p:nvPicPr>
        <p:blipFill>
          <a:blip r:embed="rId4"/>
          <a:srcRect/>
          <a:stretch>
            <a:fillRect/>
          </a:stretch>
        </p:blipFill>
        <p:spPr bwMode="auto">
          <a:xfrm>
            <a:off x="4714877" y="2826990"/>
            <a:ext cx="3643338" cy="204681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Мария  Комиссарова. </a:t>
            </a:r>
            <a:endParaRPr lang="ru-RU" dirty="0">
              <a:latin typeface="Times New Roman" pitchFamily="18" charset="0"/>
              <a:cs typeface="Times New Roman" pitchFamily="18" charset="0"/>
            </a:endParaRPr>
          </a:p>
        </p:txBody>
      </p:sp>
      <p:pic>
        <p:nvPicPr>
          <p:cNvPr id="17410" name="Picture 2" descr="G:\Конкурсная работа . Спорт\Материал для  конкурсной презентации\Олимпийские надежды Петербурга\Мария Комиссарова.jpg"/>
          <p:cNvPicPr>
            <a:picLocks noChangeAspect="1" noChangeArrowheads="1"/>
          </p:cNvPicPr>
          <p:nvPr/>
        </p:nvPicPr>
        <p:blipFill>
          <a:blip r:embed="rId2"/>
          <a:srcRect/>
          <a:stretch>
            <a:fillRect/>
          </a:stretch>
        </p:blipFill>
        <p:spPr bwMode="auto">
          <a:xfrm>
            <a:off x="5715008" y="642918"/>
            <a:ext cx="2976584" cy="2000264"/>
          </a:xfrm>
          <a:prstGeom prst="rect">
            <a:avLst/>
          </a:prstGeom>
          <a:noFill/>
        </p:spPr>
      </p:pic>
      <p:pic>
        <p:nvPicPr>
          <p:cNvPr id="17411" name="Picture 3" descr="G:\Конкурсная работа . Спорт\Материал для  конкурсной презентации\Олимпийские надежды Петербурга\Мария Комиссарова-1.jpg"/>
          <p:cNvPicPr>
            <a:picLocks noChangeAspect="1" noChangeArrowheads="1"/>
          </p:cNvPicPr>
          <p:nvPr/>
        </p:nvPicPr>
        <p:blipFill>
          <a:blip r:embed="rId3"/>
          <a:srcRect/>
          <a:stretch>
            <a:fillRect/>
          </a:stretch>
        </p:blipFill>
        <p:spPr bwMode="auto">
          <a:xfrm>
            <a:off x="2714612" y="2714620"/>
            <a:ext cx="2657487" cy="1898205"/>
          </a:xfrm>
          <a:prstGeom prst="rect">
            <a:avLst/>
          </a:prstGeom>
          <a:noFill/>
        </p:spPr>
      </p:pic>
      <p:pic>
        <p:nvPicPr>
          <p:cNvPr id="17412" name="Picture 4" descr="G:\Конкурсная работа . Спорт\Материал для  конкурсной презентации\Олимпийские надежды Петербурга\Мария Комиссарова-3.jpg"/>
          <p:cNvPicPr>
            <a:picLocks noChangeAspect="1" noChangeArrowheads="1"/>
          </p:cNvPicPr>
          <p:nvPr/>
        </p:nvPicPr>
        <p:blipFill>
          <a:blip r:embed="rId4"/>
          <a:srcRect/>
          <a:stretch>
            <a:fillRect/>
          </a:stretch>
        </p:blipFill>
        <p:spPr bwMode="auto">
          <a:xfrm>
            <a:off x="571472" y="642918"/>
            <a:ext cx="2024553" cy="2786082"/>
          </a:xfrm>
          <a:prstGeom prst="rect">
            <a:avLst/>
          </a:prstGeom>
          <a:noFill/>
        </p:spPr>
      </p:pic>
      <p:pic>
        <p:nvPicPr>
          <p:cNvPr id="17413" name="Picture 5" descr="G:\Конкурсная работа . Спорт\Материал для  конкурсной презентации\Олимпийские надежды Петербурга\Мария Комиссарова-4.jpg"/>
          <p:cNvPicPr>
            <a:picLocks noChangeAspect="1" noChangeArrowheads="1"/>
          </p:cNvPicPr>
          <p:nvPr/>
        </p:nvPicPr>
        <p:blipFill>
          <a:blip r:embed="rId5"/>
          <a:srcRect/>
          <a:stretch>
            <a:fillRect/>
          </a:stretch>
        </p:blipFill>
        <p:spPr bwMode="auto">
          <a:xfrm>
            <a:off x="5715008" y="4000504"/>
            <a:ext cx="3071834" cy="221457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Пётр </a:t>
            </a:r>
            <a:r>
              <a:rPr lang="ru-RU" dirty="0" err="1" smtClean="0"/>
              <a:t>Францевич</a:t>
            </a:r>
            <a:r>
              <a:rPr lang="ru-RU" dirty="0" smtClean="0"/>
              <a:t> Лесгафт</a:t>
            </a:r>
            <a:endParaRPr lang="ru-RU" dirty="0"/>
          </a:p>
        </p:txBody>
      </p:sp>
      <p:pic>
        <p:nvPicPr>
          <p:cNvPr id="41986" name="Picture 2" descr="F:\Конкурсная работа . Спорт\Руководство по физическому образованию детей школьного возраста.jpg"/>
          <p:cNvPicPr>
            <a:picLocks noGrp="1" noChangeAspect="1" noChangeArrowheads="1"/>
          </p:cNvPicPr>
          <p:nvPr>
            <p:ph idx="1"/>
          </p:nvPr>
        </p:nvPicPr>
        <p:blipFill>
          <a:blip r:embed="rId2" cstate="print"/>
          <a:srcRect/>
          <a:stretch>
            <a:fillRect/>
          </a:stretch>
        </p:blipFill>
        <p:spPr bwMode="auto">
          <a:xfrm>
            <a:off x="1274413" y="1285861"/>
            <a:ext cx="2440331" cy="3058854"/>
          </a:xfrm>
          <a:prstGeom prst="rect">
            <a:avLst/>
          </a:prstGeom>
          <a:noFill/>
        </p:spPr>
      </p:pic>
      <p:sp>
        <p:nvSpPr>
          <p:cNvPr id="51201" name="Rectangle 1"/>
          <p:cNvSpPr>
            <a:spLocks noChangeArrowheads="1"/>
          </p:cNvSpPr>
          <p:nvPr/>
        </p:nvSpPr>
        <p:spPr bwMode="auto">
          <a:xfrm rot="10800000" flipV="1">
            <a:off x="3857620" y="1109311"/>
            <a:ext cx="4643470" cy="378565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Пётр </a:t>
            </a:r>
            <a:r>
              <a:rPr kumimoji="0" lang="ru-RU"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Фра́нцевич</a:t>
            </a:r>
            <a:r>
              <a:rPr kumimoji="0" lang="ru-RU"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Ле́сгафт</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hlinkClick r:id="rId3" tooltip="20 сентября"/>
              </a:rPr>
              <a:t>20 сентября</a:t>
            </a:r>
            <a:r>
              <a:rPr kumimoji="0" lang="ru-RU" sz="20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hlinkClick r:id="rId4" tooltip="1837 год"/>
              </a:rPr>
              <a:t>1837</a:t>
            </a:r>
            <a:r>
              <a:rPr kumimoji="0" lang="ru-RU" sz="20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hlinkClick r:id="rId5" tooltip="Санкт-Петербург"/>
              </a:rPr>
              <a:t>Санкт-Петербург</a:t>
            </a:r>
            <a:r>
              <a:rPr kumimoji="0" lang="ru-RU" sz="20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 </a:t>
            </a:r>
            <a:r>
              <a:rPr kumimoji="0" lang="ru-RU" sz="20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hlinkClick r:id="rId6" tooltip="28 ноября"/>
              </a:rPr>
              <a:t>28 ноября</a:t>
            </a:r>
            <a:r>
              <a:rPr kumimoji="0" lang="ru-RU" sz="20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hlinkClick r:id="rId7" tooltip="1909 год"/>
              </a:rPr>
              <a:t>1909</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выдающийся биолог, анатом, антрополог, врач, педагог, создатель научной системы физического воспитания, прогрессивный общественный деятель России.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 Ф. Лесгафт считал, что различные типы детей возникают, прежде всего, в условиях их семейной жизни и воспитания</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Алексей Павленко. « </a:t>
            </a:r>
            <a:r>
              <a:rPr lang="ru-RU" dirty="0" err="1" smtClean="0">
                <a:latin typeface="Times New Roman" pitchFamily="18" charset="0"/>
                <a:cs typeface="Times New Roman" pitchFamily="18" charset="0"/>
              </a:rPr>
              <a:t>Летащий</a:t>
            </a:r>
            <a:r>
              <a:rPr lang="ru-RU" dirty="0" smtClean="0">
                <a:latin typeface="Times New Roman" pitchFamily="18" charset="0"/>
                <a:cs typeface="Times New Roman" pitchFamily="18" charset="0"/>
              </a:rPr>
              <a:t> лыжник».</a:t>
            </a:r>
            <a:endParaRPr lang="ru-RU" dirty="0"/>
          </a:p>
        </p:txBody>
      </p:sp>
      <p:pic>
        <p:nvPicPr>
          <p:cNvPr id="18434" name="Picture 2" descr="G:\Конкурсная работа . Спорт\Материал для  конкурсной презентации\Олимпийские надежды Петербурга\Двукратный чемпион России Алексей Павленко.jpg"/>
          <p:cNvPicPr>
            <a:picLocks noChangeAspect="1" noChangeArrowheads="1"/>
          </p:cNvPicPr>
          <p:nvPr/>
        </p:nvPicPr>
        <p:blipFill>
          <a:blip r:embed="rId2"/>
          <a:srcRect/>
          <a:stretch>
            <a:fillRect/>
          </a:stretch>
        </p:blipFill>
        <p:spPr bwMode="auto">
          <a:xfrm>
            <a:off x="571472" y="642918"/>
            <a:ext cx="2387934" cy="1643074"/>
          </a:xfrm>
          <a:prstGeom prst="rect">
            <a:avLst/>
          </a:prstGeom>
          <a:noFill/>
        </p:spPr>
      </p:pic>
      <p:pic>
        <p:nvPicPr>
          <p:cNvPr id="18435" name="Picture 3" descr="G:\Конкурсная работа . Спорт\Материал для  конкурсной презентации\Олимпийские надежды Петербурга\Летающий лыжник.jpg"/>
          <p:cNvPicPr>
            <a:picLocks noChangeAspect="1" noChangeArrowheads="1"/>
          </p:cNvPicPr>
          <p:nvPr/>
        </p:nvPicPr>
        <p:blipFill>
          <a:blip r:embed="rId3"/>
          <a:srcRect/>
          <a:stretch>
            <a:fillRect/>
          </a:stretch>
        </p:blipFill>
        <p:spPr bwMode="auto">
          <a:xfrm>
            <a:off x="2857488" y="2786058"/>
            <a:ext cx="3304722" cy="1928826"/>
          </a:xfrm>
          <a:prstGeom prst="rect">
            <a:avLst/>
          </a:prstGeom>
          <a:noFill/>
        </p:spPr>
      </p:pic>
      <p:pic>
        <p:nvPicPr>
          <p:cNvPr id="18436" name="Picture 4" descr="G:\Конкурсная работа . Спорт\Материал для  конкурсной презентации\Олимпийские надежды Петербурга\Павленко и Мирошникова.jpg"/>
          <p:cNvPicPr>
            <a:picLocks noChangeAspect="1" noChangeArrowheads="1"/>
          </p:cNvPicPr>
          <p:nvPr/>
        </p:nvPicPr>
        <p:blipFill>
          <a:blip r:embed="rId4"/>
          <a:srcRect/>
          <a:stretch>
            <a:fillRect/>
          </a:stretch>
        </p:blipFill>
        <p:spPr bwMode="auto">
          <a:xfrm>
            <a:off x="5929322" y="642918"/>
            <a:ext cx="2464611" cy="164307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636"/>
            <a:ext cx="8183880" cy="1051560"/>
          </a:xfrm>
        </p:spPr>
        <p:txBody>
          <a:bodyPr/>
          <a:lstStyle/>
          <a:p>
            <a:r>
              <a:rPr lang="ru-RU" dirty="0" smtClean="0">
                <a:latin typeface="Times New Roman" pitchFamily="18" charset="0"/>
                <a:cs typeface="Times New Roman" pitchFamily="18" charset="0"/>
              </a:rPr>
              <a:t>Фигурное катание </a:t>
            </a:r>
            <a:endParaRPr lang="ru-RU" dirty="0">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r>
              <a:rPr lang="ru-RU" dirty="0" smtClean="0">
                <a:latin typeface="Times New Roman" pitchFamily="18" charset="0"/>
                <a:cs typeface="Times New Roman" pitchFamily="18" charset="0"/>
              </a:rPr>
              <a:t>Ксения Столбова</a:t>
            </a:r>
            <a:endParaRPr lang="ru-RU" dirty="0">
              <a:latin typeface="Times New Roman" pitchFamily="18" charset="0"/>
              <a:cs typeface="Times New Roman" pitchFamily="18" charset="0"/>
            </a:endParaRPr>
          </a:p>
        </p:txBody>
      </p:sp>
      <p:sp>
        <p:nvSpPr>
          <p:cNvPr id="4" name="Текст 3"/>
          <p:cNvSpPr>
            <a:spLocks noGrp="1"/>
          </p:cNvSpPr>
          <p:nvPr>
            <p:ph type="body" sz="half" idx="3"/>
          </p:nvPr>
        </p:nvSpPr>
        <p:spPr/>
        <p:txBody>
          <a:bodyPr/>
          <a:lstStyle/>
          <a:p>
            <a:r>
              <a:rPr lang="ru-RU" dirty="0" smtClean="0">
                <a:latin typeface="Times New Roman" pitchFamily="18" charset="0"/>
                <a:cs typeface="Times New Roman" pitchFamily="18" charset="0"/>
              </a:rPr>
              <a:t>Фёдор Климов</a:t>
            </a:r>
            <a:endParaRPr lang="ru-RU" dirty="0">
              <a:latin typeface="Times New Roman" pitchFamily="18" charset="0"/>
              <a:cs typeface="Times New Roman" pitchFamily="18" charset="0"/>
            </a:endParaRPr>
          </a:p>
        </p:txBody>
      </p:sp>
      <p:pic>
        <p:nvPicPr>
          <p:cNvPr id="2050" name="Picture 2" descr="C:\Documents and Settings\user3\Мои документы\Мои рисунки\Ксения Столбова, Фёдор Климов.jpg"/>
          <p:cNvPicPr>
            <a:picLocks noGrp="1" noChangeAspect="1" noChangeArrowheads="1"/>
          </p:cNvPicPr>
          <p:nvPr>
            <p:ph sz="quarter" idx="2"/>
          </p:nvPr>
        </p:nvPicPr>
        <p:blipFill>
          <a:blip r:embed="rId2"/>
          <a:srcRect/>
          <a:stretch>
            <a:fillRect/>
          </a:stretch>
        </p:blipFill>
        <p:spPr bwMode="auto">
          <a:xfrm>
            <a:off x="3786182" y="2928934"/>
            <a:ext cx="1928826" cy="2413368"/>
          </a:xfrm>
          <a:prstGeom prst="rect">
            <a:avLst/>
          </a:prstGeom>
          <a:noFill/>
        </p:spPr>
      </p:pic>
      <p:pic>
        <p:nvPicPr>
          <p:cNvPr id="2051" name="Picture 3" descr="C:\Documents and Settings\user3\Мои документы\Мои рисунки\Столбова, Климов.jpg"/>
          <p:cNvPicPr>
            <a:picLocks noChangeAspect="1" noChangeArrowheads="1"/>
          </p:cNvPicPr>
          <p:nvPr/>
        </p:nvPicPr>
        <p:blipFill>
          <a:blip r:embed="rId3"/>
          <a:srcRect/>
          <a:stretch>
            <a:fillRect/>
          </a:stretch>
        </p:blipFill>
        <p:spPr bwMode="auto">
          <a:xfrm>
            <a:off x="642910" y="1428736"/>
            <a:ext cx="2714644" cy="2000264"/>
          </a:xfrm>
          <a:prstGeom prst="rect">
            <a:avLst/>
          </a:prstGeom>
          <a:noFill/>
        </p:spPr>
      </p:pic>
      <p:pic>
        <p:nvPicPr>
          <p:cNvPr id="2052" name="Picture 4" descr="C:\Documents and Settings\user3\Мои документы\Мои рисунки\200px-2012_European_FSC_Ksenia_Stolbova_Fedor_Klimov.jpg"/>
          <p:cNvPicPr>
            <a:picLocks noGrp="1" noChangeAspect="1" noChangeArrowheads="1"/>
          </p:cNvPicPr>
          <p:nvPr>
            <p:ph sz="quarter" idx="4"/>
          </p:nvPr>
        </p:nvPicPr>
        <p:blipFill>
          <a:blip r:embed="rId4"/>
          <a:srcRect/>
          <a:stretch>
            <a:fillRect/>
          </a:stretch>
        </p:blipFill>
        <p:spPr bwMode="auto">
          <a:xfrm>
            <a:off x="6143636" y="1332672"/>
            <a:ext cx="1785950" cy="2453517"/>
          </a:xfrm>
          <a:prstGeom prst="rect">
            <a:avLst/>
          </a:prstGeom>
          <a:noFill/>
        </p:spPr>
      </p:pic>
      <p:sp>
        <p:nvSpPr>
          <p:cNvPr id="10" name="TextBox 9"/>
          <p:cNvSpPr txBox="1"/>
          <p:nvPr/>
        </p:nvSpPr>
        <p:spPr>
          <a:xfrm>
            <a:off x="500034" y="3571876"/>
            <a:ext cx="3000396" cy="369332"/>
          </a:xfrm>
          <a:prstGeom prst="rect">
            <a:avLst/>
          </a:prstGeom>
          <a:noFill/>
        </p:spPr>
        <p:txBody>
          <a:bodyPr wrap="square" rtlCol="0">
            <a:spAutoFit/>
          </a:bodyPr>
          <a:lstStyle/>
          <a:p>
            <a:r>
              <a:rPr lang="ru-RU" i="1" dirty="0" smtClean="0">
                <a:latin typeface="Times New Roman" pitchFamily="18" charset="0"/>
                <a:cs typeface="Times New Roman" pitchFamily="18" charset="0"/>
              </a:rPr>
              <a:t>Чемпионат Европы 2012г</a:t>
            </a:r>
            <a:r>
              <a:rPr lang="ru-RU" dirty="0" smtClean="0"/>
              <a:t>.</a:t>
            </a:r>
            <a:endParaRPr lang="ru-RU" dirty="0"/>
          </a:p>
        </p:txBody>
      </p:sp>
      <p:sp>
        <p:nvSpPr>
          <p:cNvPr id="11" name="TextBox 10"/>
          <p:cNvSpPr txBox="1"/>
          <p:nvPr/>
        </p:nvSpPr>
        <p:spPr>
          <a:xfrm>
            <a:off x="3857620" y="3000372"/>
            <a:ext cx="1643074" cy="369332"/>
          </a:xfrm>
          <a:prstGeom prst="rect">
            <a:avLst/>
          </a:prstGeom>
          <a:noFill/>
        </p:spPr>
        <p:txBody>
          <a:bodyPr wrap="square" rtlCol="0">
            <a:spAutoFit/>
          </a:bodyPr>
          <a:lstStyle/>
          <a:p>
            <a:r>
              <a:rPr lang="ru-RU" i="1" dirty="0" smtClean="0">
                <a:solidFill>
                  <a:schemeClr val="bg1"/>
                </a:solidFill>
                <a:latin typeface="Times New Roman" pitchFamily="18" charset="0"/>
                <a:cs typeface="Times New Roman" pitchFamily="18" charset="0"/>
              </a:rPr>
              <a:t>Сочи-2014</a:t>
            </a:r>
            <a:endParaRPr lang="ru-RU" i="1" dirty="0">
              <a:solidFill>
                <a:schemeClr val="bg1"/>
              </a:solidFill>
              <a:latin typeface="Times New Roman" pitchFamily="18" charset="0"/>
              <a:cs typeface="Times New Roman" pitchFamily="18" charset="0"/>
            </a:endParaRPr>
          </a:p>
        </p:txBody>
      </p:sp>
      <p:sp>
        <p:nvSpPr>
          <p:cNvPr id="12" name="TextBox 11"/>
          <p:cNvSpPr txBox="1"/>
          <p:nvPr/>
        </p:nvSpPr>
        <p:spPr>
          <a:xfrm>
            <a:off x="3643306" y="2500306"/>
            <a:ext cx="2286016" cy="369332"/>
          </a:xfrm>
          <a:prstGeom prst="rect">
            <a:avLst/>
          </a:prstGeom>
          <a:noFill/>
        </p:spPr>
        <p:txBody>
          <a:bodyPr wrap="square" rtlCol="0">
            <a:spAutoFit/>
          </a:bodyPr>
          <a:lstStyle/>
          <a:p>
            <a:r>
              <a:rPr lang="ru-RU" i="1" dirty="0" smtClean="0">
                <a:latin typeface="Times New Roman" pitchFamily="18" charset="0"/>
                <a:cs typeface="Times New Roman" pitchFamily="18" charset="0"/>
              </a:rPr>
              <a:t>Олимпийские игры</a:t>
            </a:r>
            <a:endParaRPr lang="ru-RU"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072074"/>
            <a:ext cx="8326756" cy="1428760"/>
          </a:xfrm>
        </p:spPr>
        <p:txBody>
          <a:bodyPr>
            <a:normAutofit/>
          </a:bodyPr>
          <a:lstStyle/>
          <a:p>
            <a:r>
              <a:rPr lang="ru-RU" dirty="0" smtClean="0">
                <a:solidFill>
                  <a:srgbClr val="FF0000"/>
                </a:solidFill>
                <a:latin typeface="Times New Roman" pitchFamily="18" charset="0"/>
                <a:cs typeface="Times New Roman" pitchFamily="18" charset="0"/>
              </a:rPr>
              <a:t>Мы любим  физкультуру и спорт!</a:t>
            </a:r>
            <a:endParaRPr lang="ru-RU"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a:xfrm>
            <a:off x="357158" y="579438"/>
            <a:ext cx="4181986" cy="792162"/>
          </a:xfrm>
        </p:spPr>
        <p:txBody>
          <a:bodyPr>
            <a:normAutofit fontScale="92500" lnSpcReduction="10000"/>
          </a:bodyPr>
          <a:lstStyle/>
          <a:p>
            <a:r>
              <a:rPr lang="ru-RU" dirty="0" smtClean="0">
                <a:solidFill>
                  <a:srgbClr val="002060"/>
                </a:solidFill>
                <a:latin typeface="Times New Roman" pitchFamily="18" charset="0"/>
                <a:cs typeface="Times New Roman" pitchFamily="18" charset="0"/>
              </a:rPr>
              <a:t>Гимназия-пансион № 664 Санкт-Петербурга</a:t>
            </a:r>
            <a:endParaRPr lang="ru-RU" dirty="0">
              <a:solidFill>
                <a:srgbClr val="002060"/>
              </a:solidFill>
              <a:latin typeface="Times New Roman" pitchFamily="18" charset="0"/>
              <a:cs typeface="Times New Roman" pitchFamily="18" charset="0"/>
            </a:endParaRPr>
          </a:p>
        </p:txBody>
      </p:sp>
      <p:sp>
        <p:nvSpPr>
          <p:cNvPr id="4" name="Текст 3"/>
          <p:cNvSpPr>
            <a:spLocks noGrp="1"/>
          </p:cNvSpPr>
          <p:nvPr>
            <p:ph type="body" sz="half" idx="3"/>
          </p:nvPr>
        </p:nvSpPr>
        <p:spPr/>
        <p:txBody>
          <a:bodyPr>
            <a:normAutofit fontScale="77500" lnSpcReduction="20000"/>
          </a:bodyPr>
          <a:lstStyle/>
          <a:p>
            <a:r>
              <a:rPr lang="ru-RU" dirty="0" smtClean="0">
                <a:solidFill>
                  <a:srgbClr val="002060"/>
                </a:solidFill>
                <a:latin typeface="Times New Roman" pitchFamily="18" charset="0"/>
                <a:cs typeface="Times New Roman" pitchFamily="18" charset="0"/>
              </a:rPr>
              <a:t>Спортивный час:  ОФП,  футбол, баскетбол, настольный теннис</a:t>
            </a:r>
            <a:endParaRPr lang="ru-RU" dirty="0">
              <a:solidFill>
                <a:srgbClr val="002060"/>
              </a:solidFill>
              <a:latin typeface="Times New Roman" pitchFamily="18" charset="0"/>
              <a:cs typeface="Times New Roman" pitchFamily="18" charset="0"/>
            </a:endParaRPr>
          </a:p>
        </p:txBody>
      </p:sp>
      <p:pic>
        <p:nvPicPr>
          <p:cNvPr id="8194" name="Picture 2" descr="C:\Documents and Settings\Лена\Рабочий стол\Работа\Пансион\Спорт\Фёдор атакует.jpg"/>
          <p:cNvPicPr>
            <a:picLocks noGrp="1" noChangeAspect="1" noChangeArrowheads="1"/>
          </p:cNvPicPr>
          <p:nvPr>
            <p:ph sz="quarter" idx="4"/>
          </p:nvPr>
        </p:nvPicPr>
        <p:blipFill>
          <a:blip r:embed="rId2" cstate="print"/>
          <a:srcRect/>
          <a:stretch>
            <a:fillRect/>
          </a:stretch>
        </p:blipFill>
        <p:spPr bwMode="auto">
          <a:xfrm>
            <a:off x="4714876" y="1785926"/>
            <a:ext cx="3930650" cy="2947988"/>
          </a:xfrm>
          <a:prstGeom prst="rect">
            <a:avLst/>
          </a:prstGeom>
          <a:noFill/>
        </p:spPr>
      </p:pic>
      <p:pic>
        <p:nvPicPr>
          <p:cNvPr id="8195" name="Picture 3" descr="C:\Documents and Settings\Лена\Рабочий стол\Работа\Пансион\Спорт\Футбол -9.jpg"/>
          <p:cNvPicPr>
            <a:picLocks noGrp="1" noChangeAspect="1" noChangeArrowheads="1"/>
          </p:cNvPicPr>
          <p:nvPr>
            <p:ph sz="quarter" idx="2"/>
          </p:nvPr>
        </p:nvPicPr>
        <p:blipFill>
          <a:blip r:embed="rId3" cstate="print"/>
          <a:srcRect/>
          <a:stretch>
            <a:fillRect/>
          </a:stretch>
        </p:blipFill>
        <p:spPr bwMode="auto">
          <a:xfrm>
            <a:off x="608013" y="1718468"/>
            <a:ext cx="3930650" cy="2947988"/>
          </a:xfrm>
          <a:prstGeom prst="rect">
            <a:avLst/>
          </a:prstGeom>
          <a:noFill/>
        </p:spPr>
      </p:pic>
      <p:sp>
        <p:nvSpPr>
          <p:cNvPr id="7" name="TextBox 6"/>
          <p:cNvSpPr txBox="1"/>
          <p:nvPr/>
        </p:nvSpPr>
        <p:spPr>
          <a:xfrm>
            <a:off x="5643570" y="4143380"/>
            <a:ext cx="2928958" cy="400110"/>
          </a:xfrm>
          <a:prstGeom prst="rect">
            <a:avLst/>
          </a:prstGeom>
          <a:noFill/>
        </p:spPr>
        <p:txBody>
          <a:bodyPr wrap="square" rtlCol="0">
            <a:spAutoFit/>
          </a:bodyPr>
          <a:lstStyle/>
          <a:p>
            <a:pPr algn="ctr"/>
            <a:r>
              <a:rPr lang="ru-RU" sz="2000" i="1" dirty="0" smtClean="0">
                <a:solidFill>
                  <a:schemeClr val="bg1"/>
                </a:solidFill>
                <a:latin typeface="Times New Roman" pitchFamily="18" charset="0"/>
                <a:cs typeface="Times New Roman" pitchFamily="18" charset="0"/>
              </a:rPr>
              <a:t>Закатов Фёдор</a:t>
            </a:r>
            <a:endParaRPr lang="ru-RU" sz="2000" i="1" dirty="0">
              <a:solidFill>
                <a:schemeClr val="bg1"/>
              </a:solidFill>
              <a:latin typeface="Times New Roman" pitchFamily="18" charset="0"/>
              <a:cs typeface="Times New Roman" pitchFamily="18" charset="0"/>
            </a:endParaRPr>
          </a:p>
        </p:txBody>
      </p:sp>
      <p:sp>
        <p:nvSpPr>
          <p:cNvPr id="8" name="TextBox 7"/>
          <p:cNvSpPr txBox="1"/>
          <p:nvPr/>
        </p:nvSpPr>
        <p:spPr>
          <a:xfrm>
            <a:off x="1714480" y="4143380"/>
            <a:ext cx="2786082" cy="400110"/>
          </a:xfrm>
          <a:prstGeom prst="rect">
            <a:avLst/>
          </a:prstGeom>
          <a:noFill/>
        </p:spPr>
        <p:txBody>
          <a:bodyPr wrap="square" rtlCol="0">
            <a:spAutoFit/>
          </a:bodyPr>
          <a:lstStyle/>
          <a:p>
            <a:r>
              <a:rPr lang="ru-RU" sz="2000" i="1" dirty="0" smtClean="0">
                <a:solidFill>
                  <a:schemeClr val="bg1"/>
                </a:solidFill>
                <a:latin typeface="Times New Roman" pitchFamily="18" charset="0"/>
                <a:cs typeface="Times New Roman" pitchFamily="18" charset="0"/>
              </a:rPr>
              <a:t>Командная игра</a:t>
            </a:r>
            <a:endParaRPr lang="ru-RU" sz="2000"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Times New Roman" pitchFamily="18" charset="0"/>
                <a:cs typeface="Times New Roman" pitchFamily="18" charset="0"/>
              </a:rPr>
              <a:t>Наши чемпионы</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928662" y="1214422"/>
            <a:ext cx="6929486" cy="3503882"/>
          </a:xfrm>
        </p:spPr>
        <p:txBody>
          <a:bodyPr>
            <a:normAutofit lnSpcReduction="10000"/>
          </a:bodyPr>
          <a:lstStyle/>
          <a:p>
            <a:pPr algn="ctr"/>
            <a:r>
              <a:rPr lang="ru-RU" sz="3200" b="1" i="1" dirty="0" smtClean="0">
                <a:latin typeface="Times New Roman" pitchFamily="18" charset="0"/>
                <a:cs typeface="Times New Roman" pitchFamily="18" charset="0"/>
              </a:rPr>
              <a:t>Настольный теннис</a:t>
            </a:r>
            <a:r>
              <a:rPr lang="ru-RU" sz="3200" b="1" dirty="0" smtClean="0"/>
              <a:t>:                      </a:t>
            </a:r>
            <a:r>
              <a:rPr lang="ru-RU" sz="3200" dirty="0" err="1" smtClean="0">
                <a:latin typeface="Times New Roman" pitchFamily="18" charset="0"/>
                <a:cs typeface="Times New Roman" pitchFamily="18" charset="0"/>
              </a:rPr>
              <a:t>Снежана</a:t>
            </a:r>
            <a:r>
              <a:rPr lang="ru-RU" sz="3200" dirty="0" smtClean="0">
                <a:latin typeface="Times New Roman" pitchFamily="18" charset="0"/>
                <a:cs typeface="Times New Roman" pitchFamily="18" charset="0"/>
              </a:rPr>
              <a:t> Орлова</a:t>
            </a:r>
          </a:p>
          <a:p>
            <a:pPr algn="ctr"/>
            <a:r>
              <a:rPr lang="ru-RU" sz="3200" b="1" i="1" dirty="0" smtClean="0">
                <a:latin typeface="Times New Roman" pitchFamily="18" charset="0"/>
                <a:cs typeface="Times New Roman" pitchFamily="18" charset="0"/>
              </a:rPr>
              <a:t>Прыжки через скакалку</a:t>
            </a:r>
            <a:r>
              <a:rPr lang="ru-RU" sz="3200" b="1" dirty="0" smtClean="0"/>
              <a:t>:                        </a:t>
            </a:r>
            <a:r>
              <a:rPr lang="ru-RU" sz="3200" dirty="0" smtClean="0">
                <a:latin typeface="Times New Roman" pitchFamily="18" charset="0"/>
                <a:cs typeface="Times New Roman" pitchFamily="18" charset="0"/>
              </a:rPr>
              <a:t>Илья Синицын,                                               Владислав </a:t>
            </a:r>
            <a:r>
              <a:rPr lang="ru-RU" sz="3200" dirty="0" err="1" smtClean="0">
                <a:latin typeface="Times New Roman" pitchFamily="18" charset="0"/>
                <a:cs typeface="Times New Roman" pitchFamily="18" charset="0"/>
              </a:rPr>
              <a:t>Коренев</a:t>
            </a:r>
            <a:endParaRPr lang="ru-RU" sz="3200" dirty="0" smtClean="0">
              <a:latin typeface="Times New Roman" pitchFamily="18" charset="0"/>
              <a:cs typeface="Times New Roman" pitchFamily="18" charset="0"/>
            </a:endParaRPr>
          </a:p>
          <a:p>
            <a:pPr algn="ctr"/>
            <a:r>
              <a:rPr lang="ru-RU" sz="3200" b="1" i="1" dirty="0" smtClean="0">
                <a:latin typeface="Times New Roman" pitchFamily="18" charset="0"/>
                <a:cs typeface="Times New Roman" pitchFamily="18" charset="0"/>
              </a:rPr>
              <a:t>ОФП:</a:t>
            </a:r>
          </a:p>
          <a:p>
            <a:pPr algn="ctr"/>
            <a:r>
              <a:rPr lang="ru-RU" sz="3200" dirty="0" smtClean="0">
                <a:latin typeface="Times New Roman" pitchFamily="18" charset="0"/>
                <a:cs typeface="Times New Roman" pitchFamily="18" charset="0"/>
              </a:rPr>
              <a:t>Елена Константиновна Паршина</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Спортивные  ВУЗы                          Санкт-Петербурга</a:t>
            </a:r>
            <a:endParaRPr lang="ru-RU" dirty="0"/>
          </a:p>
        </p:txBody>
      </p:sp>
      <p:sp>
        <p:nvSpPr>
          <p:cNvPr id="3" name="Текст 2"/>
          <p:cNvSpPr>
            <a:spLocks noGrp="1"/>
          </p:cNvSpPr>
          <p:nvPr>
            <p:ph type="body" idx="1"/>
          </p:nvPr>
        </p:nvSpPr>
        <p:spPr/>
        <p:txBody>
          <a:bodyPr/>
          <a:lstStyle/>
          <a:p>
            <a:r>
              <a:rPr lang="ru-RU" dirty="0" smtClean="0">
                <a:latin typeface="Times New Roman" pitchFamily="18" charset="0"/>
                <a:cs typeface="Times New Roman" pitchFamily="18" charset="0"/>
              </a:rPr>
              <a:t>ВИФК</a:t>
            </a:r>
            <a:endParaRPr lang="ru-RU" dirty="0">
              <a:latin typeface="Times New Roman" pitchFamily="18" charset="0"/>
              <a:cs typeface="Times New Roman" pitchFamily="18" charset="0"/>
            </a:endParaRPr>
          </a:p>
        </p:txBody>
      </p:sp>
      <p:sp>
        <p:nvSpPr>
          <p:cNvPr id="4" name="Текст 3"/>
          <p:cNvSpPr>
            <a:spLocks noGrp="1"/>
          </p:cNvSpPr>
          <p:nvPr>
            <p:ph type="body" sz="half" idx="3"/>
          </p:nvPr>
        </p:nvSpPr>
        <p:spPr/>
        <p:txBody>
          <a:bodyPr/>
          <a:lstStyle/>
          <a:p>
            <a:r>
              <a:rPr lang="ru-RU" dirty="0" smtClean="0">
                <a:latin typeface="Times New Roman" pitchFamily="18" charset="0"/>
                <a:cs typeface="Times New Roman" pitchFamily="18" charset="0"/>
              </a:rPr>
              <a:t>ГЕРБ</a:t>
            </a:r>
            <a:endParaRPr lang="ru-RU" dirty="0">
              <a:latin typeface="Times New Roman" pitchFamily="18" charset="0"/>
              <a:cs typeface="Times New Roman" pitchFamily="18" charset="0"/>
            </a:endParaRPr>
          </a:p>
        </p:txBody>
      </p:sp>
      <p:pic>
        <p:nvPicPr>
          <p:cNvPr id="7" name="Содержимое 6" descr="ВИФК-1.jpg"/>
          <p:cNvPicPr>
            <a:picLocks noGrp="1" noChangeAspect="1"/>
          </p:cNvPicPr>
          <p:nvPr>
            <p:ph sz="quarter" idx="2"/>
          </p:nvPr>
        </p:nvPicPr>
        <p:blipFill>
          <a:blip r:embed="rId2" cstate="print"/>
          <a:stretch>
            <a:fillRect/>
          </a:stretch>
        </p:blipFill>
        <p:spPr>
          <a:xfrm>
            <a:off x="357158" y="1214423"/>
            <a:ext cx="4214842" cy="3752662"/>
          </a:xfrm>
        </p:spPr>
      </p:pic>
      <p:pic>
        <p:nvPicPr>
          <p:cNvPr id="8" name="Содержимое 7" descr="ВИФК-2.jpg"/>
          <p:cNvPicPr>
            <a:picLocks noGrp="1" noChangeAspect="1"/>
          </p:cNvPicPr>
          <p:nvPr>
            <p:ph sz="quarter" idx="4"/>
          </p:nvPr>
        </p:nvPicPr>
        <p:blipFill>
          <a:blip r:embed="rId3" cstate="print"/>
          <a:stretch>
            <a:fillRect/>
          </a:stretch>
        </p:blipFill>
        <p:spPr>
          <a:xfrm>
            <a:off x="5072066" y="1714488"/>
            <a:ext cx="3011247" cy="2928958"/>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500034" y="571480"/>
            <a:ext cx="8072494" cy="504753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Военный институт физической культуры (ВИФК) в нынешнем своем состоянии успешно решает комплекс задач, связанных с подготовкой офицерских кадров военно-физкультурного профиля для войск и вузов армии и флота, а также всех силовых структур и ведомств Вооруженных Сил Российской Федерации. В процессе 5-летнего обучения в институте курсанты постигают основы философии, психологии, педагогики, анатомии, физиологии, тактики, военно-технической подготовки, иностранных языков, теории и организации физической подготовки войск, проходят курсы единоборств, спортивных игр, плавания, лыжной подготовки, легкой атлетики и ускоренного передвижения, преодоления препятствий, гимнастики, атлетизма, стрельбы, участвуют в многочисленных соревнованиях на первенство института, ЛВО, ВС  РФ, Санкт-Петербурга, России и в международных соревнованиях.</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70C0"/>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Это единственный институт, который дает профессиональное образование Министерства Обороны Российской Федерации.</a:t>
            </a:r>
            <a:endPar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70C0"/>
                </a:solidFill>
                <a:effectLst/>
                <a:latin typeface="Arial" pitchFamily="34" charset="0"/>
                <a:ea typeface="Times New Roman" pitchFamily="18" charset="0"/>
              </a:rPr>
              <a:t>Учреждение готовит настоящих офицеров – специалистов физической подготовки и спорта. Выпускники имеют прекрасную возможность пройти службу как на кораблях, в воинских частях, так и в других ведомствах и структурах. Те, кто заканчивают ВИФК в дальнейшем готовят воинов флота и армии, а также личных составов прочих структур, обучают физическим, морально – боевым, психологическим качествам, а также добиваются самых высоких уровней их развития.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70C0"/>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70C0"/>
                </a:solidFill>
                <a:effectLst/>
                <a:latin typeface="Arial" pitchFamily="34" charset="0"/>
                <a:ea typeface="Times New Roman" pitchFamily="18" charset="0"/>
              </a:rPr>
              <a:t>Олимпийский чемпион В.Быков, тренер сборной России по хоккею являлся одним из учеников ВИФК.</a:t>
            </a:r>
            <a:r>
              <a:rPr kumimoji="0" lang="ru-RU" sz="1400" b="0" i="0" u="none" strike="noStrike" cap="none" normalizeH="0" baseline="0" dirty="0" smtClean="0">
                <a:ln>
                  <a:noFill/>
                </a:ln>
                <a:solidFill>
                  <a:srgbClr val="0070C0"/>
                </a:solidFill>
                <a:effectLst/>
                <a:latin typeface="Arial" pitchFamily="34" charset="0"/>
                <a:ea typeface="Times New Roman" pitchFamily="18" charset="0"/>
              </a:rPr>
              <a:t> Он считает, что именно благодаря обучению в этом заведении привел нашу сборную к победе в чемпионате мира.</a:t>
            </a:r>
            <a:endParaRPr kumimoji="0" lang="ru-RU" sz="1400" b="0" i="0" u="none" strike="noStrike" cap="none" normalizeH="0" baseline="0" dirty="0" smtClean="0">
              <a:ln>
                <a:noFill/>
              </a:ln>
              <a:solidFill>
                <a:srgbClr val="0070C0"/>
              </a:solidFill>
              <a:effectLst/>
              <a:latin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Военный Институт Физической Культуры. Санкт-Петербург</a:t>
            </a:r>
            <a:endParaRPr lang="ru-RU" dirty="0">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r>
              <a:rPr lang="ru-RU" dirty="0" smtClean="0">
                <a:latin typeface="Times New Roman" pitchFamily="18" charset="0"/>
                <a:cs typeface="Times New Roman" pitchFamily="18" charset="0"/>
              </a:rPr>
              <a:t>ЗАНЯТИЯ</a:t>
            </a:r>
            <a:endParaRPr lang="ru-RU" dirty="0">
              <a:latin typeface="Times New Roman" pitchFamily="18" charset="0"/>
              <a:cs typeface="Times New Roman" pitchFamily="18" charset="0"/>
            </a:endParaRPr>
          </a:p>
        </p:txBody>
      </p:sp>
      <p:sp>
        <p:nvSpPr>
          <p:cNvPr id="4" name="Текст 3"/>
          <p:cNvSpPr>
            <a:spLocks noGrp="1"/>
          </p:cNvSpPr>
          <p:nvPr>
            <p:ph type="body" sz="half" idx="3"/>
          </p:nvPr>
        </p:nvSpPr>
        <p:spPr/>
        <p:txBody>
          <a:bodyPr/>
          <a:lstStyle/>
          <a:p>
            <a:r>
              <a:rPr lang="ru-RU" dirty="0" smtClean="0">
                <a:latin typeface="Times New Roman" pitchFamily="18" charset="0"/>
                <a:cs typeface="Times New Roman" pitchFamily="18" charset="0"/>
              </a:rPr>
              <a:t>БАССЕЙН СКА</a:t>
            </a:r>
            <a:endParaRPr lang="ru-RU" dirty="0">
              <a:latin typeface="Times New Roman" pitchFamily="18" charset="0"/>
              <a:cs typeface="Times New Roman" pitchFamily="18" charset="0"/>
            </a:endParaRPr>
          </a:p>
        </p:txBody>
      </p:sp>
      <p:pic>
        <p:nvPicPr>
          <p:cNvPr id="7" name="Содержимое 6" descr="ВИФК.jpg"/>
          <p:cNvPicPr>
            <a:picLocks noGrp="1" noChangeAspect="1"/>
          </p:cNvPicPr>
          <p:nvPr>
            <p:ph sz="quarter" idx="2"/>
          </p:nvPr>
        </p:nvPicPr>
        <p:blipFill>
          <a:blip r:embed="rId2" cstate="print"/>
          <a:stretch>
            <a:fillRect/>
          </a:stretch>
        </p:blipFill>
        <p:spPr>
          <a:xfrm>
            <a:off x="785787" y="1643051"/>
            <a:ext cx="3286147" cy="2663790"/>
          </a:xfrm>
        </p:spPr>
      </p:pic>
      <p:pic>
        <p:nvPicPr>
          <p:cNvPr id="8" name="Содержимое 7" descr="Бассейн  СКА ВИФК.jpg"/>
          <p:cNvPicPr>
            <a:picLocks noGrp="1" noChangeAspect="1"/>
          </p:cNvPicPr>
          <p:nvPr>
            <p:ph sz="quarter" idx="4"/>
          </p:nvPr>
        </p:nvPicPr>
        <p:blipFill>
          <a:blip r:embed="rId3" cstate="print"/>
          <a:stretch>
            <a:fillRect/>
          </a:stretch>
        </p:blipFill>
        <p:spPr>
          <a:xfrm>
            <a:off x="5143504" y="1571612"/>
            <a:ext cx="3238019" cy="2680131"/>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РГПУ им. А. И. Герцена</a:t>
            </a:r>
            <a:endParaRPr lang="ru-RU" dirty="0">
              <a:latin typeface="Times New Roman" pitchFamily="18" charset="0"/>
              <a:cs typeface="Times New Roman" pitchFamily="18" charset="0"/>
            </a:endParaRPr>
          </a:p>
        </p:txBody>
      </p:sp>
      <p:sp>
        <p:nvSpPr>
          <p:cNvPr id="3" name="Текст 2"/>
          <p:cNvSpPr>
            <a:spLocks noGrp="1"/>
          </p:cNvSpPr>
          <p:nvPr>
            <p:ph type="body" idx="1"/>
          </p:nvPr>
        </p:nvSpPr>
        <p:spPr>
          <a:xfrm>
            <a:off x="428596" y="428604"/>
            <a:ext cx="4110548" cy="942996"/>
          </a:xfrm>
        </p:spPr>
        <p:txBody>
          <a:bodyPr>
            <a:normAutofit/>
          </a:bodyPr>
          <a:lstStyle/>
          <a:p>
            <a:r>
              <a:rPr lang="ru-RU" dirty="0" smtClean="0">
                <a:latin typeface="Times New Roman" pitchFamily="18" charset="0"/>
                <a:cs typeface="Times New Roman" pitchFamily="18" charset="0"/>
              </a:rPr>
              <a:t>Кафедра оздоровительной физической культуры</a:t>
            </a:r>
            <a:endParaRPr lang="ru-RU" dirty="0">
              <a:latin typeface="Times New Roman" pitchFamily="18" charset="0"/>
              <a:cs typeface="Times New Roman" pitchFamily="18" charset="0"/>
            </a:endParaRPr>
          </a:p>
        </p:txBody>
      </p:sp>
      <p:sp>
        <p:nvSpPr>
          <p:cNvPr id="4" name="Текст 3"/>
          <p:cNvSpPr>
            <a:spLocks noGrp="1"/>
          </p:cNvSpPr>
          <p:nvPr>
            <p:ph type="body" sz="half" idx="3"/>
          </p:nvPr>
        </p:nvSpPr>
        <p:spPr/>
        <p:txBody>
          <a:bodyPr>
            <a:normAutofit fontScale="92500"/>
          </a:bodyPr>
          <a:lstStyle/>
          <a:p>
            <a:r>
              <a:rPr lang="ru-RU" dirty="0" smtClean="0">
                <a:latin typeface="Times New Roman" pitchFamily="18" charset="0"/>
                <a:cs typeface="Times New Roman" pitchFamily="18" charset="0"/>
              </a:rPr>
              <a:t>Профессор С.О. Филиппова</a:t>
            </a:r>
            <a:endParaRPr lang="ru-RU" dirty="0">
              <a:latin typeface="Times New Roman" pitchFamily="18" charset="0"/>
              <a:cs typeface="Times New Roman" pitchFamily="18" charset="0"/>
            </a:endParaRPr>
          </a:p>
        </p:txBody>
      </p:sp>
      <p:pic>
        <p:nvPicPr>
          <p:cNvPr id="1026" name="Picture 2" descr="G:\Конкурсная работа . Спорт\Материал для  конкурсной презентации\Филиппова С.О..jpg"/>
          <p:cNvPicPr>
            <a:picLocks noGrp="1" noChangeAspect="1" noChangeArrowheads="1"/>
          </p:cNvPicPr>
          <p:nvPr>
            <p:ph sz="quarter" idx="4"/>
          </p:nvPr>
        </p:nvPicPr>
        <p:blipFill>
          <a:blip r:embed="rId2"/>
          <a:srcRect/>
          <a:stretch>
            <a:fillRect/>
          </a:stretch>
        </p:blipFill>
        <p:spPr bwMode="auto">
          <a:xfrm>
            <a:off x="6000760" y="1357298"/>
            <a:ext cx="2071702" cy="2219680"/>
          </a:xfrm>
          <a:prstGeom prst="rect">
            <a:avLst/>
          </a:prstGeom>
          <a:noFill/>
        </p:spPr>
      </p:pic>
      <p:pic>
        <p:nvPicPr>
          <p:cNvPr id="1027" name="Picture 3" descr="G:\Конкурсная работа . Спорт\Материал для  конкурсной презентации\Учебник.jpg"/>
          <p:cNvPicPr>
            <a:picLocks noChangeAspect="1" noChangeArrowheads="1"/>
          </p:cNvPicPr>
          <p:nvPr/>
        </p:nvPicPr>
        <p:blipFill>
          <a:blip r:embed="rId3"/>
          <a:srcRect/>
          <a:stretch>
            <a:fillRect/>
          </a:stretch>
        </p:blipFill>
        <p:spPr bwMode="auto">
          <a:xfrm>
            <a:off x="6286512" y="3714752"/>
            <a:ext cx="1545918" cy="2273410"/>
          </a:xfrm>
          <a:prstGeom prst="rect">
            <a:avLst/>
          </a:prstGeom>
          <a:noFill/>
        </p:spPr>
      </p:pic>
      <p:pic>
        <p:nvPicPr>
          <p:cNvPr id="1028" name="Picture 4" descr="G:\Конкурсная работа . Спорт\Материал для  конкурсной презентации\РГПУ-1.jpg"/>
          <p:cNvPicPr>
            <a:picLocks noChangeAspect="1" noChangeArrowheads="1"/>
          </p:cNvPicPr>
          <p:nvPr/>
        </p:nvPicPr>
        <p:blipFill>
          <a:blip r:embed="rId4"/>
          <a:srcRect/>
          <a:stretch>
            <a:fillRect/>
          </a:stretch>
        </p:blipFill>
        <p:spPr bwMode="auto">
          <a:xfrm>
            <a:off x="4214810" y="1285860"/>
            <a:ext cx="1340211" cy="4000528"/>
          </a:xfrm>
          <a:prstGeom prst="rect">
            <a:avLst/>
          </a:prstGeom>
          <a:noFill/>
        </p:spPr>
      </p:pic>
      <p:pic>
        <p:nvPicPr>
          <p:cNvPr id="1029" name="Picture 5" descr="G:\Конкурсная работа . Спорт\Материал для  конкурсной презентации\РГПУ.jpg"/>
          <p:cNvPicPr>
            <a:picLocks noGrp="1" noChangeAspect="1" noChangeArrowheads="1"/>
          </p:cNvPicPr>
          <p:nvPr>
            <p:ph sz="quarter" idx="2"/>
          </p:nvPr>
        </p:nvPicPr>
        <p:blipFill>
          <a:blip r:embed="rId5"/>
          <a:srcRect/>
          <a:stretch>
            <a:fillRect/>
          </a:stretch>
        </p:blipFill>
        <p:spPr bwMode="auto">
          <a:xfrm>
            <a:off x="357158" y="1785926"/>
            <a:ext cx="3554954" cy="292895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Теория и практика</a:t>
            </a:r>
            <a:endParaRPr lang="ru-RU" dirty="0">
              <a:latin typeface="Times New Roman" pitchFamily="18" charset="0"/>
              <a:cs typeface="Times New Roman" pitchFamily="18" charset="0"/>
            </a:endParaRPr>
          </a:p>
        </p:txBody>
      </p:sp>
      <p:sp>
        <p:nvSpPr>
          <p:cNvPr id="3" name="Текст 2"/>
          <p:cNvSpPr>
            <a:spLocks noGrp="1"/>
          </p:cNvSpPr>
          <p:nvPr>
            <p:ph type="body" idx="1"/>
          </p:nvPr>
        </p:nvSpPr>
        <p:spPr>
          <a:xfrm>
            <a:off x="357158" y="579438"/>
            <a:ext cx="4181986" cy="849298"/>
          </a:xfrm>
        </p:spPr>
        <p:txBody>
          <a:bodyPr/>
          <a:lstStyle/>
          <a:p>
            <a:r>
              <a:rPr lang="ru-RU" dirty="0" smtClean="0">
                <a:latin typeface="Times New Roman" pitchFamily="18" charset="0"/>
                <a:cs typeface="Times New Roman" pitchFamily="18" charset="0"/>
              </a:rPr>
              <a:t>Учебники</a:t>
            </a:r>
            <a:endParaRPr lang="ru-RU" dirty="0">
              <a:latin typeface="Times New Roman" pitchFamily="18" charset="0"/>
              <a:cs typeface="Times New Roman" pitchFamily="18" charset="0"/>
            </a:endParaRPr>
          </a:p>
        </p:txBody>
      </p:sp>
      <p:sp>
        <p:nvSpPr>
          <p:cNvPr id="4" name="Текст 3"/>
          <p:cNvSpPr>
            <a:spLocks noGrp="1"/>
          </p:cNvSpPr>
          <p:nvPr>
            <p:ph type="body" sz="half" idx="3"/>
          </p:nvPr>
        </p:nvSpPr>
        <p:spPr>
          <a:xfrm>
            <a:off x="5929322" y="579438"/>
            <a:ext cx="2654766" cy="706422"/>
          </a:xfrm>
        </p:spPr>
        <p:txBody>
          <a:bodyPr/>
          <a:lstStyle/>
          <a:p>
            <a:r>
              <a:rPr lang="ru-RU" dirty="0" smtClean="0">
                <a:latin typeface="Times New Roman" pitchFamily="18" charset="0"/>
                <a:cs typeface="Times New Roman" pitchFamily="18" charset="0"/>
              </a:rPr>
              <a:t>Практикум</a:t>
            </a:r>
            <a:endParaRPr lang="ru-RU" dirty="0">
              <a:latin typeface="Times New Roman" pitchFamily="18" charset="0"/>
              <a:cs typeface="Times New Roman" pitchFamily="18" charset="0"/>
            </a:endParaRPr>
          </a:p>
        </p:txBody>
      </p:sp>
      <p:pic>
        <p:nvPicPr>
          <p:cNvPr id="2050" name="Picture 2" descr="G:\Конкурсная работа . Спорт\Материал для  конкурсной презентации\Учебник-2.jpg"/>
          <p:cNvPicPr>
            <a:picLocks noGrp="1" noChangeAspect="1" noChangeArrowheads="1"/>
          </p:cNvPicPr>
          <p:nvPr>
            <p:ph sz="quarter" idx="2"/>
          </p:nvPr>
        </p:nvPicPr>
        <p:blipFill>
          <a:blip r:embed="rId2"/>
          <a:srcRect/>
          <a:stretch>
            <a:fillRect/>
          </a:stretch>
        </p:blipFill>
        <p:spPr bwMode="auto">
          <a:xfrm>
            <a:off x="571472" y="1643050"/>
            <a:ext cx="1785950" cy="2652401"/>
          </a:xfrm>
          <a:prstGeom prst="rect">
            <a:avLst/>
          </a:prstGeom>
          <a:noFill/>
        </p:spPr>
      </p:pic>
      <p:pic>
        <p:nvPicPr>
          <p:cNvPr id="2051" name="Picture 3" descr="G:\Конкурсная работа . Спорт\Материал для  конкурсной презентации\Книга Филипповой С.О..jpg"/>
          <p:cNvPicPr>
            <a:picLocks noGrp="1" noChangeAspect="1" noChangeArrowheads="1"/>
          </p:cNvPicPr>
          <p:nvPr>
            <p:ph sz="quarter" idx="4"/>
          </p:nvPr>
        </p:nvPicPr>
        <p:blipFill>
          <a:blip r:embed="rId3"/>
          <a:srcRect/>
          <a:stretch>
            <a:fillRect/>
          </a:stretch>
        </p:blipFill>
        <p:spPr bwMode="auto">
          <a:xfrm>
            <a:off x="6572264" y="1428737"/>
            <a:ext cx="1524011" cy="2286015"/>
          </a:xfrm>
          <a:prstGeom prst="rect">
            <a:avLst/>
          </a:prstGeom>
          <a:noFill/>
        </p:spPr>
      </p:pic>
      <p:pic>
        <p:nvPicPr>
          <p:cNvPr id="2052" name="Picture 4" descr="G:\Конкурсная работа . Спорт\Материал для  конкурсной презентации\Физическая культура в детском саду.jpg"/>
          <p:cNvPicPr>
            <a:picLocks noChangeAspect="1" noChangeArrowheads="1"/>
          </p:cNvPicPr>
          <p:nvPr/>
        </p:nvPicPr>
        <p:blipFill>
          <a:blip r:embed="rId4"/>
          <a:srcRect/>
          <a:stretch>
            <a:fillRect/>
          </a:stretch>
        </p:blipFill>
        <p:spPr bwMode="auto">
          <a:xfrm>
            <a:off x="2786050" y="642918"/>
            <a:ext cx="2928958" cy="2177943"/>
          </a:xfrm>
          <a:prstGeom prst="rect">
            <a:avLst/>
          </a:prstGeom>
          <a:noFill/>
        </p:spPr>
      </p:pic>
      <p:pic>
        <p:nvPicPr>
          <p:cNvPr id="2053" name="Picture 5" descr="G:\Конкурсная работа . Спорт\Материал для  конкурсной презентации\РГПУ-2.jpg"/>
          <p:cNvPicPr>
            <a:picLocks noChangeAspect="1" noChangeArrowheads="1"/>
          </p:cNvPicPr>
          <p:nvPr/>
        </p:nvPicPr>
        <p:blipFill>
          <a:blip r:embed="rId5"/>
          <a:srcRect/>
          <a:stretch>
            <a:fillRect/>
          </a:stretch>
        </p:blipFill>
        <p:spPr bwMode="auto">
          <a:xfrm>
            <a:off x="2857488" y="3143248"/>
            <a:ext cx="2857520" cy="1984388"/>
          </a:xfrm>
          <a:prstGeom prst="rect">
            <a:avLst/>
          </a:prstGeom>
          <a:noFill/>
        </p:spPr>
      </p:pic>
      <p:pic>
        <p:nvPicPr>
          <p:cNvPr id="2054" name="Picture 6" descr="G:\Конкурсная работа . Спорт\Материал для  конкурсной презентации\Дошкольная педагогика.jpg"/>
          <p:cNvPicPr>
            <a:picLocks noChangeAspect="1" noChangeArrowheads="1"/>
          </p:cNvPicPr>
          <p:nvPr/>
        </p:nvPicPr>
        <p:blipFill>
          <a:blip r:embed="rId6"/>
          <a:srcRect/>
          <a:stretch>
            <a:fillRect/>
          </a:stretch>
        </p:blipFill>
        <p:spPr bwMode="auto">
          <a:xfrm>
            <a:off x="6215074" y="4357694"/>
            <a:ext cx="2428892" cy="182166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500702"/>
            <a:ext cx="8183880" cy="857256"/>
          </a:xfrm>
        </p:spPr>
        <p:txBody>
          <a:bodyPr>
            <a:normAutofit fontScale="90000"/>
          </a:bodyPr>
          <a:lstStyle/>
          <a:p>
            <a:r>
              <a:rPr lang="ru-RU" dirty="0" smtClean="0">
                <a:latin typeface="Times New Roman" pitchFamily="18" charset="0"/>
                <a:cs typeface="Times New Roman" pitchFamily="18" charset="0"/>
              </a:rPr>
              <a:t>Кафедра физической культуры и здоровья</a:t>
            </a:r>
            <a:endParaRPr lang="ru-RU" dirty="0">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r>
              <a:rPr lang="ru-RU" dirty="0" smtClean="0">
                <a:latin typeface="Times New Roman" pitchFamily="18" charset="0"/>
                <a:cs typeface="Times New Roman" pitchFamily="18" charset="0"/>
              </a:rPr>
              <a:t>Золотой Пеликан</a:t>
            </a:r>
            <a:endParaRPr lang="ru-RU" dirty="0">
              <a:latin typeface="Times New Roman" pitchFamily="18" charset="0"/>
              <a:cs typeface="Times New Roman" pitchFamily="18" charset="0"/>
            </a:endParaRPr>
          </a:p>
        </p:txBody>
      </p:sp>
      <p:sp>
        <p:nvSpPr>
          <p:cNvPr id="4" name="Текст 3"/>
          <p:cNvSpPr>
            <a:spLocks noGrp="1"/>
          </p:cNvSpPr>
          <p:nvPr>
            <p:ph type="body" sz="half" idx="3"/>
          </p:nvPr>
        </p:nvSpPr>
        <p:spPr>
          <a:xfrm>
            <a:off x="4429124" y="579438"/>
            <a:ext cx="4154965" cy="920736"/>
          </a:xfrm>
        </p:spPr>
        <p:txBody>
          <a:bodyPr>
            <a:normAutofit/>
          </a:bodyPr>
          <a:lstStyle/>
          <a:p>
            <a:r>
              <a:rPr lang="ru-RU" dirty="0" smtClean="0">
                <a:latin typeface="Times New Roman" pitchFamily="18" charset="0"/>
                <a:cs typeface="Times New Roman" pitchFamily="18" charset="0"/>
              </a:rPr>
              <a:t>Повышение квалификации</a:t>
            </a:r>
            <a:endParaRPr lang="ru-RU" dirty="0">
              <a:latin typeface="Times New Roman" pitchFamily="18" charset="0"/>
              <a:cs typeface="Times New Roman" pitchFamily="18" charset="0"/>
            </a:endParaRPr>
          </a:p>
        </p:txBody>
      </p:sp>
      <p:pic>
        <p:nvPicPr>
          <p:cNvPr id="11266" name="Picture 2" descr="G:\Конкурсная работа . Спорт\Материал для  конкурсной презентации\Пеликан.jpg"/>
          <p:cNvPicPr>
            <a:picLocks noGrp="1" noChangeAspect="1" noChangeArrowheads="1"/>
          </p:cNvPicPr>
          <p:nvPr>
            <p:ph sz="quarter" idx="2"/>
          </p:nvPr>
        </p:nvPicPr>
        <p:blipFill>
          <a:blip r:embed="rId2"/>
          <a:srcRect/>
          <a:stretch>
            <a:fillRect/>
          </a:stretch>
        </p:blipFill>
        <p:spPr bwMode="auto">
          <a:xfrm>
            <a:off x="785786" y="1428737"/>
            <a:ext cx="2857520" cy="1905012"/>
          </a:xfrm>
          <a:prstGeom prst="rect">
            <a:avLst/>
          </a:prstGeom>
          <a:noFill/>
        </p:spPr>
      </p:pic>
      <p:pic>
        <p:nvPicPr>
          <p:cNvPr id="11267" name="Picture 3" descr="G:\Конкурсная работа . Спорт\Материал для  конкурсной презентации\Кафедра физической культуры и здоровья.jpg"/>
          <p:cNvPicPr>
            <a:picLocks noGrp="1" noChangeAspect="1" noChangeArrowheads="1"/>
          </p:cNvPicPr>
          <p:nvPr>
            <p:ph sz="quarter" idx="4"/>
          </p:nvPr>
        </p:nvPicPr>
        <p:blipFill>
          <a:blip r:embed="rId3"/>
          <a:srcRect/>
          <a:stretch>
            <a:fillRect/>
          </a:stretch>
        </p:blipFill>
        <p:spPr bwMode="auto">
          <a:xfrm>
            <a:off x="4857752" y="1571612"/>
            <a:ext cx="2764973" cy="1835159"/>
          </a:xfrm>
          <a:prstGeom prst="rect">
            <a:avLst/>
          </a:prstGeom>
          <a:noFill/>
        </p:spPr>
      </p:pic>
      <p:pic>
        <p:nvPicPr>
          <p:cNvPr id="11268" name="Picture 4" descr="G:\Конкурсная работа . Спорт\Материал для  конкурсной презентации\Специалисты по физической культуре дошкольников на лекции в РГПУ.jpg"/>
          <p:cNvPicPr>
            <a:picLocks noChangeAspect="1" noChangeArrowheads="1"/>
          </p:cNvPicPr>
          <p:nvPr/>
        </p:nvPicPr>
        <p:blipFill>
          <a:blip r:embed="rId4"/>
          <a:srcRect/>
          <a:stretch>
            <a:fillRect/>
          </a:stretch>
        </p:blipFill>
        <p:spPr bwMode="auto">
          <a:xfrm>
            <a:off x="4714876" y="3643314"/>
            <a:ext cx="3000396" cy="1893096"/>
          </a:xfrm>
          <a:prstGeom prst="rect">
            <a:avLst/>
          </a:prstGeom>
          <a:noFill/>
        </p:spPr>
      </p:pic>
      <p:pic>
        <p:nvPicPr>
          <p:cNvPr id="4098" name="Picture 2" descr="C:\Documents and Settings\user3\Мои документы\Мои рисунки\Пеликан.jpg"/>
          <p:cNvPicPr>
            <a:picLocks noChangeAspect="1" noChangeArrowheads="1"/>
          </p:cNvPicPr>
          <p:nvPr/>
        </p:nvPicPr>
        <p:blipFill>
          <a:blip r:embed="rId5"/>
          <a:srcRect/>
          <a:stretch>
            <a:fillRect/>
          </a:stretch>
        </p:blipFill>
        <p:spPr bwMode="auto">
          <a:xfrm>
            <a:off x="857224" y="3714753"/>
            <a:ext cx="2714644" cy="177109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a:t>
            </a:r>
            <a:r>
              <a:rPr lang="ru-RU" dirty="0" smtClean="0">
                <a:latin typeface="Times New Roman" pitchFamily="18" charset="0"/>
                <a:cs typeface="Times New Roman" pitchFamily="18" charset="0"/>
              </a:rPr>
              <a:t>Цитаты из трудов П.Ф. Лесгафта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571472" y="642918"/>
            <a:ext cx="8072494" cy="4504014"/>
          </a:xfrm>
        </p:spPr>
        <p:txBody>
          <a:bodyPr>
            <a:normAutofit fontScale="70000" lnSpcReduction="20000"/>
          </a:bodyPr>
          <a:lstStyle/>
          <a:p>
            <a:pPr lvl="0"/>
            <a:r>
              <a:rPr lang="ru-RU" dirty="0" smtClean="0">
                <a:latin typeface="Times New Roman" pitchFamily="18" charset="0"/>
                <a:cs typeface="Times New Roman" pitchFamily="18" charset="0"/>
              </a:rPr>
              <a:t>«Необходимо помнить, что </a:t>
            </a:r>
            <a:r>
              <a:rPr lang="ru-RU" b="1" dirty="0" smtClean="0">
                <a:latin typeface="Times New Roman" pitchFamily="18" charset="0"/>
                <a:cs typeface="Times New Roman" pitchFamily="18" charset="0"/>
              </a:rPr>
              <a:t>нельзя ребёнка сделать человеком, а можно только этому содействовать и не мешать, чтобы он сам в себе выработал человека</a:t>
            </a:r>
            <a:r>
              <a:rPr lang="ru-RU" dirty="0" smtClean="0">
                <a:latin typeface="Times New Roman" pitchFamily="18" charset="0"/>
                <a:cs typeface="Times New Roman" pitchFamily="18" charset="0"/>
              </a:rPr>
              <a:t>. Необходимо, чтобы он выработал идейного человека и стремился бы в жизни руководствоваться идеалом».</a:t>
            </a:r>
          </a:p>
          <a:p>
            <a:pPr lvl="0"/>
            <a:r>
              <a:rPr lang="ru-RU" dirty="0" smtClean="0">
                <a:latin typeface="Times New Roman" pitchFamily="18" charset="0"/>
                <a:cs typeface="Times New Roman" pitchFamily="18" charset="0"/>
              </a:rPr>
              <a:t>«Предупреждая требования  и постоянно направляя ребёнка во всех его действиях и размышлениях, всегда делают его негодным к жизни; такие дети становятся разве только исполнительными, но, к сожалению, очень эгоистичными и самоуверенными».</a:t>
            </a:r>
          </a:p>
          <a:p>
            <a:pPr lvl="0"/>
            <a:r>
              <a:rPr lang="ru-RU" dirty="0" smtClean="0">
                <a:latin typeface="Times New Roman" pitchFamily="18" charset="0"/>
                <a:cs typeface="Times New Roman" pitchFamily="18" charset="0"/>
              </a:rPr>
              <a:t>«Всё, что упражняется, развивается и совершенствуется, что не упражняется — распадается» .</a:t>
            </a:r>
            <a:r>
              <a:rPr lang="ru-RU" baseline="30000"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lvl="0"/>
            <a:r>
              <a:rPr lang="ru-RU" dirty="0" smtClean="0">
                <a:latin typeface="Times New Roman" pitchFamily="18" charset="0"/>
                <a:cs typeface="Times New Roman" pitchFamily="18" charset="0"/>
              </a:rPr>
              <a:t>«Молодёжь губят три вещи: вино, азартные игры и спорт» (в том смысле, что если победы в спорте становятся самодовлеющей целью, готовой оправдывать едва ли не любые средства к их достижению, то такой спорт идёт не на пользу…).</a:t>
            </a:r>
          </a:p>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491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Национальный государственный Университет физической культуры, спорта и здоровья имени Петра Францевича Лесгафта, Санкт-Петербург </a:t>
            </a:r>
            <a:r>
              <a:rPr kumimoji="0" lang="ru-RU" sz="1200" b="1" i="0" u="none" strike="noStrike" cap="none" normalizeH="0" baseline="0" smtClean="0">
                <a:ln>
                  <a:noFill/>
                </a:ln>
                <a:solidFill>
                  <a:srgbClr val="0070C0"/>
                </a:solidFill>
                <a:effectLst/>
                <a:latin typeface="Calibri"/>
                <a:ea typeface="Calibri" pitchFamily="34" charset="0"/>
                <a:cs typeface="Times New Roman" pitchFamily="18" charset="0"/>
              </a:rPr>
              <a:t>—</a:t>
            </a:r>
            <a:r>
              <a:rPr kumimoji="0" lang="ru-RU" sz="12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старейшее высшее физкультурно-образовательное учебное заведение в мире </a:t>
            </a:r>
            <a:r>
              <a:rPr kumimoji="0" lang="ru-RU" sz="1200" b="1" i="0" u="none" strike="noStrike" cap="none" normalizeH="0" baseline="0" smtClean="0">
                <a:ln>
                  <a:noFill/>
                </a:ln>
                <a:solidFill>
                  <a:srgbClr val="0070C0"/>
                </a:solidFill>
                <a:effectLst/>
                <a:latin typeface="Calibri"/>
                <a:ea typeface="Calibri" pitchFamily="34" charset="0"/>
                <a:cs typeface="Times New Roman" pitchFamily="18" charset="0"/>
              </a:rPr>
              <a:t>—</a:t>
            </a:r>
            <a:r>
              <a:rPr kumimoji="0" lang="ru-RU" sz="1200" b="1" i="0" u="none" strike="noStrike" cap="none" normalizeH="0" baseline="0" smtClean="0">
                <a:ln>
                  <a:noFill/>
                </a:ln>
                <a:solidFill>
                  <a:srgbClr val="0070C0"/>
                </a:solidFill>
                <a:effectLst/>
                <a:latin typeface="Times New Roman" pitchFamily="18" charset="0"/>
                <a:ea typeface="Calibri" pitchFamily="34" charset="0"/>
                <a:cs typeface="Times New Roman" pitchFamily="18" charset="0"/>
              </a:rPr>
              <a:t> основан в 1896 году выдающимся ученым Петром Францевичем Лесгафтом. С первых дней своего существования он являлся одним из крупнейших центров научной, культурной и политической жизни России. Тут преподавали академики И. П. Павлов, А. Ф. Иоффе, А. А. Ухтомский, Е. В. Тарле многие другие звезды российской науки.</a:t>
            </a: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214950"/>
            <a:ext cx="8183880" cy="820090"/>
          </a:xfrm>
        </p:spPr>
        <p:txBody>
          <a:bodyPr>
            <a:normAutofit fontScale="90000"/>
          </a:bodyPr>
          <a:lstStyle/>
          <a:p>
            <a:r>
              <a:rPr lang="ru-RU" dirty="0" smtClean="0">
                <a:latin typeface="Times New Roman" pitchFamily="18" charset="0"/>
                <a:cs typeface="Times New Roman" pitchFamily="18" charset="0"/>
              </a:rPr>
              <a:t> </a:t>
            </a:r>
            <a:r>
              <a:rPr lang="ru-RU" sz="3100" dirty="0" smtClean="0">
                <a:latin typeface="Times New Roman" pitchFamily="18" charset="0"/>
                <a:cs typeface="Times New Roman" pitchFamily="18" charset="0"/>
              </a:rPr>
              <a:t>СПб АППО.  Кафедра коррекционной педагогики.</a:t>
            </a:r>
            <a:endParaRPr lang="ru-RU" sz="3100" dirty="0">
              <a:latin typeface="Times New Roman" pitchFamily="18" charset="0"/>
              <a:cs typeface="Times New Roman" pitchFamily="18" charset="0"/>
            </a:endParaRPr>
          </a:p>
        </p:txBody>
      </p:sp>
      <p:sp>
        <p:nvSpPr>
          <p:cNvPr id="3" name="Текст 2"/>
          <p:cNvSpPr>
            <a:spLocks noGrp="1"/>
          </p:cNvSpPr>
          <p:nvPr>
            <p:ph type="body" idx="1"/>
          </p:nvPr>
        </p:nvSpPr>
        <p:spPr>
          <a:xfrm>
            <a:off x="607224" y="714356"/>
            <a:ext cx="2821768" cy="642942"/>
          </a:xfrm>
        </p:spPr>
        <p:txBody>
          <a:bodyPr>
            <a:normAutofit fontScale="70000" lnSpcReduction="20000"/>
          </a:bodyPr>
          <a:lstStyle/>
          <a:p>
            <a:r>
              <a:rPr lang="ru-RU" dirty="0" smtClean="0">
                <a:latin typeface="Times New Roman" pitchFamily="18" charset="0"/>
                <a:cs typeface="Times New Roman" pitchFamily="18" charset="0"/>
              </a:rPr>
              <a:t>Кандидат педагогических наук И.В. Андреева</a:t>
            </a:r>
            <a:endParaRPr lang="ru-RU" dirty="0">
              <a:latin typeface="Times New Roman" pitchFamily="18" charset="0"/>
              <a:cs typeface="Times New Roman" pitchFamily="18" charset="0"/>
            </a:endParaRPr>
          </a:p>
        </p:txBody>
      </p:sp>
      <p:sp>
        <p:nvSpPr>
          <p:cNvPr id="4" name="Текст 3"/>
          <p:cNvSpPr>
            <a:spLocks noGrp="1"/>
          </p:cNvSpPr>
          <p:nvPr>
            <p:ph type="body" sz="half" idx="3"/>
          </p:nvPr>
        </p:nvSpPr>
        <p:spPr>
          <a:xfrm>
            <a:off x="5429256" y="714356"/>
            <a:ext cx="3214710" cy="785818"/>
          </a:xfrm>
        </p:spPr>
        <p:txBody>
          <a:bodyPr>
            <a:normAutofit fontScale="70000" lnSpcReduction="20000"/>
          </a:bodyPr>
          <a:lstStyle/>
          <a:p>
            <a:r>
              <a:rPr lang="ru-RU" dirty="0" smtClean="0">
                <a:latin typeface="Times New Roman" pitchFamily="18" charset="0"/>
                <a:cs typeface="Times New Roman" pitchFamily="18" charset="0"/>
              </a:rPr>
              <a:t>Дети с ОВЗ. Детский дом-интернат №4 г. Павловска: встреча Олимпийского огня. </a:t>
            </a:r>
            <a:endParaRPr lang="ru-RU" dirty="0">
              <a:latin typeface="Times New Roman" pitchFamily="18" charset="0"/>
              <a:cs typeface="Times New Roman" pitchFamily="18" charset="0"/>
            </a:endParaRPr>
          </a:p>
        </p:txBody>
      </p:sp>
      <p:sp>
        <p:nvSpPr>
          <p:cNvPr id="6" name="Содержимое 5"/>
          <p:cNvSpPr>
            <a:spLocks noGrp="1"/>
          </p:cNvSpPr>
          <p:nvPr>
            <p:ph sz="quarter" idx="4"/>
          </p:nvPr>
        </p:nvSpPr>
        <p:spPr/>
        <p:txBody>
          <a:bodyPr/>
          <a:lstStyle/>
          <a:p>
            <a:endParaRPr lang="ru-RU" dirty="0"/>
          </a:p>
        </p:txBody>
      </p:sp>
      <p:pic>
        <p:nvPicPr>
          <p:cNvPr id="8" name="Рисунок 7" descr="P10254249[1].jpg"/>
          <p:cNvPicPr>
            <a:picLocks noChangeAspect="1"/>
          </p:cNvPicPr>
          <p:nvPr/>
        </p:nvPicPr>
        <p:blipFill>
          <a:blip r:embed="rId2"/>
          <a:stretch>
            <a:fillRect/>
          </a:stretch>
        </p:blipFill>
        <p:spPr>
          <a:xfrm>
            <a:off x="765824" y="1428736"/>
            <a:ext cx="2676799" cy="3714776"/>
          </a:xfrm>
          <a:prstGeom prst="rect">
            <a:avLst/>
          </a:prstGeom>
        </p:spPr>
      </p:pic>
      <p:pic>
        <p:nvPicPr>
          <p:cNvPr id="1026" name="Picture 2" descr="F:\Благотворительные общественные  организации\Перспективы\Олимпийский огонь-1 Павловск 2014.JPG"/>
          <p:cNvPicPr>
            <a:picLocks noChangeAspect="1" noChangeArrowheads="1"/>
          </p:cNvPicPr>
          <p:nvPr/>
        </p:nvPicPr>
        <p:blipFill>
          <a:blip r:embed="rId3" cstate="print"/>
          <a:srcRect/>
          <a:stretch>
            <a:fillRect/>
          </a:stretch>
        </p:blipFill>
        <p:spPr bwMode="auto">
          <a:xfrm>
            <a:off x="4429124" y="2071678"/>
            <a:ext cx="4429156" cy="2786082"/>
          </a:xfrm>
          <a:prstGeom prst="rect">
            <a:avLst/>
          </a:prstGeom>
          <a:noFill/>
        </p:spPr>
      </p:pic>
      <p:pic>
        <p:nvPicPr>
          <p:cNvPr id="6146" name="Picture 2" descr="C:\Documents and Settings\user3\Мои документы\Мои рисунки\АППО.jpg"/>
          <p:cNvPicPr>
            <a:picLocks noGrp="1" noChangeAspect="1" noChangeArrowheads="1"/>
          </p:cNvPicPr>
          <p:nvPr>
            <p:ph sz="quarter" idx="2"/>
          </p:nvPr>
        </p:nvPicPr>
        <p:blipFill>
          <a:blip r:embed="rId4"/>
          <a:srcRect/>
          <a:stretch>
            <a:fillRect/>
          </a:stretch>
        </p:blipFill>
        <p:spPr bwMode="auto">
          <a:xfrm>
            <a:off x="3500430" y="500042"/>
            <a:ext cx="1752600" cy="13716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000636"/>
            <a:ext cx="8183880" cy="1034404"/>
          </a:xfrm>
        </p:spPr>
        <p:txBody>
          <a:bodyPr>
            <a:normAutofit/>
          </a:bodyPr>
          <a:lstStyle/>
          <a:p>
            <a:r>
              <a:rPr lang="ru-RU" sz="2800" dirty="0" smtClean="0">
                <a:latin typeface="Times New Roman" pitchFamily="18" charset="0"/>
                <a:cs typeface="Times New Roman" pitchFamily="18" charset="0"/>
              </a:rPr>
              <a:t>КОЛЛЕДЖ ФИЗИЧЕСКОЙ КУЛЬТУРЫ и СПОРТА, ЭКОНОМИКИ  и ТЕХНОЛОГИИ</a:t>
            </a:r>
            <a:endParaRPr lang="ru-RU" sz="2800" dirty="0">
              <a:latin typeface="Times New Roman" pitchFamily="18" charset="0"/>
              <a:cs typeface="Times New Roman" pitchFamily="18" charset="0"/>
            </a:endParaRPr>
          </a:p>
        </p:txBody>
      </p:sp>
      <p:pic>
        <p:nvPicPr>
          <p:cNvPr id="4" name="Содержимое 3" descr="Колледж ФК.jpg"/>
          <p:cNvPicPr>
            <a:picLocks noGrp="1" noChangeAspect="1"/>
          </p:cNvPicPr>
          <p:nvPr>
            <p:ph idx="1"/>
          </p:nvPr>
        </p:nvPicPr>
        <p:blipFill>
          <a:blip r:embed="rId2" cstate="print"/>
          <a:stretch>
            <a:fillRect/>
          </a:stretch>
        </p:blipFill>
        <p:spPr>
          <a:xfrm>
            <a:off x="714348" y="1857364"/>
            <a:ext cx="3370538" cy="2214578"/>
          </a:xfrm>
        </p:spPr>
      </p:pic>
      <p:pic>
        <p:nvPicPr>
          <p:cNvPr id="5" name="Picture 2" descr="G:\Конкурсная работа . Спорт\iКолледж.jpg"/>
          <p:cNvPicPr>
            <a:picLocks noChangeAspect="1" noChangeArrowheads="1"/>
          </p:cNvPicPr>
          <p:nvPr/>
        </p:nvPicPr>
        <p:blipFill>
          <a:blip r:embed="rId3" cstate="print"/>
          <a:srcRect/>
          <a:stretch>
            <a:fillRect/>
          </a:stretch>
        </p:blipFill>
        <p:spPr bwMode="auto">
          <a:xfrm>
            <a:off x="3357554" y="857232"/>
            <a:ext cx="2071702" cy="659438"/>
          </a:xfrm>
          <a:prstGeom prst="rect">
            <a:avLst/>
          </a:prstGeom>
          <a:noFill/>
        </p:spPr>
      </p:pic>
      <p:pic>
        <p:nvPicPr>
          <p:cNvPr id="6" name="Содержимое 5" descr="Студенты колледжа.jpg"/>
          <p:cNvPicPr>
            <a:picLocks noChangeAspect="1"/>
          </p:cNvPicPr>
          <p:nvPr/>
        </p:nvPicPr>
        <p:blipFill>
          <a:blip r:embed="rId4" cstate="print"/>
          <a:stretch>
            <a:fillRect/>
          </a:stretch>
        </p:blipFill>
        <p:spPr>
          <a:xfrm>
            <a:off x="4857752" y="1857364"/>
            <a:ext cx="3145877" cy="2214578"/>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НОУ </a:t>
            </a:r>
            <a:r>
              <a:rPr lang="ru-RU" dirty="0" smtClean="0">
                <a:latin typeface="Times New Roman" pitchFamily="18" charset="0"/>
                <a:cs typeface="Times New Roman" pitchFamily="18" charset="0"/>
              </a:rPr>
              <a:t>«Балтийская Академия  Туризма и Предпринимательства».  Техникум.                    Ректор Власова Т.И.</a:t>
            </a:r>
            <a:endParaRPr lang="ru-RU" dirty="0">
              <a:latin typeface="Times New Roman" pitchFamily="18" charset="0"/>
              <a:cs typeface="Times New Roman" pitchFamily="18" charset="0"/>
            </a:endParaRPr>
          </a:p>
        </p:txBody>
      </p:sp>
      <p:pic>
        <p:nvPicPr>
          <p:cNvPr id="7170" name="Picture 2" descr="G:\Конкурсная работа . Спорт\Материал для  конкурсной презентации\ВУЗы\БАТиП.jpg"/>
          <p:cNvPicPr>
            <a:picLocks noChangeAspect="1" noChangeArrowheads="1"/>
          </p:cNvPicPr>
          <p:nvPr/>
        </p:nvPicPr>
        <p:blipFill>
          <a:blip r:embed="rId2"/>
          <a:srcRect/>
          <a:stretch>
            <a:fillRect/>
          </a:stretch>
        </p:blipFill>
        <p:spPr bwMode="auto">
          <a:xfrm>
            <a:off x="714348" y="785794"/>
            <a:ext cx="3045087" cy="2571768"/>
          </a:xfrm>
          <a:prstGeom prst="rect">
            <a:avLst/>
          </a:prstGeom>
          <a:noFill/>
        </p:spPr>
      </p:pic>
      <p:pic>
        <p:nvPicPr>
          <p:cNvPr id="7171" name="Picture 3" descr="G:\Конкурсная работа . Спорт\Материал для  конкурсной презентации\Власова.jpg"/>
          <p:cNvPicPr>
            <a:picLocks noGrp="1" noChangeAspect="1" noChangeArrowheads="1"/>
          </p:cNvPicPr>
          <p:nvPr>
            <p:ph idx="1"/>
          </p:nvPr>
        </p:nvPicPr>
        <p:blipFill>
          <a:blip r:embed="rId3"/>
          <a:srcRect/>
          <a:stretch>
            <a:fillRect/>
          </a:stretch>
        </p:blipFill>
        <p:spPr bwMode="auto">
          <a:xfrm>
            <a:off x="6811343" y="785794"/>
            <a:ext cx="1491150" cy="2214578"/>
          </a:xfrm>
          <a:prstGeom prst="rect">
            <a:avLst/>
          </a:prstGeom>
          <a:noFill/>
        </p:spPr>
      </p:pic>
      <p:pic>
        <p:nvPicPr>
          <p:cNvPr id="6" name="Picture 2" descr="G:\Конкурсная работа . Спорт\Материал для  конкурсной презентации\БАТиП-1.jpg"/>
          <p:cNvPicPr>
            <a:picLocks noChangeAspect="1" noChangeArrowheads="1"/>
          </p:cNvPicPr>
          <p:nvPr/>
        </p:nvPicPr>
        <p:blipFill>
          <a:blip r:embed="rId4"/>
          <a:srcRect/>
          <a:stretch>
            <a:fillRect/>
          </a:stretch>
        </p:blipFill>
        <p:spPr bwMode="auto">
          <a:xfrm>
            <a:off x="4500562" y="928670"/>
            <a:ext cx="1428750" cy="1428750"/>
          </a:xfrm>
          <a:prstGeom prst="rect">
            <a:avLst/>
          </a:prstGeom>
          <a:noFill/>
        </p:spPr>
      </p:pic>
      <p:pic>
        <p:nvPicPr>
          <p:cNvPr id="7172" name="Picture 4" descr="G:\Конкурсная работа . Спорт\Материал для  конкурсной презентации\Техникум БАТиП.jpg"/>
          <p:cNvPicPr>
            <a:picLocks noChangeAspect="1" noChangeArrowheads="1"/>
          </p:cNvPicPr>
          <p:nvPr/>
        </p:nvPicPr>
        <p:blipFill>
          <a:blip r:embed="rId5"/>
          <a:srcRect/>
          <a:stretch>
            <a:fillRect/>
          </a:stretch>
        </p:blipFill>
        <p:spPr bwMode="auto">
          <a:xfrm>
            <a:off x="3929058" y="2643182"/>
            <a:ext cx="2381253" cy="178594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Спорт в </a:t>
            </a:r>
            <a:r>
              <a:rPr lang="ru-RU" dirty="0" err="1" smtClean="0"/>
              <a:t>БАТиП</a:t>
            </a:r>
            <a:endParaRPr lang="ru-RU" dirty="0"/>
          </a:p>
        </p:txBody>
      </p:sp>
      <p:pic>
        <p:nvPicPr>
          <p:cNvPr id="9218" name="Picture 2" descr="G:\Конкурсная работа . Спорт\Материал для  конкурсной презентации\Спорт в БАТиП.jpg"/>
          <p:cNvPicPr>
            <a:picLocks noGrp="1" noChangeAspect="1" noChangeArrowheads="1"/>
          </p:cNvPicPr>
          <p:nvPr>
            <p:ph idx="1"/>
          </p:nvPr>
        </p:nvPicPr>
        <p:blipFill>
          <a:blip r:embed="rId2"/>
          <a:srcRect/>
          <a:stretch>
            <a:fillRect/>
          </a:stretch>
        </p:blipFill>
        <p:spPr bwMode="auto">
          <a:xfrm>
            <a:off x="500034" y="571480"/>
            <a:ext cx="2885143" cy="2143140"/>
          </a:xfrm>
          <a:prstGeom prst="rect">
            <a:avLst/>
          </a:prstGeom>
          <a:noFill/>
        </p:spPr>
      </p:pic>
      <p:pic>
        <p:nvPicPr>
          <p:cNvPr id="5" name="Picture 5" descr="G:\Конкурсная работа . Спорт\Материал для  конкурсной презентации\Адаптивный туризм.jpg"/>
          <p:cNvPicPr>
            <a:picLocks noChangeAspect="1" noChangeArrowheads="1"/>
          </p:cNvPicPr>
          <p:nvPr/>
        </p:nvPicPr>
        <p:blipFill>
          <a:blip r:embed="rId3"/>
          <a:srcRect/>
          <a:stretch>
            <a:fillRect/>
          </a:stretch>
        </p:blipFill>
        <p:spPr bwMode="auto">
          <a:xfrm>
            <a:off x="6215074" y="4500570"/>
            <a:ext cx="2381266" cy="1785950"/>
          </a:xfrm>
          <a:prstGeom prst="rect">
            <a:avLst/>
          </a:prstGeom>
          <a:noFill/>
        </p:spPr>
      </p:pic>
      <p:pic>
        <p:nvPicPr>
          <p:cNvPr id="6" name="Picture 7" descr="G:\Конкурсная работа . Спорт\Материал для  конкурсной презентации\Забег в БАТиП.jpg"/>
          <p:cNvPicPr>
            <a:picLocks noChangeAspect="1" noChangeArrowheads="1"/>
          </p:cNvPicPr>
          <p:nvPr/>
        </p:nvPicPr>
        <p:blipFill>
          <a:blip r:embed="rId4"/>
          <a:srcRect/>
          <a:stretch>
            <a:fillRect/>
          </a:stretch>
        </p:blipFill>
        <p:spPr bwMode="auto">
          <a:xfrm>
            <a:off x="3428992" y="2714620"/>
            <a:ext cx="2571768" cy="1811928"/>
          </a:xfrm>
          <a:prstGeom prst="rect">
            <a:avLst/>
          </a:prstGeom>
          <a:noFill/>
        </p:spPr>
      </p:pic>
      <p:pic>
        <p:nvPicPr>
          <p:cNvPr id="7" name="Picture 3" descr="G:\Конкурсная работа . Спорт\Материал для  конкурсной презентации\БАТиП-2.jpg"/>
          <p:cNvPicPr>
            <a:picLocks noChangeAspect="1" noChangeArrowheads="1"/>
          </p:cNvPicPr>
          <p:nvPr/>
        </p:nvPicPr>
        <p:blipFill>
          <a:blip r:embed="rId5"/>
          <a:srcRect/>
          <a:stretch>
            <a:fillRect/>
          </a:stretch>
        </p:blipFill>
        <p:spPr bwMode="auto">
          <a:xfrm>
            <a:off x="6500826" y="857232"/>
            <a:ext cx="2081223" cy="2417354"/>
          </a:xfrm>
          <a:prstGeom prst="rect">
            <a:avLst/>
          </a:prstGeom>
          <a:noFill/>
        </p:spPr>
      </p:pic>
      <p:pic>
        <p:nvPicPr>
          <p:cNvPr id="8" name="Picture 4" descr="G:\Конкурсная работа . Спорт\Материал для  конкурсной презентации\БАТиП-3.jpg"/>
          <p:cNvPicPr>
            <a:picLocks noChangeAspect="1" noChangeArrowheads="1"/>
          </p:cNvPicPr>
          <p:nvPr/>
        </p:nvPicPr>
        <p:blipFill>
          <a:blip r:embed="rId6"/>
          <a:srcRect/>
          <a:stretch>
            <a:fillRect/>
          </a:stretch>
        </p:blipFill>
        <p:spPr bwMode="auto">
          <a:xfrm>
            <a:off x="714348" y="3714752"/>
            <a:ext cx="1928826" cy="157241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ЛОИРО </a:t>
            </a:r>
            <a:endParaRPr lang="ru-RU" dirty="0">
              <a:solidFill>
                <a:srgbClr val="FF0000"/>
              </a:solidFill>
            </a:endParaRPr>
          </a:p>
        </p:txBody>
      </p:sp>
      <p:sp>
        <p:nvSpPr>
          <p:cNvPr id="3" name="Текст 2"/>
          <p:cNvSpPr>
            <a:spLocks noGrp="1"/>
          </p:cNvSpPr>
          <p:nvPr>
            <p:ph type="body" idx="1"/>
          </p:nvPr>
        </p:nvSpPr>
        <p:spPr/>
        <p:txBody>
          <a:bodyPr/>
          <a:lstStyle/>
          <a:p>
            <a:r>
              <a:rPr lang="ru-RU" dirty="0" smtClean="0">
                <a:solidFill>
                  <a:srgbClr val="0070C0"/>
                </a:solidFill>
              </a:rPr>
              <a:t>Ленинградский Областной Институт Развития Образования</a:t>
            </a:r>
            <a:endParaRPr lang="ru-RU" dirty="0">
              <a:solidFill>
                <a:srgbClr val="0070C0"/>
              </a:solidFill>
            </a:endParaRPr>
          </a:p>
        </p:txBody>
      </p:sp>
      <p:pic>
        <p:nvPicPr>
          <p:cNvPr id="3074" name="Picture 2" descr="C:\Documents and Settings\user3\Мои документы\Мои рисунки\Школа Мулле.jpg"/>
          <p:cNvPicPr>
            <a:picLocks noChangeAspect="1" noChangeArrowheads="1"/>
          </p:cNvPicPr>
          <p:nvPr/>
        </p:nvPicPr>
        <p:blipFill>
          <a:blip r:embed="rId2"/>
          <a:srcRect/>
          <a:stretch>
            <a:fillRect/>
          </a:stretch>
        </p:blipFill>
        <p:spPr bwMode="auto">
          <a:xfrm>
            <a:off x="3000364" y="1785926"/>
            <a:ext cx="2830552" cy="1744551"/>
          </a:xfrm>
          <a:prstGeom prst="rect">
            <a:avLst/>
          </a:prstGeom>
          <a:noFill/>
        </p:spPr>
      </p:pic>
      <p:pic>
        <p:nvPicPr>
          <p:cNvPr id="3075" name="Picture 3" descr="C:\Documents and Settings\user3\Мои документы\Мои рисунки\Матасов Юрий Тимофеевич.jpg"/>
          <p:cNvPicPr>
            <a:picLocks noChangeAspect="1" noChangeArrowheads="1"/>
          </p:cNvPicPr>
          <p:nvPr/>
        </p:nvPicPr>
        <p:blipFill>
          <a:blip r:embed="rId3"/>
          <a:srcRect/>
          <a:stretch>
            <a:fillRect/>
          </a:stretch>
        </p:blipFill>
        <p:spPr bwMode="auto">
          <a:xfrm>
            <a:off x="714348" y="1571612"/>
            <a:ext cx="1714512" cy="2357454"/>
          </a:xfrm>
          <a:prstGeom prst="rect">
            <a:avLst/>
          </a:prstGeom>
          <a:noFill/>
        </p:spPr>
      </p:pic>
      <p:sp>
        <p:nvSpPr>
          <p:cNvPr id="6" name="TextBox 5"/>
          <p:cNvSpPr txBox="1"/>
          <p:nvPr/>
        </p:nvSpPr>
        <p:spPr>
          <a:xfrm rot="10800000" flipV="1">
            <a:off x="428596" y="875248"/>
            <a:ext cx="2571768" cy="646331"/>
          </a:xfrm>
          <a:prstGeom prst="rect">
            <a:avLst/>
          </a:prstGeom>
          <a:noFill/>
        </p:spPr>
        <p:txBody>
          <a:bodyPr wrap="square" rtlCol="0">
            <a:spAutoFit/>
          </a:bodyPr>
          <a:lstStyle/>
          <a:p>
            <a:pPr algn="ctr"/>
            <a:r>
              <a:rPr lang="ru-RU" i="1" dirty="0" smtClean="0">
                <a:latin typeface="Times New Roman" pitchFamily="18" charset="0"/>
                <a:cs typeface="Times New Roman" pitchFamily="18" charset="0"/>
              </a:rPr>
              <a:t> </a:t>
            </a:r>
            <a:r>
              <a:rPr lang="ru-RU" dirty="0" smtClean="0">
                <a:solidFill>
                  <a:srgbClr val="0070C0"/>
                </a:solidFill>
                <a:latin typeface="Times New Roman" pitchFamily="18" charset="0"/>
                <a:cs typeface="Times New Roman" pitchFamily="18" charset="0"/>
              </a:rPr>
              <a:t>Профессор Матасов Юрий Тимофеевич</a:t>
            </a:r>
            <a:endParaRPr lang="ru-RU" dirty="0">
              <a:solidFill>
                <a:srgbClr val="0070C0"/>
              </a:solidFill>
              <a:latin typeface="Times New Roman" pitchFamily="18" charset="0"/>
              <a:cs typeface="Times New Roman" pitchFamily="18" charset="0"/>
            </a:endParaRPr>
          </a:p>
        </p:txBody>
      </p:sp>
      <p:sp>
        <p:nvSpPr>
          <p:cNvPr id="7" name="TextBox 6"/>
          <p:cNvSpPr txBox="1"/>
          <p:nvPr/>
        </p:nvSpPr>
        <p:spPr>
          <a:xfrm>
            <a:off x="3000364" y="1071547"/>
            <a:ext cx="2928958" cy="646331"/>
          </a:xfrm>
          <a:prstGeom prst="rect">
            <a:avLst/>
          </a:prstGeom>
          <a:noFill/>
        </p:spPr>
        <p:txBody>
          <a:bodyPr wrap="square" rtlCol="0">
            <a:spAutoFit/>
          </a:bodyPr>
          <a:lstStyle/>
          <a:p>
            <a:pPr algn="ctr"/>
            <a:r>
              <a:rPr lang="ru-RU" dirty="0" smtClean="0">
                <a:solidFill>
                  <a:srgbClr val="0070C0"/>
                </a:solidFill>
                <a:latin typeface="Times New Roman" pitchFamily="18" charset="0"/>
                <a:cs typeface="Times New Roman" pitchFamily="18" charset="0"/>
              </a:rPr>
              <a:t>Российско-шведский проект « Школа Мулле»</a:t>
            </a:r>
            <a:endParaRPr lang="ru-RU" dirty="0">
              <a:solidFill>
                <a:srgbClr val="0070C0"/>
              </a:solidFill>
              <a:latin typeface="Times New Roman" pitchFamily="18" charset="0"/>
              <a:cs typeface="Times New Roman" pitchFamily="18" charset="0"/>
            </a:endParaRPr>
          </a:p>
        </p:txBody>
      </p:sp>
      <p:pic>
        <p:nvPicPr>
          <p:cNvPr id="9" name="Picture 3" descr="D:\Работа\Наука\Высшая школа\ЛОУ им.А.С. Пушкина\Андреева Ирина Владимировна\Здоровьесберегающие технологии\Масленица\масленица - Лесное\DSCN4657.JPG"/>
          <p:cNvPicPr>
            <a:picLocks noChangeAspect="1" noChangeArrowheads="1"/>
          </p:cNvPicPr>
          <p:nvPr/>
        </p:nvPicPr>
        <p:blipFill>
          <a:blip r:embed="rId4" cstate="print"/>
          <a:srcRect/>
          <a:stretch>
            <a:fillRect/>
          </a:stretch>
        </p:blipFill>
        <p:spPr bwMode="auto">
          <a:xfrm>
            <a:off x="6143636" y="1785926"/>
            <a:ext cx="2555943" cy="1928826"/>
          </a:xfrm>
          <a:prstGeom prst="rect">
            <a:avLst/>
          </a:prstGeom>
          <a:noFill/>
        </p:spPr>
      </p:pic>
      <p:sp>
        <p:nvSpPr>
          <p:cNvPr id="10" name="Прямоугольник 9"/>
          <p:cNvSpPr/>
          <p:nvPr/>
        </p:nvSpPr>
        <p:spPr>
          <a:xfrm>
            <a:off x="6143636" y="3857628"/>
            <a:ext cx="2571768" cy="646331"/>
          </a:xfrm>
          <a:prstGeom prst="rect">
            <a:avLst/>
          </a:prstGeom>
        </p:spPr>
        <p:txBody>
          <a:bodyPr wrap="square">
            <a:spAutoFit/>
          </a:bodyPr>
          <a:lstStyle/>
          <a:p>
            <a:r>
              <a:rPr lang="ru-RU" sz="1200" dirty="0" smtClean="0">
                <a:solidFill>
                  <a:srgbClr val="0070C0"/>
                </a:solidFill>
                <a:latin typeface="Times New Roman" pitchFamily="18" charset="0"/>
                <a:cs typeface="Times New Roman" pitchFamily="18" charset="0"/>
              </a:rPr>
              <a:t>Детский дом № 53Выборгского района Санкт-Петербурга на празднике Масленицы в Лесном</a:t>
            </a:r>
            <a:endParaRPr lang="ru-RU" sz="1200" dirty="0">
              <a:solidFill>
                <a:srgbClr val="0070C0"/>
              </a:solidFill>
              <a:latin typeface="Times New Roman" pitchFamily="18" charset="0"/>
              <a:cs typeface="Times New Roman" pitchFamily="18" charset="0"/>
            </a:endParaRPr>
          </a:p>
        </p:txBody>
      </p:sp>
      <p:sp>
        <p:nvSpPr>
          <p:cNvPr id="11" name="Прямоугольник 10"/>
          <p:cNvSpPr/>
          <p:nvPr/>
        </p:nvSpPr>
        <p:spPr>
          <a:xfrm>
            <a:off x="6000760" y="1214422"/>
            <a:ext cx="2714644" cy="369332"/>
          </a:xfrm>
          <a:prstGeom prst="rect">
            <a:avLst/>
          </a:prstGeom>
        </p:spPr>
        <p:txBody>
          <a:bodyPr wrap="square">
            <a:spAutoFit/>
          </a:bodyPr>
          <a:lstStyle/>
          <a:p>
            <a:r>
              <a:rPr lang="ru-RU" dirty="0" smtClean="0">
                <a:solidFill>
                  <a:srgbClr val="0070C0"/>
                </a:solidFill>
                <a:latin typeface="Times New Roman" pitchFamily="18" charset="0"/>
                <a:cs typeface="Times New Roman" pitchFamily="18" charset="0"/>
              </a:rPr>
              <a:t> Клубные формы работы</a:t>
            </a:r>
            <a:endParaRPr lang="ru-RU" dirty="0">
              <a:solidFill>
                <a:srgbClr val="0070C0"/>
              </a:solidFill>
              <a:latin typeface="Times New Roman" pitchFamily="18" charset="0"/>
              <a:cs typeface="Times New Roman" pitchFamily="18" charset="0"/>
            </a:endParaRPr>
          </a:p>
        </p:txBody>
      </p:sp>
      <p:sp>
        <p:nvSpPr>
          <p:cNvPr id="12" name="TextBox 11"/>
          <p:cNvSpPr txBox="1"/>
          <p:nvPr/>
        </p:nvSpPr>
        <p:spPr>
          <a:xfrm>
            <a:off x="428596" y="4000504"/>
            <a:ext cx="2714644" cy="830997"/>
          </a:xfrm>
          <a:prstGeom prst="rect">
            <a:avLst/>
          </a:prstGeom>
          <a:noFill/>
        </p:spPr>
        <p:txBody>
          <a:bodyPr wrap="square" rtlCol="0">
            <a:spAutoFit/>
          </a:bodyPr>
          <a:lstStyle/>
          <a:p>
            <a:r>
              <a:rPr lang="ru-RU" sz="1600" dirty="0" smtClean="0">
                <a:solidFill>
                  <a:srgbClr val="0070C0"/>
                </a:solidFill>
                <a:latin typeface="Times New Roman" pitchFamily="18" charset="0"/>
                <a:cs typeface="Times New Roman" pitchFamily="18" charset="0"/>
              </a:rPr>
              <a:t>Кафедра коррекционной педагогики РГПУ, ЛОИРО. Санкт-Петербург</a:t>
            </a:r>
            <a:endParaRPr lang="ru-RU" sz="1600" dirty="0">
              <a:solidFill>
                <a:srgbClr val="0070C0"/>
              </a:solidFill>
              <a:latin typeface="Times New Roman" pitchFamily="18" charset="0"/>
              <a:cs typeface="Times New Roman" pitchFamily="18" charset="0"/>
            </a:endParaRPr>
          </a:p>
        </p:txBody>
      </p:sp>
      <p:sp>
        <p:nvSpPr>
          <p:cNvPr id="13" name="TextBox 12"/>
          <p:cNvSpPr txBox="1"/>
          <p:nvPr/>
        </p:nvSpPr>
        <p:spPr>
          <a:xfrm>
            <a:off x="3071802" y="3786190"/>
            <a:ext cx="2786082" cy="369332"/>
          </a:xfrm>
          <a:prstGeom prst="rect">
            <a:avLst/>
          </a:prstGeom>
          <a:noFill/>
        </p:spPr>
        <p:txBody>
          <a:bodyPr wrap="square" rtlCol="0">
            <a:spAutoFit/>
          </a:bodyPr>
          <a:lstStyle/>
          <a:p>
            <a:r>
              <a:rPr lang="ru-RU" dirty="0" smtClean="0">
                <a:solidFill>
                  <a:srgbClr val="0070C0"/>
                </a:solidFill>
                <a:latin typeface="Times New Roman" pitchFamily="18" charset="0"/>
                <a:cs typeface="Times New Roman" pitchFamily="18" charset="0"/>
              </a:rPr>
              <a:t>Фестиваль в д. </a:t>
            </a:r>
            <a:r>
              <a:rPr lang="ru-RU" dirty="0" err="1" smtClean="0">
                <a:solidFill>
                  <a:srgbClr val="0070C0"/>
                </a:solidFill>
                <a:latin typeface="Times New Roman" pitchFamily="18" charset="0"/>
                <a:cs typeface="Times New Roman" pitchFamily="18" charset="0"/>
              </a:rPr>
              <a:t>Вартемяги</a:t>
            </a:r>
            <a:endParaRPr lang="ru-RU"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572140"/>
            <a:ext cx="8183880" cy="857256"/>
          </a:xfrm>
        </p:spPr>
        <p:txBody>
          <a:bodyPr>
            <a:normAutofit/>
          </a:bodyPr>
          <a:lstStyle/>
          <a:p>
            <a:r>
              <a:rPr lang="ru-RU" dirty="0" smtClean="0">
                <a:solidFill>
                  <a:srgbClr val="FF0000"/>
                </a:solidFill>
                <a:latin typeface="Times New Roman" pitchFamily="18" charset="0"/>
                <a:cs typeface="Times New Roman" pitchFamily="18" charset="0"/>
              </a:rPr>
              <a:t>День Здоровья</a:t>
            </a:r>
            <a:endParaRPr lang="ru-RU"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a:xfrm>
            <a:off x="285720" y="579438"/>
            <a:ext cx="4071966" cy="634984"/>
          </a:xfrm>
        </p:spPr>
        <p:txBody>
          <a:bodyPr>
            <a:normAutofit fontScale="85000" lnSpcReduction="20000"/>
          </a:bodyPr>
          <a:lstStyle/>
          <a:p>
            <a:r>
              <a:rPr lang="ru-RU" dirty="0" smtClean="0">
                <a:solidFill>
                  <a:srgbClr val="0070C0"/>
                </a:solidFill>
                <a:latin typeface="Times New Roman" pitchFamily="18" charset="0"/>
                <a:cs typeface="Times New Roman" pitchFamily="18" charset="0"/>
              </a:rPr>
              <a:t>Катание на санках, на коньках, игры</a:t>
            </a:r>
            <a:endParaRPr lang="ru-RU" dirty="0">
              <a:solidFill>
                <a:srgbClr val="0070C0"/>
              </a:solidFill>
              <a:latin typeface="Times New Roman" pitchFamily="18" charset="0"/>
              <a:cs typeface="Times New Roman" pitchFamily="18" charset="0"/>
            </a:endParaRPr>
          </a:p>
        </p:txBody>
      </p:sp>
      <p:sp>
        <p:nvSpPr>
          <p:cNvPr id="4" name="Текст 3"/>
          <p:cNvSpPr>
            <a:spLocks noGrp="1"/>
          </p:cNvSpPr>
          <p:nvPr>
            <p:ph type="body" sz="half" idx="3"/>
          </p:nvPr>
        </p:nvSpPr>
        <p:spPr>
          <a:xfrm>
            <a:off x="5429256" y="579438"/>
            <a:ext cx="3143272" cy="849298"/>
          </a:xfrm>
        </p:spPr>
        <p:txBody>
          <a:bodyPr>
            <a:normAutofit lnSpcReduction="10000"/>
          </a:bodyPr>
          <a:lstStyle/>
          <a:p>
            <a:r>
              <a:rPr lang="ru-RU" dirty="0" smtClean="0">
                <a:solidFill>
                  <a:srgbClr val="0070C0"/>
                </a:solidFill>
                <a:latin typeface="Times New Roman" pitchFamily="18" charset="0"/>
                <a:cs typeface="Times New Roman" pitchFamily="18" charset="0"/>
              </a:rPr>
              <a:t>Русский богатырь                   Юрий Ершов</a:t>
            </a:r>
            <a:endParaRPr lang="ru-RU" dirty="0">
              <a:solidFill>
                <a:srgbClr val="0070C0"/>
              </a:solidFill>
              <a:latin typeface="Times New Roman" pitchFamily="18" charset="0"/>
              <a:cs typeface="Times New Roman" pitchFamily="18" charset="0"/>
            </a:endParaRPr>
          </a:p>
        </p:txBody>
      </p:sp>
      <p:pic>
        <p:nvPicPr>
          <p:cNvPr id="2050" name="Picture 2" descr="D:\Работа\Наука\Высшая школа\ЛОУ им.А.С. Пушкина\Андреева Ирина Владимировна\День семейного отдыха\Ершов Юра.jpg"/>
          <p:cNvPicPr>
            <a:picLocks noGrp="1" noChangeAspect="1" noChangeArrowheads="1"/>
          </p:cNvPicPr>
          <p:nvPr>
            <p:ph sz="quarter" idx="4"/>
          </p:nvPr>
        </p:nvPicPr>
        <p:blipFill>
          <a:blip r:embed="rId2" cstate="print"/>
          <a:srcRect/>
          <a:stretch>
            <a:fillRect/>
          </a:stretch>
        </p:blipFill>
        <p:spPr bwMode="auto">
          <a:xfrm>
            <a:off x="5857884" y="1571612"/>
            <a:ext cx="2761204" cy="3910026"/>
          </a:xfrm>
          <a:prstGeom prst="rect">
            <a:avLst/>
          </a:prstGeom>
          <a:noFill/>
        </p:spPr>
      </p:pic>
      <p:pic>
        <p:nvPicPr>
          <p:cNvPr id="9" name="Picture 4" descr="E:\Дворецкая\Спорт\сканирование0014.jpg"/>
          <p:cNvPicPr>
            <a:picLocks noChangeAspect="1" noChangeArrowheads="1"/>
          </p:cNvPicPr>
          <p:nvPr/>
        </p:nvPicPr>
        <p:blipFill>
          <a:blip r:embed="rId3" cstate="print"/>
          <a:srcRect/>
          <a:stretch>
            <a:fillRect/>
          </a:stretch>
        </p:blipFill>
        <p:spPr bwMode="auto">
          <a:xfrm>
            <a:off x="428596" y="3429000"/>
            <a:ext cx="3120159" cy="2357436"/>
          </a:xfrm>
          <a:prstGeom prst="rect">
            <a:avLst/>
          </a:prstGeom>
          <a:noFill/>
          <a:ln w="19050">
            <a:solidFill>
              <a:srgbClr val="000000"/>
            </a:solidFill>
            <a:miter lim="800000"/>
            <a:headEnd/>
            <a:tailEnd/>
          </a:ln>
        </p:spPr>
      </p:pic>
      <p:sp>
        <p:nvSpPr>
          <p:cNvPr id="8" name="TextBox 7"/>
          <p:cNvSpPr txBox="1"/>
          <p:nvPr/>
        </p:nvSpPr>
        <p:spPr>
          <a:xfrm>
            <a:off x="571472" y="2500306"/>
            <a:ext cx="2643206" cy="646331"/>
          </a:xfrm>
          <a:prstGeom prst="rect">
            <a:avLst/>
          </a:prstGeom>
          <a:noFill/>
        </p:spPr>
        <p:txBody>
          <a:bodyPr wrap="square" rtlCol="0">
            <a:spAutoFit/>
          </a:bodyPr>
          <a:lstStyle/>
          <a:p>
            <a:r>
              <a:rPr lang="ru-RU" sz="1200" dirty="0" smtClean="0">
                <a:solidFill>
                  <a:schemeClr val="bg1"/>
                </a:solidFill>
                <a:latin typeface="Times New Roman" pitchFamily="18" charset="0"/>
                <a:cs typeface="Times New Roman" pitchFamily="18" charset="0"/>
              </a:rPr>
              <a:t>Детский дом № 53Выборгского района Санкт-Петербурга на празднике Масленицы в Лесном</a:t>
            </a:r>
            <a:endParaRPr lang="ru-RU" sz="1200" dirty="0">
              <a:solidFill>
                <a:schemeClr val="bg1"/>
              </a:solidFill>
              <a:latin typeface="Times New Roman" pitchFamily="18" charset="0"/>
              <a:cs typeface="Times New Roman" pitchFamily="18" charset="0"/>
            </a:endParaRPr>
          </a:p>
        </p:txBody>
      </p:sp>
      <p:pic>
        <p:nvPicPr>
          <p:cNvPr id="5122" name="Picture 2" descr="C:\Documents and Settings\user3\Мои документы\Мои рисунки\Солнышко в руках.jpg"/>
          <p:cNvPicPr>
            <a:picLocks noChangeAspect="1" noChangeArrowheads="1"/>
          </p:cNvPicPr>
          <p:nvPr/>
        </p:nvPicPr>
        <p:blipFill>
          <a:blip r:embed="rId4"/>
          <a:srcRect/>
          <a:stretch>
            <a:fillRect/>
          </a:stretch>
        </p:blipFill>
        <p:spPr bwMode="auto">
          <a:xfrm>
            <a:off x="3857620" y="2357430"/>
            <a:ext cx="1714512" cy="1928826"/>
          </a:xfrm>
          <a:prstGeom prst="rect">
            <a:avLst/>
          </a:prstGeom>
          <a:noFill/>
        </p:spPr>
      </p:pic>
      <p:pic>
        <p:nvPicPr>
          <p:cNvPr id="11" name="Picture 2" descr="D:\Работа\Наука\Высшая школа\ЛОУ им.А.С. Пушкина\Андреева Ирина Владимировна\День семейного отдыха\Изображение 135.jpg"/>
          <p:cNvPicPr>
            <a:picLocks noGrp="1" noChangeAspect="1" noChangeArrowheads="1"/>
          </p:cNvPicPr>
          <p:nvPr>
            <p:ph sz="quarter" idx="2"/>
          </p:nvPr>
        </p:nvPicPr>
        <p:blipFill>
          <a:blip r:embed="rId5" cstate="print"/>
          <a:srcRect/>
          <a:stretch>
            <a:fillRect/>
          </a:stretch>
        </p:blipFill>
        <p:spPr bwMode="auto">
          <a:xfrm>
            <a:off x="714348" y="1214422"/>
            <a:ext cx="2772518" cy="1909763"/>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715016"/>
            <a:ext cx="8572560" cy="694370"/>
          </a:xfrm>
        </p:spPr>
        <p:txBody>
          <a:bodyPr/>
          <a:lstStyle/>
          <a:p>
            <a:r>
              <a:rPr lang="ru-RU" dirty="0" smtClean="0">
                <a:solidFill>
                  <a:srgbClr val="FF0000"/>
                </a:solidFill>
                <a:latin typeface="Times New Roman" pitchFamily="18" charset="0"/>
                <a:cs typeface="Times New Roman" pitchFamily="18" charset="0"/>
              </a:rPr>
              <a:t>Зимние забавы на Руси. </a:t>
            </a:r>
            <a:endParaRPr lang="ru-RU"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r>
              <a:rPr lang="ru-RU" dirty="0" smtClean="0">
                <a:solidFill>
                  <a:srgbClr val="002060"/>
                </a:solidFill>
                <a:latin typeface="Times New Roman" pitchFamily="18" charset="0"/>
                <a:cs typeface="Times New Roman" pitchFamily="18" charset="0"/>
              </a:rPr>
              <a:t>Кулачный бой</a:t>
            </a:r>
            <a:endParaRPr lang="ru-RU" dirty="0">
              <a:solidFill>
                <a:srgbClr val="002060"/>
              </a:solidFill>
              <a:latin typeface="Times New Roman" pitchFamily="18" charset="0"/>
              <a:cs typeface="Times New Roman" pitchFamily="18" charset="0"/>
            </a:endParaRPr>
          </a:p>
        </p:txBody>
      </p:sp>
      <p:sp>
        <p:nvSpPr>
          <p:cNvPr id="4" name="Текст 3"/>
          <p:cNvSpPr>
            <a:spLocks noGrp="1"/>
          </p:cNvSpPr>
          <p:nvPr>
            <p:ph type="body" sz="half" idx="3"/>
          </p:nvPr>
        </p:nvSpPr>
        <p:spPr/>
        <p:txBody>
          <a:bodyPr/>
          <a:lstStyle/>
          <a:p>
            <a:r>
              <a:rPr lang="ru-RU" dirty="0" smtClean="0">
                <a:solidFill>
                  <a:srgbClr val="002060"/>
                </a:solidFill>
                <a:latin typeface="Times New Roman" pitchFamily="18" charset="0"/>
                <a:cs typeface="Times New Roman" pitchFamily="18" charset="0"/>
              </a:rPr>
              <a:t>Масленица. </a:t>
            </a:r>
            <a:endParaRPr lang="ru-RU" dirty="0">
              <a:solidFill>
                <a:srgbClr val="002060"/>
              </a:solidFill>
              <a:latin typeface="Times New Roman" pitchFamily="18" charset="0"/>
              <a:cs typeface="Times New Roman" pitchFamily="18" charset="0"/>
            </a:endParaRPr>
          </a:p>
        </p:txBody>
      </p:sp>
      <p:pic>
        <p:nvPicPr>
          <p:cNvPr id="8" name="Содержимое 7" descr="http://vasnec.ru/jivopis/jivopis_vasnecov_a44.php"/>
          <p:cNvPicPr>
            <a:picLocks noGrp="1"/>
          </p:cNvPicPr>
          <p:nvPr>
            <p:ph sz="quarter" idx="2"/>
          </p:nvPr>
        </p:nvPicPr>
        <p:blipFill>
          <a:blip r:embed="rId2" cstate="print"/>
          <a:srcRect/>
          <a:stretch>
            <a:fillRect/>
          </a:stretch>
        </p:blipFill>
        <p:spPr bwMode="auto">
          <a:xfrm>
            <a:off x="642910" y="1901825"/>
            <a:ext cx="3573491" cy="3027373"/>
          </a:xfrm>
          <a:prstGeom prst="rect">
            <a:avLst/>
          </a:prstGeom>
          <a:noFill/>
          <a:ln w="9525">
            <a:noFill/>
            <a:miter lim="800000"/>
            <a:headEnd/>
            <a:tailEnd/>
          </a:ln>
        </p:spPr>
      </p:pic>
      <p:pic>
        <p:nvPicPr>
          <p:cNvPr id="9" name="Picture 6" descr="G:\Конкурсная работа . Спорт\Материал для  конкурсной презентации\Славянская мифология\Ярило-4.jpg"/>
          <p:cNvPicPr>
            <a:picLocks noGrp="1" noChangeAspect="1" noChangeArrowheads="1"/>
          </p:cNvPicPr>
          <p:nvPr>
            <p:ph sz="quarter" idx="4"/>
          </p:nvPr>
        </p:nvPicPr>
        <p:blipFill>
          <a:blip r:embed="rId3"/>
          <a:srcRect/>
          <a:stretch>
            <a:fillRect/>
          </a:stretch>
        </p:blipFill>
        <p:spPr bwMode="auto">
          <a:xfrm>
            <a:off x="5214942" y="2214554"/>
            <a:ext cx="2742675" cy="205700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Славянская мифология</a:t>
            </a:r>
            <a:endParaRPr lang="ru-RU" dirty="0"/>
          </a:p>
        </p:txBody>
      </p:sp>
      <p:sp>
        <p:nvSpPr>
          <p:cNvPr id="3" name="Содержимое 2"/>
          <p:cNvSpPr>
            <a:spLocks noGrp="1"/>
          </p:cNvSpPr>
          <p:nvPr>
            <p:ph idx="1"/>
          </p:nvPr>
        </p:nvSpPr>
        <p:spPr/>
        <p:txBody>
          <a:bodyPr/>
          <a:lstStyle/>
          <a:p>
            <a:r>
              <a:rPr lang="ru-RU" dirty="0" smtClean="0"/>
              <a:t>Перун и </a:t>
            </a:r>
            <a:r>
              <a:rPr lang="ru-RU" dirty="0" err="1" smtClean="0"/>
              <a:t>Даждьбог</a:t>
            </a:r>
            <a:endParaRPr lang="ru-RU" dirty="0"/>
          </a:p>
        </p:txBody>
      </p:sp>
      <p:pic>
        <p:nvPicPr>
          <p:cNvPr id="14338" name="Picture 2" descr="G:\Конкурсная работа . Спорт\Материал для  конкурсной презентации\Славянская мифология-1\iПерун-1.jpg"/>
          <p:cNvPicPr>
            <a:picLocks noChangeAspect="1" noChangeArrowheads="1"/>
          </p:cNvPicPr>
          <p:nvPr/>
        </p:nvPicPr>
        <p:blipFill>
          <a:blip r:embed="rId2"/>
          <a:srcRect/>
          <a:stretch>
            <a:fillRect/>
          </a:stretch>
        </p:blipFill>
        <p:spPr bwMode="auto">
          <a:xfrm>
            <a:off x="500035" y="2143116"/>
            <a:ext cx="3071834" cy="2303875"/>
          </a:xfrm>
          <a:prstGeom prst="rect">
            <a:avLst/>
          </a:prstGeom>
          <a:noFill/>
        </p:spPr>
      </p:pic>
      <p:pic>
        <p:nvPicPr>
          <p:cNvPr id="14339" name="Picture 3" descr="G:\Конкурсная работа . Спорт\Материал для  конкурсной презентации\Славянская мифология\Сварожич, Даждьбог.jpg"/>
          <p:cNvPicPr>
            <a:picLocks noChangeAspect="1" noChangeArrowheads="1"/>
          </p:cNvPicPr>
          <p:nvPr/>
        </p:nvPicPr>
        <p:blipFill>
          <a:blip r:embed="rId3"/>
          <a:srcRect/>
          <a:stretch>
            <a:fillRect/>
          </a:stretch>
        </p:blipFill>
        <p:spPr bwMode="auto">
          <a:xfrm>
            <a:off x="5786446" y="2143116"/>
            <a:ext cx="2756774" cy="2369614"/>
          </a:xfrm>
          <a:prstGeom prst="rect">
            <a:avLst/>
          </a:prstGeom>
          <a:noFill/>
        </p:spPr>
      </p:pic>
      <p:pic>
        <p:nvPicPr>
          <p:cNvPr id="14341" name="Picture 5" descr="G:\Конкурсная работа . Спорт\Материал для  конкурсной презентации\Славянская мифология\Перун.jpg"/>
          <p:cNvPicPr>
            <a:picLocks noChangeAspect="1" noChangeArrowheads="1"/>
          </p:cNvPicPr>
          <p:nvPr/>
        </p:nvPicPr>
        <p:blipFill>
          <a:blip r:embed="rId4"/>
          <a:srcRect/>
          <a:stretch>
            <a:fillRect/>
          </a:stretch>
        </p:blipFill>
        <p:spPr bwMode="auto">
          <a:xfrm>
            <a:off x="3857620" y="2071678"/>
            <a:ext cx="1643074" cy="242889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latin typeface="Times New Roman" pitchFamily="18" charset="0"/>
                <a:cs typeface="Times New Roman" pitchFamily="18" charset="0"/>
              </a:rPr>
              <a:t>Бог Солнца у древних славян</a:t>
            </a:r>
            <a:endParaRPr lang="ru-RU"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b="1" dirty="0" smtClean="0">
                <a:solidFill>
                  <a:srgbClr val="FF0000"/>
                </a:solidFill>
                <a:latin typeface="Times New Roman" pitchFamily="18" charset="0"/>
                <a:cs typeface="Times New Roman" pitchFamily="18" charset="0"/>
              </a:rPr>
              <a:t>Ярило</a:t>
            </a:r>
            <a:endParaRPr lang="ru-RU" b="1" dirty="0">
              <a:solidFill>
                <a:srgbClr val="FF0000"/>
              </a:solidFill>
              <a:latin typeface="Times New Roman" pitchFamily="18" charset="0"/>
              <a:cs typeface="Times New Roman" pitchFamily="18" charset="0"/>
            </a:endParaRPr>
          </a:p>
        </p:txBody>
      </p:sp>
      <p:pic>
        <p:nvPicPr>
          <p:cNvPr id="15362" name="Picture 2" descr="G:\Конкурсная работа . Спорт\Материал для  конкурсной презентации\Славянская мифология\Ярило-2.jpg"/>
          <p:cNvPicPr>
            <a:picLocks noChangeAspect="1" noChangeArrowheads="1"/>
          </p:cNvPicPr>
          <p:nvPr/>
        </p:nvPicPr>
        <p:blipFill>
          <a:blip r:embed="rId2"/>
          <a:srcRect/>
          <a:stretch>
            <a:fillRect/>
          </a:stretch>
        </p:blipFill>
        <p:spPr bwMode="auto">
          <a:xfrm>
            <a:off x="3357554" y="1928802"/>
            <a:ext cx="1973475" cy="2870508"/>
          </a:xfrm>
          <a:prstGeom prst="rect">
            <a:avLst/>
          </a:prstGeom>
          <a:noFill/>
        </p:spPr>
      </p:pic>
      <p:pic>
        <p:nvPicPr>
          <p:cNvPr id="15365" name="Picture 5" descr="G:\Конкурсная работа . Спорт\Материал для  конкурсной презентации\Славянская мифология\Ярило.jpg"/>
          <p:cNvPicPr>
            <a:picLocks noChangeAspect="1" noChangeArrowheads="1"/>
          </p:cNvPicPr>
          <p:nvPr/>
        </p:nvPicPr>
        <p:blipFill>
          <a:blip r:embed="rId3"/>
          <a:srcRect/>
          <a:stretch>
            <a:fillRect/>
          </a:stretch>
        </p:blipFill>
        <p:spPr bwMode="auto">
          <a:xfrm>
            <a:off x="928662" y="1842548"/>
            <a:ext cx="1857388" cy="2931600"/>
          </a:xfrm>
          <a:prstGeom prst="rect">
            <a:avLst/>
          </a:prstGeom>
          <a:noFill/>
        </p:spPr>
      </p:pic>
      <p:pic>
        <p:nvPicPr>
          <p:cNvPr id="15367" name="Picture 7" descr="G:\Конкурсная работа . Спорт\Материал для  конкурсной презентации\Славянская мифология-1\iЯрило-1.jpg"/>
          <p:cNvPicPr>
            <a:picLocks noChangeAspect="1" noChangeArrowheads="1"/>
          </p:cNvPicPr>
          <p:nvPr/>
        </p:nvPicPr>
        <p:blipFill>
          <a:blip r:embed="rId4"/>
          <a:srcRect/>
          <a:stretch>
            <a:fillRect/>
          </a:stretch>
        </p:blipFill>
        <p:spPr bwMode="auto">
          <a:xfrm>
            <a:off x="6215075" y="1928802"/>
            <a:ext cx="2080274" cy="2786082"/>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143512"/>
            <a:ext cx="8183880" cy="891528"/>
          </a:xfrm>
        </p:spPr>
        <p:txBody>
          <a:bodyPr>
            <a:normAutofit fontScale="90000"/>
          </a:bodyPr>
          <a:lstStyle/>
          <a:p>
            <a:r>
              <a:rPr lang="ru-RU" dirty="0" smtClean="0">
                <a:latin typeface="Times New Roman" pitchFamily="18" charset="0"/>
                <a:cs typeface="Times New Roman" pitchFamily="18" charset="0"/>
              </a:rPr>
              <a:t> </a:t>
            </a:r>
            <a:r>
              <a:rPr lang="ru-RU" dirty="0" err="1" smtClean="0">
                <a:solidFill>
                  <a:srgbClr val="0070C0"/>
                </a:solidFill>
                <a:latin typeface="Times New Roman" pitchFamily="18" charset="0"/>
                <a:cs typeface="Times New Roman" pitchFamily="18" charset="0"/>
              </a:rPr>
              <a:t>Макошь</a:t>
            </a:r>
            <a:r>
              <a:rPr lang="ru-RU" dirty="0" smtClean="0">
                <a:solidFill>
                  <a:srgbClr val="0070C0"/>
                </a:solidFill>
                <a:latin typeface="Times New Roman" pitchFamily="18" charset="0"/>
                <a:cs typeface="Times New Roman" pitchFamily="18" charset="0"/>
              </a:rPr>
              <a:t>. Традиционная русская вышивка</a:t>
            </a:r>
            <a:endParaRPr lang="ru-RU" dirty="0">
              <a:solidFill>
                <a:srgbClr val="0070C0"/>
              </a:solidFill>
              <a:latin typeface="Times New Roman" pitchFamily="18" charset="0"/>
              <a:cs typeface="Times New Roman" pitchFamily="18" charset="0"/>
            </a:endParaRPr>
          </a:p>
        </p:txBody>
      </p:sp>
      <p:pic>
        <p:nvPicPr>
          <p:cNvPr id="16386" name="Picture 2" descr="G:\Конкурсная работа . Спорт\Материал для  конкурсной презентации\Славянская мифология\Русская вышивка. Богиня Макошь..jpg"/>
          <p:cNvPicPr>
            <a:picLocks noChangeAspect="1" noChangeArrowheads="1"/>
          </p:cNvPicPr>
          <p:nvPr/>
        </p:nvPicPr>
        <p:blipFill>
          <a:blip r:embed="rId2"/>
          <a:srcRect/>
          <a:stretch>
            <a:fillRect/>
          </a:stretch>
        </p:blipFill>
        <p:spPr bwMode="auto">
          <a:xfrm>
            <a:off x="5143504" y="714356"/>
            <a:ext cx="2902175" cy="2159753"/>
          </a:xfrm>
          <a:prstGeom prst="rect">
            <a:avLst/>
          </a:prstGeom>
          <a:noFill/>
        </p:spPr>
      </p:pic>
      <p:pic>
        <p:nvPicPr>
          <p:cNvPr id="16387" name="Picture 3" descr="G:\Конкурсная работа . Спорт\Материал для  конкурсной презентации\Славянская мифология-1\Вышивка. Макошь, лада, леля.jpg"/>
          <p:cNvPicPr>
            <a:picLocks noGrp="1" noChangeAspect="1" noChangeArrowheads="1"/>
          </p:cNvPicPr>
          <p:nvPr>
            <p:ph idx="1"/>
          </p:nvPr>
        </p:nvPicPr>
        <p:blipFill>
          <a:blip r:embed="rId3"/>
          <a:srcRect/>
          <a:stretch>
            <a:fillRect/>
          </a:stretch>
        </p:blipFill>
        <p:spPr bwMode="auto">
          <a:xfrm>
            <a:off x="5230249" y="3357562"/>
            <a:ext cx="2985088" cy="1857388"/>
          </a:xfrm>
          <a:prstGeom prst="rect">
            <a:avLst/>
          </a:prstGeom>
          <a:noFill/>
        </p:spPr>
      </p:pic>
      <p:pic>
        <p:nvPicPr>
          <p:cNvPr id="6" name="Picture 3" descr="G:\Конкурсная работа . Спорт\Материал для  конкурсной презентации\Славянская мифология\Макошь - богиня плодородия.jpg"/>
          <p:cNvPicPr>
            <a:picLocks noChangeAspect="1" noChangeArrowheads="1"/>
          </p:cNvPicPr>
          <p:nvPr/>
        </p:nvPicPr>
        <p:blipFill>
          <a:blip r:embed="rId4"/>
          <a:srcRect/>
          <a:stretch>
            <a:fillRect/>
          </a:stretch>
        </p:blipFill>
        <p:spPr bwMode="auto">
          <a:xfrm>
            <a:off x="1214414" y="1214422"/>
            <a:ext cx="2071702" cy="307509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428596" y="357166"/>
            <a:ext cx="835824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Национальный государственный Университет физической культуры, спорта и здоровья имени Петра </a:t>
            </a:r>
            <a:r>
              <a:rPr kumimoji="0" lang="ru-RU" sz="1400" b="1" i="0" u="none" strike="noStrike" cap="none" normalizeH="0" baseline="0" dirty="0" err="1" smtClean="0">
                <a:ln>
                  <a:noFill/>
                </a:ln>
                <a:solidFill>
                  <a:srgbClr val="0070C0"/>
                </a:solidFill>
                <a:effectLst/>
                <a:latin typeface="Times New Roman" pitchFamily="18" charset="0"/>
                <a:ea typeface="Calibri" pitchFamily="34" charset="0"/>
                <a:cs typeface="Times New Roman" pitchFamily="18" charset="0"/>
              </a:rPr>
              <a:t>Францевича</a:t>
            </a:r>
            <a:r>
              <a:rPr kumimoji="0" lang="ru-RU" sz="1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Лесгафта, Санкт-Петербург </a:t>
            </a:r>
            <a:r>
              <a:rPr kumimoji="0" lang="ru-RU" sz="1400" b="1" i="0" u="none" strike="noStrike" cap="none" normalizeH="0" baseline="0" dirty="0" smtClean="0">
                <a:ln>
                  <a:noFill/>
                </a:ln>
                <a:solidFill>
                  <a:srgbClr val="0070C0"/>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старейшее высшее физкультурно-образовательное учебное заведение в мире </a:t>
            </a:r>
            <a:r>
              <a:rPr kumimoji="0" lang="ru-RU" sz="1400" b="1" i="0" u="none" strike="noStrike" cap="none" normalizeH="0" baseline="0" dirty="0" smtClean="0">
                <a:ln>
                  <a:noFill/>
                </a:ln>
                <a:solidFill>
                  <a:srgbClr val="0070C0"/>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основан в 1896 году выдающимся ученым Петром </a:t>
            </a:r>
            <a:r>
              <a:rPr kumimoji="0" lang="ru-RU" sz="1400" b="1" i="0" u="none" strike="noStrike" cap="none" normalizeH="0" baseline="0" dirty="0" err="1" smtClean="0">
                <a:ln>
                  <a:noFill/>
                </a:ln>
                <a:solidFill>
                  <a:srgbClr val="0070C0"/>
                </a:solidFill>
                <a:effectLst/>
                <a:latin typeface="Times New Roman" pitchFamily="18" charset="0"/>
                <a:ea typeface="Calibri" pitchFamily="34" charset="0"/>
                <a:cs typeface="Times New Roman" pitchFamily="18" charset="0"/>
              </a:rPr>
              <a:t>Францевичем</a:t>
            </a:r>
            <a:r>
              <a:rPr kumimoji="0" lang="ru-RU" sz="1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Лесгафтом. С первых дней своего существования он являлся одним из крупнейших центров научной, культурной и политической жизни России. Тут преподавали академики И. П. Павлов, А. Ф. Иоффе, А. А. Ухтомский, Е. В. Тарле многие другие звезды российской науки.</a:t>
            </a:r>
            <a:endParaRPr kumimoji="0" lang="ru-RU" sz="1400" b="0" i="0" u="none" strike="noStrike" cap="none" normalizeH="0" baseline="0" dirty="0" smtClean="0">
              <a:ln>
                <a:noFill/>
              </a:ln>
              <a:solidFill>
                <a:schemeClr val="tx1"/>
              </a:solidFill>
              <a:effectLst/>
              <a:latin typeface="Arial" pitchFamily="34" charset="0"/>
            </a:endParaRPr>
          </a:p>
        </p:txBody>
      </p:sp>
      <p:sp>
        <p:nvSpPr>
          <p:cNvPr id="65538" name="Rectangle 2"/>
          <p:cNvSpPr>
            <a:spLocks noChangeArrowheads="1"/>
          </p:cNvSpPr>
          <p:nvPr/>
        </p:nvSpPr>
        <p:spPr bwMode="auto">
          <a:xfrm>
            <a:off x="428596" y="4857760"/>
            <a:ext cx="842968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8B"/>
                </a:solidFill>
                <a:effectLst/>
                <a:latin typeface="Times New Roman" pitchFamily="18" charset="0"/>
                <a:ea typeface="Calibri" pitchFamily="34" charset="0"/>
                <a:cs typeface="Times New Roman" pitchFamily="18" charset="0"/>
              </a:rPr>
              <a:t>Университет имеет славные спортивные традиции. Преподаватель института, фигурист Н. А. </a:t>
            </a:r>
            <a:r>
              <a:rPr kumimoji="0" lang="ru-RU" sz="1400" b="1" i="0" u="none" strike="noStrike" cap="none" normalizeH="0" baseline="0" dirty="0" err="1" smtClean="0">
                <a:ln>
                  <a:noFill/>
                </a:ln>
                <a:solidFill>
                  <a:srgbClr val="00008B"/>
                </a:solidFill>
                <a:effectLst/>
                <a:latin typeface="Times New Roman" pitchFamily="18" charset="0"/>
                <a:ea typeface="Calibri" pitchFamily="34" charset="0"/>
                <a:cs typeface="Times New Roman" pitchFamily="18" charset="0"/>
              </a:rPr>
              <a:t>Панин-Коломенкин</a:t>
            </a:r>
            <a:r>
              <a:rPr kumimoji="0" lang="ru-RU" sz="1400" b="1" i="0" u="none" strike="noStrike" cap="none" normalizeH="0" baseline="0" dirty="0" smtClean="0">
                <a:ln>
                  <a:noFill/>
                </a:ln>
                <a:solidFill>
                  <a:srgbClr val="00008B"/>
                </a:solidFill>
                <a:effectLst/>
                <a:latin typeface="Times New Roman" pitchFamily="18" charset="0"/>
                <a:ea typeface="Calibri" pitchFamily="34" charset="0"/>
                <a:cs typeface="Times New Roman" pitchFamily="18" charset="0"/>
              </a:rPr>
              <a:t> стал на Олимпиаде 1908 г. первым российским Олимпийским чемпионом. Всего воспитанники и сотрудники Университета завоевали 174 золотые олимпийские медали. </a:t>
            </a:r>
            <a:r>
              <a:rPr kumimoji="0" lang="ru-RU" sz="1400" b="1" i="0" u="none" strike="noStrike" cap="none" normalizeH="0" baseline="0" dirty="0" err="1" smtClean="0">
                <a:ln>
                  <a:noFill/>
                </a:ln>
                <a:solidFill>
                  <a:srgbClr val="00008B"/>
                </a:solidFill>
                <a:effectLst/>
                <a:latin typeface="Times New Roman" pitchFamily="18" charset="0"/>
                <a:ea typeface="Calibri" pitchFamily="34" charset="0"/>
                <a:cs typeface="Times New Roman" pitchFamily="18" charset="0"/>
              </a:rPr>
              <a:t>Лесгафтовцы</a:t>
            </a:r>
            <a:r>
              <a:rPr kumimoji="0" lang="ru-RU" sz="1400" b="1" i="0" u="none" strike="noStrike" cap="none" normalizeH="0" baseline="0" dirty="0" smtClean="0">
                <a:ln>
                  <a:noFill/>
                </a:ln>
                <a:solidFill>
                  <a:srgbClr val="00008B"/>
                </a:solidFill>
                <a:effectLst/>
                <a:latin typeface="Times New Roman" pitchFamily="18" charset="0"/>
                <a:ea typeface="Calibri" pitchFamily="34" charset="0"/>
                <a:cs typeface="Times New Roman" pitchFamily="18" charset="0"/>
              </a:rPr>
              <a:t> выиграли более 700 золотых медалей на чемпионатах мира и Европы. Свыше 300 выпускников вуза носят звание Заслуженный мастер спорта и более 500 являются Заслуженными тренерами по различным видам спорта.</a:t>
            </a:r>
            <a:endParaRPr kumimoji="0" lang="ru-RU" sz="1400" b="0" i="0" u="none" strike="noStrike" cap="none" normalizeH="0" baseline="0" dirty="0" smtClean="0">
              <a:ln>
                <a:noFill/>
              </a:ln>
              <a:solidFill>
                <a:schemeClr val="tx1"/>
              </a:solidFill>
              <a:effectLst/>
              <a:latin typeface="Arial" pitchFamily="34" charset="0"/>
            </a:endParaRPr>
          </a:p>
        </p:txBody>
      </p:sp>
      <p:pic>
        <p:nvPicPr>
          <p:cNvPr id="4" name="Picture 2" descr="F:\Конкурсная работа . Спорт\Первый русский чемпион.jpg"/>
          <p:cNvPicPr>
            <a:picLocks noChangeAspect="1" noChangeArrowheads="1"/>
          </p:cNvPicPr>
          <p:nvPr/>
        </p:nvPicPr>
        <p:blipFill>
          <a:blip r:embed="rId2" cstate="print"/>
          <a:srcRect/>
          <a:stretch>
            <a:fillRect/>
          </a:stretch>
        </p:blipFill>
        <p:spPr bwMode="auto">
          <a:xfrm>
            <a:off x="428595" y="1857364"/>
            <a:ext cx="4000529" cy="2893239"/>
          </a:xfrm>
          <a:prstGeom prst="rect">
            <a:avLst/>
          </a:prstGeom>
          <a:noFill/>
        </p:spPr>
      </p:pic>
      <p:pic>
        <p:nvPicPr>
          <p:cNvPr id="5" name="Picture 3" descr="F:\Конкурсная работа . Спорт\текст.jpg"/>
          <p:cNvPicPr>
            <a:picLocks noChangeAspect="1" noChangeArrowheads="1"/>
          </p:cNvPicPr>
          <p:nvPr/>
        </p:nvPicPr>
        <p:blipFill>
          <a:blip r:embed="rId3" cstate="print"/>
          <a:srcRect/>
          <a:stretch>
            <a:fillRect/>
          </a:stretch>
        </p:blipFill>
        <p:spPr bwMode="auto">
          <a:xfrm>
            <a:off x="4500562" y="1785926"/>
            <a:ext cx="4019570" cy="3010798"/>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572140"/>
            <a:ext cx="8183880" cy="857256"/>
          </a:xfrm>
        </p:spPr>
        <p:txBody>
          <a:bodyPr/>
          <a:lstStyle/>
          <a:p>
            <a:r>
              <a:rPr lang="ru-RU" dirty="0" smtClean="0">
                <a:solidFill>
                  <a:srgbClr val="FF0000"/>
                </a:solidFill>
                <a:latin typeface="Times New Roman" pitchFamily="18" charset="0"/>
                <a:cs typeface="Times New Roman" pitchFamily="18" charset="0"/>
              </a:rPr>
              <a:t>Семейный клуб</a:t>
            </a:r>
            <a:endParaRPr lang="ru-RU"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a:xfrm>
            <a:off x="607224" y="579438"/>
            <a:ext cx="2678892" cy="634984"/>
          </a:xfrm>
        </p:spPr>
        <p:txBody>
          <a:bodyPr/>
          <a:lstStyle/>
          <a:p>
            <a:r>
              <a:rPr lang="ru-RU" dirty="0" smtClean="0">
                <a:solidFill>
                  <a:srgbClr val="0070C0"/>
                </a:solidFill>
                <a:latin typeface="Times New Roman" pitchFamily="18" charset="0"/>
                <a:cs typeface="Times New Roman" pitchFamily="18" charset="0"/>
              </a:rPr>
              <a:t>Бассейн</a:t>
            </a:r>
            <a:endParaRPr lang="ru-RU" dirty="0">
              <a:solidFill>
                <a:srgbClr val="0070C0"/>
              </a:solidFill>
              <a:latin typeface="Times New Roman" pitchFamily="18" charset="0"/>
              <a:cs typeface="Times New Roman" pitchFamily="18" charset="0"/>
            </a:endParaRPr>
          </a:p>
        </p:txBody>
      </p:sp>
      <p:sp>
        <p:nvSpPr>
          <p:cNvPr id="4" name="Текст 3"/>
          <p:cNvSpPr>
            <a:spLocks noGrp="1"/>
          </p:cNvSpPr>
          <p:nvPr>
            <p:ph type="body" sz="half" idx="3"/>
          </p:nvPr>
        </p:nvSpPr>
        <p:spPr>
          <a:xfrm>
            <a:off x="5857884" y="579438"/>
            <a:ext cx="2726204" cy="492108"/>
          </a:xfrm>
        </p:spPr>
        <p:txBody>
          <a:bodyPr>
            <a:normAutofit lnSpcReduction="10000"/>
          </a:bodyPr>
          <a:lstStyle/>
          <a:p>
            <a:r>
              <a:rPr lang="ru-RU" dirty="0" smtClean="0">
                <a:solidFill>
                  <a:srgbClr val="0070C0"/>
                </a:solidFill>
                <a:latin typeface="Times New Roman" pitchFamily="18" charset="0"/>
                <a:cs typeface="Times New Roman" pitchFamily="18" charset="0"/>
              </a:rPr>
              <a:t>Горные лыжи</a:t>
            </a:r>
            <a:endParaRPr lang="ru-RU" dirty="0">
              <a:solidFill>
                <a:srgbClr val="0070C0"/>
              </a:solidFill>
              <a:latin typeface="Times New Roman" pitchFamily="18" charset="0"/>
              <a:cs typeface="Times New Roman" pitchFamily="18" charset="0"/>
            </a:endParaRPr>
          </a:p>
        </p:txBody>
      </p:sp>
      <p:pic>
        <p:nvPicPr>
          <p:cNvPr id="9218" name="Picture 2" descr="G:\Здоровье\Бассейн\Ухожу под воду.JPG"/>
          <p:cNvPicPr>
            <a:picLocks noGrp="1" noChangeAspect="1" noChangeArrowheads="1"/>
          </p:cNvPicPr>
          <p:nvPr>
            <p:ph sz="quarter" idx="2"/>
          </p:nvPr>
        </p:nvPicPr>
        <p:blipFill>
          <a:blip r:embed="rId2" cstate="print"/>
          <a:srcRect/>
          <a:stretch>
            <a:fillRect/>
          </a:stretch>
        </p:blipFill>
        <p:spPr bwMode="auto">
          <a:xfrm>
            <a:off x="428596" y="1214422"/>
            <a:ext cx="2714644" cy="2089499"/>
          </a:xfrm>
          <a:prstGeom prst="rect">
            <a:avLst/>
          </a:prstGeom>
          <a:noFill/>
        </p:spPr>
      </p:pic>
      <p:pic>
        <p:nvPicPr>
          <p:cNvPr id="8" name="Picture 2" descr="E:\Коптяниновы, Дворецкие\Надя\IMG0098A.jpg"/>
          <p:cNvPicPr>
            <a:picLocks noChangeAspect="1" noChangeArrowheads="1"/>
          </p:cNvPicPr>
          <p:nvPr/>
        </p:nvPicPr>
        <p:blipFill>
          <a:blip r:embed="rId3" cstate="print"/>
          <a:srcRect/>
          <a:stretch>
            <a:fillRect/>
          </a:stretch>
        </p:blipFill>
        <p:spPr bwMode="auto">
          <a:xfrm>
            <a:off x="6000760" y="1255243"/>
            <a:ext cx="2357454" cy="1959441"/>
          </a:xfrm>
          <a:prstGeom prst="rect">
            <a:avLst/>
          </a:prstGeom>
          <a:noFill/>
        </p:spPr>
      </p:pic>
      <p:pic>
        <p:nvPicPr>
          <p:cNvPr id="6146" name="Picture 2" descr="G:\Сергей_Шкулёв.jpg"/>
          <p:cNvPicPr>
            <a:picLocks noGrp="1" noChangeAspect="1" noChangeArrowheads="1"/>
          </p:cNvPicPr>
          <p:nvPr>
            <p:ph sz="quarter" idx="4"/>
          </p:nvPr>
        </p:nvPicPr>
        <p:blipFill>
          <a:blip r:embed="rId4" cstate="print"/>
          <a:srcRect/>
          <a:stretch>
            <a:fillRect/>
          </a:stretch>
        </p:blipFill>
        <p:spPr bwMode="auto">
          <a:xfrm>
            <a:off x="6000760" y="3857628"/>
            <a:ext cx="2500330" cy="2000265"/>
          </a:xfrm>
          <a:prstGeom prst="rect">
            <a:avLst/>
          </a:prstGeom>
          <a:noFill/>
        </p:spPr>
      </p:pic>
      <p:pic>
        <p:nvPicPr>
          <p:cNvPr id="9" name="Содержимое 3" descr="File0012.jpg"/>
          <p:cNvPicPr>
            <a:picLocks noChangeAspect="1"/>
          </p:cNvPicPr>
          <p:nvPr/>
        </p:nvPicPr>
        <p:blipFill>
          <a:blip r:embed="rId5" cstate="print"/>
          <a:stretch>
            <a:fillRect/>
          </a:stretch>
        </p:blipFill>
        <p:spPr>
          <a:xfrm>
            <a:off x="571472" y="3855795"/>
            <a:ext cx="2500330" cy="1859220"/>
          </a:xfrm>
          <a:prstGeom prst="rect">
            <a:avLst/>
          </a:prstGeom>
        </p:spPr>
      </p:pic>
      <p:sp>
        <p:nvSpPr>
          <p:cNvPr id="10" name="TextBox 9"/>
          <p:cNvSpPr txBox="1"/>
          <p:nvPr/>
        </p:nvSpPr>
        <p:spPr>
          <a:xfrm>
            <a:off x="5929322" y="3357562"/>
            <a:ext cx="2286016" cy="369332"/>
          </a:xfrm>
          <a:prstGeom prst="rect">
            <a:avLst/>
          </a:prstGeom>
          <a:noFill/>
        </p:spPr>
        <p:txBody>
          <a:bodyPr wrap="square" rtlCol="0">
            <a:spAutoFit/>
          </a:bodyPr>
          <a:lstStyle/>
          <a:p>
            <a:r>
              <a:rPr lang="ru-RU" b="1" dirty="0" smtClean="0">
                <a:solidFill>
                  <a:srgbClr val="0070C0"/>
                </a:solidFill>
                <a:latin typeface="Times New Roman" pitchFamily="18" charset="0"/>
                <a:cs typeface="Times New Roman" pitchFamily="18" charset="0"/>
              </a:rPr>
              <a:t>Хоккей</a:t>
            </a:r>
            <a:endParaRPr lang="ru-RU" b="1" dirty="0">
              <a:solidFill>
                <a:srgbClr val="0070C0"/>
              </a:solidFill>
              <a:latin typeface="Times New Roman" pitchFamily="18" charset="0"/>
              <a:cs typeface="Times New Roman" pitchFamily="18" charset="0"/>
            </a:endParaRPr>
          </a:p>
        </p:txBody>
      </p:sp>
      <p:pic>
        <p:nvPicPr>
          <p:cNvPr id="1028" name="Picture 4" descr="G:\БАТиП\Конные маршруты\Въезд в манеж..JPG"/>
          <p:cNvPicPr>
            <a:picLocks noChangeAspect="1" noChangeArrowheads="1"/>
          </p:cNvPicPr>
          <p:nvPr/>
        </p:nvPicPr>
        <p:blipFill>
          <a:blip r:embed="rId6" cstate="print"/>
          <a:srcRect/>
          <a:stretch>
            <a:fillRect/>
          </a:stretch>
        </p:blipFill>
        <p:spPr bwMode="auto">
          <a:xfrm>
            <a:off x="3214678" y="3857628"/>
            <a:ext cx="2381267" cy="1857388"/>
          </a:xfrm>
          <a:prstGeom prst="rect">
            <a:avLst/>
          </a:prstGeom>
          <a:noFill/>
        </p:spPr>
      </p:pic>
      <p:sp>
        <p:nvSpPr>
          <p:cNvPr id="13" name="TextBox 12"/>
          <p:cNvSpPr txBox="1"/>
          <p:nvPr/>
        </p:nvSpPr>
        <p:spPr>
          <a:xfrm>
            <a:off x="500034" y="3429000"/>
            <a:ext cx="2643206" cy="400110"/>
          </a:xfrm>
          <a:prstGeom prst="rect">
            <a:avLst/>
          </a:prstGeom>
          <a:noFill/>
        </p:spPr>
        <p:txBody>
          <a:bodyPr wrap="square" rtlCol="0">
            <a:spAutoFit/>
          </a:bodyPr>
          <a:lstStyle/>
          <a:p>
            <a:r>
              <a:rPr lang="ru-RU" sz="2000" b="1" dirty="0" smtClean="0">
                <a:solidFill>
                  <a:srgbClr val="0070C0"/>
                </a:solidFill>
                <a:latin typeface="Times New Roman" pitchFamily="18" charset="0"/>
                <a:cs typeface="Times New Roman" pitchFamily="18" charset="0"/>
              </a:rPr>
              <a:t>Туризм</a:t>
            </a:r>
            <a:endParaRPr lang="ru-RU" sz="2000" b="1" dirty="0">
              <a:solidFill>
                <a:srgbClr val="0070C0"/>
              </a:solidFill>
              <a:latin typeface="Times New Roman" pitchFamily="18" charset="0"/>
              <a:cs typeface="Times New Roman" pitchFamily="18" charset="0"/>
            </a:endParaRPr>
          </a:p>
        </p:txBody>
      </p:sp>
      <p:sp>
        <p:nvSpPr>
          <p:cNvPr id="14" name="TextBox 13"/>
          <p:cNvSpPr txBox="1"/>
          <p:nvPr/>
        </p:nvSpPr>
        <p:spPr>
          <a:xfrm>
            <a:off x="3143240" y="3357562"/>
            <a:ext cx="2500330" cy="400110"/>
          </a:xfrm>
          <a:prstGeom prst="rect">
            <a:avLst/>
          </a:prstGeom>
          <a:noFill/>
        </p:spPr>
        <p:txBody>
          <a:bodyPr wrap="square" rtlCol="0">
            <a:spAutoFit/>
          </a:bodyPr>
          <a:lstStyle/>
          <a:p>
            <a:r>
              <a:rPr lang="ru-RU" sz="2000" b="1" dirty="0" smtClean="0">
                <a:solidFill>
                  <a:srgbClr val="0070C0"/>
                </a:solidFill>
                <a:latin typeface="Times New Roman" pitchFamily="18" charset="0"/>
                <a:cs typeface="Times New Roman" pitchFamily="18" charset="0"/>
              </a:rPr>
              <a:t>Конные маршруты</a:t>
            </a:r>
            <a:endParaRPr lang="ru-RU" sz="2000" b="1" dirty="0">
              <a:solidFill>
                <a:srgbClr val="0070C0"/>
              </a:solidFill>
              <a:latin typeface="Times New Roman" pitchFamily="18" charset="0"/>
              <a:cs typeface="Times New Roman" pitchFamily="18" charset="0"/>
            </a:endParaRPr>
          </a:p>
        </p:txBody>
      </p:sp>
      <p:pic>
        <p:nvPicPr>
          <p:cNvPr id="1029" name="Picture 5" descr="G:\БАТиП\Конные маршруты\Апельсин..JPG"/>
          <p:cNvPicPr>
            <a:picLocks noChangeAspect="1" noChangeArrowheads="1"/>
          </p:cNvPicPr>
          <p:nvPr/>
        </p:nvPicPr>
        <p:blipFill>
          <a:blip r:embed="rId7" cstate="print"/>
          <a:srcRect/>
          <a:stretch>
            <a:fillRect/>
          </a:stretch>
        </p:blipFill>
        <p:spPr bwMode="auto">
          <a:xfrm>
            <a:off x="3500430" y="1205491"/>
            <a:ext cx="2143140" cy="20091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FF0000"/>
                </a:solidFill>
                <a:latin typeface="Times New Roman" pitchFamily="18" charset="0"/>
                <a:cs typeface="Times New Roman" pitchFamily="18" charset="0"/>
              </a:rPr>
              <a:t>Курорты Ленинградской области</a:t>
            </a:r>
            <a:endParaRPr lang="ru-RU" dirty="0">
              <a:solidFill>
                <a:srgbClr val="FF0000"/>
              </a:solidFill>
              <a:latin typeface="Times New Roman" pitchFamily="18" charset="0"/>
              <a:cs typeface="Times New Roman" pitchFamily="18" charset="0"/>
            </a:endParaRPr>
          </a:p>
        </p:txBody>
      </p:sp>
      <p:pic>
        <p:nvPicPr>
          <p:cNvPr id="10243" name="Picture 3" descr="D:\Работа\Наука\Высшая школа\БАТиП\Рекламно-информационная деятельность\Туризм\Северный склон.jpg"/>
          <p:cNvPicPr>
            <a:picLocks noChangeAspect="1" noChangeArrowheads="1"/>
          </p:cNvPicPr>
          <p:nvPr/>
        </p:nvPicPr>
        <p:blipFill>
          <a:blip r:embed="rId2" cstate="print"/>
          <a:srcRect/>
          <a:stretch>
            <a:fillRect/>
          </a:stretch>
        </p:blipFill>
        <p:spPr bwMode="auto">
          <a:xfrm>
            <a:off x="714348" y="642919"/>
            <a:ext cx="2143140" cy="1580566"/>
          </a:xfrm>
          <a:prstGeom prst="rect">
            <a:avLst/>
          </a:prstGeom>
          <a:noFill/>
        </p:spPr>
      </p:pic>
      <p:pic>
        <p:nvPicPr>
          <p:cNvPr id="10244" name="Picture 4" descr="D:\Работа\Наука\Высшая школа\БАТиП\Рекламно-информационная деятельность\Туризм\iCAUPRJUC.jpg"/>
          <p:cNvPicPr>
            <a:picLocks noChangeAspect="1" noChangeArrowheads="1"/>
          </p:cNvPicPr>
          <p:nvPr/>
        </p:nvPicPr>
        <p:blipFill>
          <a:blip r:embed="rId3" cstate="print"/>
          <a:srcRect/>
          <a:stretch>
            <a:fillRect/>
          </a:stretch>
        </p:blipFill>
        <p:spPr bwMode="auto">
          <a:xfrm>
            <a:off x="7000892" y="3214686"/>
            <a:ext cx="1684976" cy="2071692"/>
          </a:xfrm>
          <a:prstGeom prst="rect">
            <a:avLst/>
          </a:prstGeom>
          <a:noFill/>
        </p:spPr>
      </p:pic>
      <p:pic>
        <p:nvPicPr>
          <p:cNvPr id="10245" name="Picture 5" descr="D:\Работа\Наука\Высшая школа\БАТиП\Рекламно-информационная деятельность\Туризм\Игора.jpg"/>
          <p:cNvPicPr>
            <a:picLocks noChangeAspect="1" noChangeArrowheads="1"/>
          </p:cNvPicPr>
          <p:nvPr/>
        </p:nvPicPr>
        <p:blipFill>
          <a:blip r:embed="rId4" cstate="print"/>
          <a:srcRect/>
          <a:stretch>
            <a:fillRect/>
          </a:stretch>
        </p:blipFill>
        <p:spPr bwMode="auto">
          <a:xfrm>
            <a:off x="5357818" y="642918"/>
            <a:ext cx="3143262" cy="1781182"/>
          </a:xfrm>
          <a:prstGeom prst="rect">
            <a:avLst/>
          </a:prstGeom>
          <a:noFill/>
        </p:spPr>
      </p:pic>
      <p:pic>
        <p:nvPicPr>
          <p:cNvPr id="10246" name="Picture 6" descr="D:\Работа\Наука\Высшая школа\БАТиП\Рекламно-информационная деятельность\Туризм\i[10].jpg"/>
          <p:cNvPicPr>
            <a:picLocks noGrp="1" noChangeAspect="1" noChangeArrowheads="1"/>
          </p:cNvPicPr>
          <p:nvPr>
            <p:ph idx="1"/>
          </p:nvPr>
        </p:nvPicPr>
        <p:blipFill>
          <a:blip r:embed="rId5" cstate="print"/>
          <a:srcRect/>
          <a:stretch>
            <a:fillRect/>
          </a:stretch>
        </p:blipFill>
        <p:spPr bwMode="auto">
          <a:xfrm>
            <a:off x="428596" y="3143248"/>
            <a:ext cx="2714644" cy="2026934"/>
          </a:xfrm>
          <a:prstGeom prst="rect">
            <a:avLst/>
          </a:prstGeom>
          <a:noFill/>
        </p:spPr>
      </p:pic>
      <p:pic>
        <p:nvPicPr>
          <p:cNvPr id="10247" name="Picture 7" descr="D:\Работа\Наука\Высшая школа\БАТиП\Рекламно-информационная деятельность\Туризм\КСК  Дюны.jpg"/>
          <p:cNvPicPr>
            <a:picLocks noChangeAspect="1" noChangeArrowheads="1"/>
          </p:cNvPicPr>
          <p:nvPr/>
        </p:nvPicPr>
        <p:blipFill>
          <a:blip r:embed="rId6" cstate="print"/>
          <a:srcRect/>
          <a:stretch>
            <a:fillRect/>
          </a:stretch>
        </p:blipFill>
        <p:spPr bwMode="auto">
          <a:xfrm>
            <a:off x="3786182" y="2829139"/>
            <a:ext cx="2189575" cy="1671431"/>
          </a:xfrm>
          <a:prstGeom prst="rect">
            <a:avLst/>
          </a:prstGeom>
          <a:noFill/>
        </p:spPr>
      </p:pic>
      <p:sp>
        <p:nvSpPr>
          <p:cNvPr id="9" name="TextBox 8"/>
          <p:cNvSpPr txBox="1"/>
          <p:nvPr/>
        </p:nvSpPr>
        <p:spPr>
          <a:xfrm>
            <a:off x="571472" y="2428868"/>
            <a:ext cx="2786082" cy="369332"/>
          </a:xfrm>
          <a:prstGeom prst="rect">
            <a:avLst/>
          </a:prstGeom>
          <a:noFill/>
        </p:spPr>
        <p:txBody>
          <a:bodyPr wrap="square" rtlCol="0">
            <a:spAutoFit/>
          </a:bodyPr>
          <a:lstStyle/>
          <a:p>
            <a:r>
              <a:rPr lang="ru-RU" dirty="0" smtClean="0">
                <a:solidFill>
                  <a:srgbClr val="0070C0"/>
                </a:solidFill>
                <a:latin typeface="Times New Roman" pitchFamily="18" charset="0"/>
                <a:cs typeface="Times New Roman" pitchFamily="18" charset="0"/>
              </a:rPr>
              <a:t>Северный Склон.  Токсово</a:t>
            </a:r>
            <a:endParaRPr lang="ru-RU" dirty="0">
              <a:solidFill>
                <a:srgbClr val="0070C0"/>
              </a:solidFill>
              <a:latin typeface="Times New Roman" pitchFamily="18" charset="0"/>
              <a:cs typeface="Times New Roman" pitchFamily="18" charset="0"/>
            </a:endParaRPr>
          </a:p>
        </p:txBody>
      </p:sp>
      <p:sp>
        <p:nvSpPr>
          <p:cNvPr id="10" name="TextBox 9"/>
          <p:cNvSpPr txBox="1"/>
          <p:nvPr/>
        </p:nvSpPr>
        <p:spPr>
          <a:xfrm>
            <a:off x="3929058" y="4714884"/>
            <a:ext cx="2643206" cy="369332"/>
          </a:xfrm>
          <a:prstGeom prst="rect">
            <a:avLst/>
          </a:prstGeom>
          <a:noFill/>
        </p:spPr>
        <p:txBody>
          <a:bodyPr wrap="square" rtlCol="0">
            <a:spAutoFit/>
          </a:bodyPr>
          <a:lstStyle/>
          <a:p>
            <a:r>
              <a:rPr lang="ru-RU" dirty="0" smtClean="0">
                <a:solidFill>
                  <a:srgbClr val="0070C0"/>
                </a:solidFill>
                <a:latin typeface="Times New Roman" pitchFamily="18" charset="0"/>
                <a:cs typeface="Times New Roman" pitchFamily="18" charset="0"/>
              </a:rPr>
              <a:t>КСК « Дюны»</a:t>
            </a:r>
            <a:endParaRPr lang="ru-RU" dirty="0">
              <a:solidFill>
                <a:srgbClr val="0070C0"/>
              </a:solidFill>
              <a:latin typeface="Times New Roman" pitchFamily="18" charset="0"/>
              <a:cs typeface="Times New Roman" pitchFamily="18" charset="0"/>
            </a:endParaRPr>
          </a:p>
        </p:txBody>
      </p:sp>
      <p:sp>
        <p:nvSpPr>
          <p:cNvPr id="11" name="TextBox 10"/>
          <p:cNvSpPr txBox="1"/>
          <p:nvPr/>
        </p:nvSpPr>
        <p:spPr>
          <a:xfrm>
            <a:off x="6143636" y="2571744"/>
            <a:ext cx="2786082" cy="369332"/>
          </a:xfrm>
          <a:prstGeom prst="rect">
            <a:avLst/>
          </a:prstGeom>
          <a:noFill/>
        </p:spPr>
        <p:txBody>
          <a:bodyPr wrap="square" rtlCol="0">
            <a:spAutoFit/>
          </a:bodyPr>
          <a:lstStyle/>
          <a:p>
            <a:r>
              <a:rPr lang="ru-RU" dirty="0" smtClean="0">
                <a:solidFill>
                  <a:srgbClr val="0070C0"/>
                </a:solidFill>
                <a:latin typeface="Times New Roman" pitchFamily="18" charset="0"/>
                <a:cs typeface="Times New Roman" pitchFamily="18" charset="0"/>
              </a:rPr>
              <a:t>Курорт « </a:t>
            </a:r>
            <a:r>
              <a:rPr lang="ru-RU" dirty="0" err="1" smtClean="0">
                <a:solidFill>
                  <a:srgbClr val="0070C0"/>
                </a:solidFill>
                <a:latin typeface="Times New Roman" pitchFamily="18" charset="0"/>
                <a:cs typeface="Times New Roman" pitchFamily="18" charset="0"/>
              </a:rPr>
              <a:t>Игора</a:t>
            </a:r>
            <a:r>
              <a:rPr lang="ru-RU" dirty="0" smtClean="0">
                <a:solidFill>
                  <a:srgbClr val="0070C0"/>
                </a:solidFill>
                <a:latin typeface="Times New Roman" pitchFamily="18" charset="0"/>
                <a:cs typeface="Times New Roman" pitchFamily="18" charset="0"/>
              </a:rPr>
              <a:t>»</a:t>
            </a:r>
            <a:endParaRPr lang="ru-RU"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142852"/>
            <a:ext cx="8183880" cy="6715148"/>
          </a:xfrm>
        </p:spPr>
        <p:txBody>
          <a:bodyPr>
            <a:normAutofit fontScale="90000"/>
          </a:bodyPr>
          <a:lstStyle/>
          <a:p>
            <a:pPr algn="ctr"/>
            <a:r>
              <a:rPr lang="ru-RU" dirty="0" smtClean="0">
                <a:solidFill>
                  <a:srgbClr val="00B0F0"/>
                </a:solidFill>
                <a:latin typeface="Times New Roman" pitchFamily="18" charset="0"/>
                <a:cs typeface="Times New Roman" pitchFamily="18" charset="0"/>
              </a:rPr>
              <a:t/>
            </a:r>
            <a:br>
              <a:rPr lang="ru-RU" dirty="0" smtClean="0">
                <a:solidFill>
                  <a:srgbClr val="00B0F0"/>
                </a:solidFill>
                <a:latin typeface="Times New Roman" pitchFamily="18" charset="0"/>
                <a:cs typeface="Times New Roman" pitchFamily="18" charset="0"/>
              </a:rPr>
            </a:br>
            <a:r>
              <a:rPr lang="ru-RU" dirty="0" smtClean="0">
                <a:solidFill>
                  <a:srgbClr val="00B0F0"/>
                </a:solidFill>
                <a:latin typeface="Times New Roman" pitchFamily="18" charset="0"/>
                <a:cs typeface="Times New Roman" pitchFamily="18" charset="0"/>
              </a:rPr>
              <a:t/>
            </a:r>
            <a:br>
              <a:rPr lang="ru-RU" dirty="0" smtClean="0">
                <a:solidFill>
                  <a:srgbClr val="00B0F0"/>
                </a:solidFill>
                <a:latin typeface="Times New Roman" pitchFamily="18" charset="0"/>
                <a:cs typeface="Times New Roman" pitchFamily="18" charset="0"/>
              </a:rPr>
            </a:br>
            <a:r>
              <a:rPr lang="ru-RU" dirty="0" smtClean="0">
                <a:solidFill>
                  <a:srgbClr val="00B0F0"/>
                </a:solidFill>
                <a:latin typeface="Times New Roman" pitchFamily="18" charset="0"/>
                <a:cs typeface="Times New Roman" pitchFamily="18" charset="0"/>
              </a:rPr>
              <a:t/>
            </a:r>
            <a:br>
              <a:rPr lang="ru-RU" dirty="0" smtClean="0">
                <a:solidFill>
                  <a:srgbClr val="00B0F0"/>
                </a:solidFill>
                <a:latin typeface="Times New Roman" pitchFamily="18" charset="0"/>
                <a:cs typeface="Times New Roman" pitchFamily="18" charset="0"/>
              </a:rPr>
            </a:br>
            <a:r>
              <a:rPr lang="ru-RU" dirty="0" smtClean="0">
                <a:solidFill>
                  <a:srgbClr val="00B0F0"/>
                </a:solidFill>
                <a:latin typeface="Times New Roman" pitchFamily="18" charset="0"/>
                <a:cs typeface="Times New Roman" pitchFamily="18" charset="0"/>
              </a:rPr>
              <a:t>Коллектив авторов:</a:t>
            </a:r>
            <a:br>
              <a:rPr lang="ru-RU" dirty="0" smtClean="0">
                <a:solidFill>
                  <a:srgbClr val="00B0F0"/>
                </a:solidFill>
                <a:latin typeface="Times New Roman" pitchFamily="18" charset="0"/>
                <a:cs typeface="Times New Roman" pitchFamily="18" charset="0"/>
              </a:rPr>
            </a:br>
            <a:r>
              <a:rPr lang="ru-RU" sz="2000" b="0" dirty="0" smtClean="0">
                <a:solidFill>
                  <a:srgbClr val="00B0F0"/>
                </a:solidFill>
                <a:latin typeface="Times New Roman" pitchFamily="18" charset="0"/>
                <a:cs typeface="Times New Roman" pitchFamily="18" charset="0"/>
              </a:rPr>
              <a:t>Романова Н.А.- </a:t>
            </a:r>
            <a:r>
              <a:rPr lang="ru-RU" sz="2000" b="0" i="1" dirty="0" smtClean="0">
                <a:solidFill>
                  <a:srgbClr val="00B0F0"/>
                </a:solidFill>
                <a:latin typeface="Times New Roman" pitchFamily="18" charset="0"/>
                <a:cs typeface="Times New Roman" pitchFamily="18" charset="0"/>
              </a:rPr>
              <a:t>заместитель директора по воспитательной работе</a:t>
            </a:r>
            <a:r>
              <a:rPr lang="ru-RU" sz="2000" b="0" dirty="0" smtClean="0">
                <a:solidFill>
                  <a:srgbClr val="00B0F0"/>
                </a:solidFill>
                <a:latin typeface="Times New Roman" pitchFamily="18" charset="0"/>
                <a:cs typeface="Times New Roman" pitchFamily="18" charset="0"/>
              </a:rPr>
              <a:t/>
            </a:r>
            <a:br>
              <a:rPr lang="ru-RU" sz="2000" b="0" dirty="0" smtClean="0">
                <a:solidFill>
                  <a:srgbClr val="00B0F0"/>
                </a:solidFill>
                <a:latin typeface="Times New Roman" pitchFamily="18" charset="0"/>
                <a:cs typeface="Times New Roman" pitchFamily="18" charset="0"/>
              </a:rPr>
            </a:br>
            <a:r>
              <a:rPr lang="ru-RU" sz="2000" b="0" dirty="0" smtClean="0">
                <a:solidFill>
                  <a:srgbClr val="00B0F0"/>
                </a:solidFill>
                <a:latin typeface="Times New Roman" pitchFamily="18" charset="0"/>
                <a:cs typeface="Times New Roman" pitchFamily="18" charset="0"/>
              </a:rPr>
              <a:t>Безуглова А.Н.</a:t>
            </a:r>
            <a:br>
              <a:rPr lang="ru-RU" sz="2000" b="0" dirty="0" smtClean="0">
                <a:solidFill>
                  <a:srgbClr val="00B0F0"/>
                </a:solidFill>
                <a:latin typeface="Times New Roman" pitchFamily="18" charset="0"/>
                <a:cs typeface="Times New Roman" pitchFamily="18" charset="0"/>
              </a:rPr>
            </a:br>
            <a:r>
              <a:rPr lang="ru-RU" sz="2000" b="0" dirty="0" smtClean="0">
                <a:solidFill>
                  <a:srgbClr val="00B0F0"/>
                </a:solidFill>
                <a:latin typeface="Times New Roman" pitchFamily="18" charset="0"/>
                <a:cs typeface="Times New Roman" pitchFamily="18" charset="0"/>
              </a:rPr>
              <a:t>Паршина Е.К. </a:t>
            </a:r>
            <a:br>
              <a:rPr lang="ru-RU" sz="2000" b="0" dirty="0" smtClean="0">
                <a:solidFill>
                  <a:srgbClr val="00B0F0"/>
                </a:solidFill>
                <a:latin typeface="Times New Roman" pitchFamily="18" charset="0"/>
                <a:cs typeface="Times New Roman" pitchFamily="18" charset="0"/>
              </a:rPr>
            </a:br>
            <a:r>
              <a:rPr lang="ru-RU" sz="2000" b="0" dirty="0" smtClean="0">
                <a:solidFill>
                  <a:srgbClr val="00B0F0"/>
                </a:solidFill>
                <a:latin typeface="Times New Roman" pitchFamily="18" charset="0"/>
                <a:cs typeface="Times New Roman" pitchFamily="18" charset="0"/>
              </a:rPr>
              <a:t>Алексеев Иван</a:t>
            </a:r>
            <a:br>
              <a:rPr lang="ru-RU" sz="2000" b="0" dirty="0" smtClean="0">
                <a:solidFill>
                  <a:srgbClr val="00B0F0"/>
                </a:solidFill>
                <a:latin typeface="Times New Roman" pitchFamily="18" charset="0"/>
                <a:cs typeface="Times New Roman" pitchFamily="18" charset="0"/>
              </a:rPr>
            </a:br>
            <a:r>
              <a:rPr lang="ru-RU" sz="2000" b="0" dirty="0" smtClean="0">
                <a:solidFill>
                  <a:srgbClr val="00B0F0"/>
                </a:solidFill>
                <a:latin typeface="Times New Roman" pitchFamily="18" charset="0"/>
                <a:cs typeface="Times New Roman" pitchFamily="18" charset="0"/>
              </a:rPr>
              <a:t>Букетов Валентин</a:t>
            </a:r>
            <a:br>
              <a:rPr lang="ru-RU" sz="2000" b="0" dirty="0" smtClean="0">
                <a:solidFill>
                  <a:srgbClr val="00B0F0"/>
                </a:solidFill>
                <a:latin typeface="Times New Roman" pitchFamily="18" charset="0"/>
                <a:cs typeface="Times New Roman" pitchFamily="18" charset="0"/>
              </a:rPr>
            </a:br>
            <a:r>
              <a:rPr lang="ru-RU" sz="2000" b="0" dirty="0" err="1" smtClean="0">
                <a:solidFill>
                  <a:srgbClr val="00B0F0"/>
                </a:solidFill>
                <a:latin typeface="Times New Roman" pitchFamily="18" charset="0"/>
                <a:cs typeface="Times New Roman" pitchFamily="18" charset="0"/>
              </a:rPr>
              <a:t>Буховец</a:t>
            </a:r>
            <a:r>
              <a:rPr lang="ru-RU" sz="2000" b="0" dirty="0" smtClean="0">
                <a:solidFill>
                  <a:srgbClr val="00B0F0"/>
                </a:solidFill>
                <a:latin typeface="Times New Roman" pitchFamily="18" charset="0"/>
                <a:cs typeface="Times New Roman" pitchFamily="18" charset="0"/>
              </a:rPr>
              <a:t> Всеволод</a:t>
            </a:r>
            <a:br>
              <a:rPr lang="ru-RU" sz="2000" b="0" dirty="0" smtClean="0">
                <a:solidFill>
                  <a:srgbClr val="00B0F0"/>
                </a:solidFill>
                <a:latin typeface="Times New Roman" pitchFamily="18" charset="0"/>
                <a:cs typeface="Times New Roman" pitchFamily="18" charset="0"/>
              </a:rPr>
            </a:br>
            <a:r>
              <a:rPr lang="ru-RU" sz="2000" b="0" dirty="0" smtClean="0">
                <a:solidFill>
                  <a:srgbClr val="00B0F0"/>
                </a:solidFill>
                <a:latin typeface="Times New Roman" pitchFamily="18" charset="0"/>
                <a:cs typeface="Times New Roman" pitchFamily="18" charset="0"/>
              </a:rPr>
              <a:t>Данилов Владислав</a:t>
            </a:r>
            <a:br>
              <a:rPr lang="ru-RU" sz="2000" b="0" dirty="0" smtClean="0">
                <a:solidFill>
                  <a:srgbClr val="00B0F0"/>
                </a:solidFill>
                <a:latin typeface="Times New Roman" pitchFamily="18" charset="0"/>
                <a:cs typeface="Times New Roman" pitchFamily="18" charset="0"/>
              </a:rPr>
            </a:br>
            <a:r>
              <a:rPr lang="ru-RU" sz="2000" b="0" dirty="0" smtClean="0">
                <a:solidFill>
                  <a:srgbClr val="00B0F0"/>
                </a:solidFill>
                <a:latin typeface="Times New Roman" pitchFamily="18" charset="0"/>
                <a:cs typeface="Times New Roman" pitchFamily="18" charset="0"/>
              </a:rPr>
              <a:t>Егоров Максим</a:t>
            </a:r>
            <a:br>
              <a:rPr lang="ru-RU" sz="2000" b="0" dirty="0" smtClean="0">
                <a:solidFill>
                  <a:srgbClr val="00B0F0"/>
                </a:solidFill>
                <a:latin typeface="Times New Roman" pitchFamily="18" charset="0"/>
                <a:cs typeface="Times New Roman" pitchFamily="18" charset="0"/>
              </a:rPr>
            </a:br>
            <a:r>
              <a:rPr lang="ru-RU" sz="2000" b="0" dirty="0" smtClean="0">
                <a:solidFill>
                  <a:srgbClr val="00B0F0"/>
                </a:solidFill>
                <a:latin typeface="Times New Roman" pitchFamily="18" charset="0"/>
                <a:cs typeface="Times New Roman" pitchFamily="18" charset="0"/>
              </a:rPr>
              <a:t>Закатов Фёдор</a:t>
            </a:r>
            <a:br>
              <a:rPr lang="ru-RU" sz="2000" b="0" dirty="0" smtClean="0">
                <a:solidFill>
                  <a:srgbClr val="00B0F0"/>
                </a:solidFill>
                <a:latin typeface="Times New Roman" pitchFamily="18" charset="0"/>
                <a:cs typeface="Times New Roman" pitchFamily="18" charset="0"/>
              </a:rPr>
            </a:br>
            <a:r>
              <a:rPr lang="ru-RU" sz="2000" b="0" dirty="0" err="1" smtClean="0">
                <a:solidFill>
                  <a:srgbClr val="00B0F0"/>
                </a:solidFill>
                <a:latin typeface="Times New Roman" pitchFamily="18" charset="0"/>
                <a:cs typeface="Times New Roman" pitchFamily="18" charset="0"/>
              </a:rPr>
              <a:t>Коренев</a:t>
            </a:r>
            <a:r>
              <a:rPr lang="ru-RU" sz="2000" b="0" dirty="0" smtClean="0">
                <a:solidFill>
                  <a:srgbClr val="00B0F0"/>
                </a:solidFill>
                <a:latin typeface="Times New Roman" pitchFamily="18" charset="0"/>
                <a:cs typeface="Times New Roman" pitchFamily="18" charset="0"/>
              </a:rPr>
              <a:t> Владислав</a:t>
            </a:r>
            <a:br>
              <a:rPr lang="ru-RU" sz="2000" b="0" dirty="0" smtClean="0">
                <a:solidFill>
                  <a:srgbClr val="00B0F0"/>
                </a:solidFill>
                <a:latin typeface="Times New Roman" pitchFamily="18" charset="0"/>
                <a:cs typeface="Times New Roman" pitchFamily="18" charset="0"/>
              </a:rPr>
            </a:br>
            <a:r>
              <a:rPr lang="ru-RU" sz="2000" b="0" dirty="0" smtClean="0">
                <a:solidFill>
                  <a:srgbClr val="00B0F0"/>
                </a:solidFill>
                <a:latin typeface="Times New Roman" pitchFamily="18" charset="0"/>
                <a:cs typeface="Times New Roman" pitchFamily="18" charset="0"/>
              </a:rPr>
              <a:t>Мартьянова Ксения</a:t>
            </a:r>
            <a:br>
              <a:rPr lang="ru-RU" sz="2000" b="0" dirty="0" smtClean="0">
                <a:solidFill>
                  <a:srgbClr val="00B0F0"/>
                </a:solidFill>
                <a:latin typeface="Times New Roman" pitchFamily="18" charset="0"/>
                <a:cs typeface="Times New Roman" pitchFamily="18" charset="0"/>
              </a:rPr>
            </a:br>
            <a:r>
              <a:rPr lang="ru-RU" sz="2000" b="0" dirty="0" smtClean="0">
                <a:solidFill>
                  <a:srgbClr val="00B0F0"/>
                </a:solidFill>
                <a:latin typeface="Times New Roman" pitchFamily="18" charset="0"/>
                <a:cs typeface="Times New Roman" pitchFamily="18" charset="0"/>
              </a:rPr>
              <a:t>Нефёдов Сергей</a:t>
            </a:r>
            <a:br>
              <a:rPr lang="ru-RU" sz="2000" b="0" dirty="0" smtClean="0">
                <a:solidFill>
                  <a:srgbClr val="00B0F0"/>
                </a:solidFill>
                <a:latin typeface="Times New Roman" pitchFamily="18" charset="0"/>
                <a:cs typeface="Times New Roman" pitchFamily="18" charset="0"/>
              </a:rPr>
            </a:br>
            <a:r>
              <a:rPr lang="ru-RU" sz="2000" b="0" dirty="0" smtClean="0">
                <a:solidFill>
                  <a:srgbClr val="00B0F0"/>
                </a:solidFill>
                <a:latin typeface="Times New Roman" pitchFamily="18" charset="0"/>
                <a:cs typeface="Times New Roman" pitchFamily="18" charset="0"/>
              </a:rPr>
              <a:t>Орлова </a:t>
            </a:r>
            <a:r>
              <a:rPr lang="ru-RU" sz="2000" b="0" dirty="0" err="1" smtClean="0">
                <a:solidFill>
                  <a:srgbClr val="00B0F0"/>
                </a:solidFill>
                <a:latin typeface="Times New Roman" pitchFamily="18" charset="0"/>
                <a:cs typeface="Times New Roman" pitchFamily="18" charset="0"/>
              </a:rPr>
              <a:t>Снежана</a:t>
            </a:r>
            <a:r>
              <a:rPr lang="ru-RU" sz="2000" b="0" dirty="0" smtClean="0">
                <a:solidFill>
                  <a:srgbClr val="00B0F0"/>
                </a:solidFill>
                <a:latin typeface="Times New Roman" pitchFamily="18" charset="0"/>
                <a:cs typeface="Times New Roman" pitchFamily="18" charset="0"/>
              </a:rPr>
              <a:t/>
            </a:r>
            <a:br>
              <a:rPr lang="ru-RU" sz="2000" b="0" dirty="0" smtClean="0">
                <a:solidFill>
                  <a:srgbClr val="00B0F0"/>
                </a:solidFill>
                <a:latin typeface="Times New Roman" pitchFamily="18" charset="0"/>
                <a:cs typeface="Times New Roman" pitchFamily="18" charset="0"/>
              </a:rPr>
            </a:br>
            <a:r>
              <a:rPr lang="ru-RU" sz="2000" b="0" dirty="0" err="1" smtClean="0">
                <a:solidFill>
                  <a:srgbClr val="00B0F0"/>
                </a:solidFill>
                <a:latin typeface="Times New Roman" pitchFamily="18" charset="0"/>
                <a:cs typeface="Times New Roman" pitchFamily="18" charset="0"/>
              </a:rPr>
              <a:t>Ралько</a:t>
            </a:r>
            <a:r>
              <a:rPr lang="ru-RU" sz="2000" b="0" dirty="0" smtClean="0">
                <a:solidFill>
                  <a:srgbClr val="00B0F0"/>
                </a:solidFill>
                <a:latin typeface="Times New Roman" pitchFamily="18" charset="0"/>
                <a:cs typeface="Times New Roman" pitchFamily="18" charset="0"/>
              </a:rPr>
              <a:t> Роман</a:t>
            </a:r>
            <a:br>
              <a:rPr lang="ru-RU" sz="2000" b="0" dirty="0" smtClean="0">
                <a:solidFill>
                  <a:srgbClr val="00B0F0"/>
                </a:solidFill>
                <a:latin typeface="Times New Roman" pitchFamily="18" charset="0"/>
                <a:cs typeface="Times New Roman" pitchFamily="18" charset="0"/>
              </a:rPr>
            </a:br>
            <a:r>
              <a:rPr lang="ru-RU" sz="2000" b="0" dirty="0" err="1" smtClean="0">
                <a:solidFill>
                  <a:srgbClr val="00B0F0"/>
                </a:solidFill>
                <a:latin typeface="Times New Roman" pitchFamily="18" charset="0"/>
                <a:cs typeface="Times New Roman" pitchFamily="18" charset="0"/>
              </a:rPr>
              <a:t>Сердцов</a:t>
            </a:r>
            <a:r>
              <a:rPr lang="ru-RU" sz="2000" b="0" dirty="0" smtClean="0">
                <a:solidFill>
                  <a:srgbClr val="00B0F0"/>
                </a:solidFill>
                <a:latin typeface="Times New Roman" pitchFamily="18" charset="0"/>
                <a:cs typeface="Times New Roman" pitchFamily="18" charset="0"/>
              </a:rPr>
              <a:t> Александр</a:t>
            </a:r>
            <a:br>
              <a:rPr lang="ru-RU" sz="2000" b="0" dirty="0" smtClean="0">
                <a:solidFill>
                  <a:srgbClr val="00B0F0"/>
                </a:solidFill>
                <a:latin typeface="Times New Roman" pitchFamily="18" charset="0"/>
                <a:cs typeface="Times New Roman" pitchFamily="18" charset="0"/>
              </a:rPr>
            </a:br>
            <a:r>
              <a:rPr lang="ru-RU" sz="2000" b="0" dirty="0" smtClean="0">
                <a:solidFill>
                  <a:srgbClr val="00B0F0"/>
                </a:solidFill>
                <a:latin typeface="Times New Roman" pitchFamily="18" charset="0"/>
                <a:cs typeface="Times New Roman" pitchFamily="18" charset="0"/>
              </a:rPr>
              <a:t>Синицын Илья</a:t>
            </a:r>
            <a:br>
              <a:rPr lang="ru-RU" sz="2000" b="0" dirty="0" smtClean="0">
                <a:solidFill>
                  <a:srgbClr val="00B0F0"/>
                </a:solidFill>
                <a:latin typeface="Times New Roman" pitchFamily="18" charset="0"/>
                <a:cs typeface="Times New Roman" pitchFamily="18" charset="0"/>
              </a:rPr>
            </a:br>
            <a:r>
              <a:rPr lang="ru-RU" sz="2000" b="0" dirty="0" smtClean="0">
                <a:solidFill>
                  <a:srgbClr val="00B0F0"/>
                </a:solidFill>
                <a:latin typeface="Times New Roman" pitchFamily="18" charset="0"/>
                <a:cs typeface="Times New Roman" pitchFamily="18" charset="0"/>
              </a:rPr>
              <a:t>Шипилов </a:t>
            </a:r>
            <a:r>
              <a:rPr lang="ru-RU" sz="2000" b="0" dirty="0" smtClean="0">
                <a:solidFill>
                  <a:srgbClr val="00B0F0"/>
                </a:solidFill>
                <a:latin typeface="Times New Roman" pitchFamily="18" charset="0"/>
                <a:cs typeface="Times New Roman" pitchFamily="18" charset="0"/>
              </a:rPr>
              <a:t>Даниил</a:t>
            </a:r>
            <a:br>
              <a:rPr lang="ru-RU" sz="2000" b="0" dirty="0" smtClean="0">
                <a:solidFill>
                  <a:srgbClr val="00B0F0"/>
                </a:solidFill>
                <a:latin typeface="Times New Roman" pitchFamily="18" charset="0"/>
                <a:cs typeface="Times New Roman" pitchFamily="18" charset="0"/>
              </a:rPr>
            </a:br>
            <a:r>
              <a:rPr lang="ru-RU" sz="2000" b="0" dirty="0" err="1" smtClean="0">
                <a:solidFill>
                  <a:srgbClr val="00B0F0"/>
                </a:solidFill>
                <a:latin typeface="Times New Roman" pitchFamily="18" charset="0"/>
                <a:cs typeface="Times New Roman" pitchFamily="18" charset="0"/>
              </a:rPr>
              <a:t>Шкулёв</a:t>
            </a:r>
            <a:r>
              <a:rPr lang="ru-RU" sz="2000" b="0" dirty="0" smtClean="0">
                <a:solidFill>
                  <a:srgbClr val="00B0F0"/>
                </a:solidFill>
                <a:latin typeface="Times New Roman" pitchFamily="18" charset="0"/>
                <a:cs typeface="Times New Roman" pitchFamily="18" charset="0"/>
              </a:rPr>
              <a:t>  Сергей </a:t>
            </a:r>
            <a:br>
              <a:rPr lang="ru-RU" sz="2000" b="0" dirty="0" smtClean="0">
                <a:solidFill>
                  <a:srgbClr val="00B0F0"/>
                </a:solidFill>
                <a:latin typeface="Times New Roman" pitchFamily="18" charset="0"/>
                <a:cs typeface="Times New Roman" pitchFamily="18" charset="0"/>
              </a:rPr>
            </a:br>
            <a:r>
              <a:rPr lang="ru-RU" sz="2000" b="0" dirty="0" err="1" smtClean="0">
                <a:solidFill>
                  <a:srgbClr val="00B0F0"/>
                </a:solidFill>
                <a:latin typeface="Times New Roman" pitchFamily="18" charset="0"/>
                <a:cs typeface="Times New Roman" pitchFamily="18" charset="0"/>
              </a:rPr>
              <a:t>Коптянинова</a:t>
            </a:r>
            <a:r>
              <a:rPr lang="ru-RU" sz="2000" b="0" dirty="0" smtClean="0">
                <a:solidFill>
                  <a:srgbClr val="00B0F0"/>
                </a:solidFill>
                <a:latin typeface="Times New Roman" pitchFamily="18" charset="0"/>
                <a:cs typeface="Times New Roman" pitchFamily="18" charset="0"/>
              </a:rPr>
              <a:t> Надежд</a:t>
            </a:r>
            <a:r>
              <a:rPr lang="ru-RU" sz="2000" b="0" dirty="0" smtClean="0">
                <a:solidFill>
                  <a:srgbClr val="00B0F0"/>
                </a:solidFill>
                <a:latin typeface="Times New Roman" pitchFamily="18" charset="0"/>
                <a:cs typeface="Times New Roman" pitchFamily="18" charset="0"/>
              </a:rPr>
              <a:t/>
            </a:r>
            <a:br>
              <a:rPr lang="ru-RU" sz="2000" b="0" dirty="0" smtClean="0">
                <a:solidFill>
                  <a:srgbClr val="00B0F0"/>
                </a:solidFill>
                <a:latin typeface="Times New Roman" pitchFamily="18" charset="0"/>
                <a:cs typeface="Times New Roman" pitchFamily="18" charset="0"/>
              </a:rPr>
            </a:br>
            <a:r>
              <a:rPr lang="ru-RU" sz="2800" dirty="0" smtClean="0">
                <a:solidFill>
                  <a:srgbClr val="00B0F0"/>
                </a:solidFill>
                <a:latin typeface="Times New Roman" pitchFamily="18" charset="0"/>
                <a:cs typeface="Times New Roman" pitchFamily="18" charset="0"/>
              </a:rPr>
              <a:t/>
            </a:r>
            <a:br>
              <a:rPr lang="ru-RU" sz="2800" dirty="0" smtClean="0">
                <a:solidFill>
                  <a:srgbClr val="00B0F0"/>
                </a:solidFill>
                <a:latin typeface="Times New Roman" pitchFamily="18" charset="0"/>
                <a:cs typeface="Times New Roman" pitchFamily="18" charset="0"/>
              </a:rPr>
            </a:br>
            <a:r>
              <a:rPr lang="ru-RU" sz="2800" dirty="0" smtClean="0">
                <a:solidFill>
                  <a:srgbClr val="00B0F0"/>
                </a:solidFill>
                <a:latin typeface="Times New Roman" pitchFamily="18" charset="0"/>
                <a:cs typeface="Times New Roman" pitchFamily="18" charset="0"/>
              </a:rPr>
              <a:t> </a:t>
            </a:r>
            <a:endParaRPr lang="ru-RU" sz="2800" dirty="0">
              <a:solidFill>
                <a:srgbClr val="00B0F0"/>
              </a:solidFill>
              <a:latin typeface="Times New Roman" pitchFamily="18" charset="0"/>
              <a:cs typeface="Times New Roman" pitchFamily="18" charset="0"/>
            </a:endParaRPr>
          </a:p>
        </p:txBody>
      </p:sp>
      <p:pic>
        <p:nvPicPr>
          <p:cNvPr id="1026" name="Picture 2" descr="C:\Program Files\Microsoft Office\MEDIA\CAGCAT10\j0199036.wmf"/>
          <p:cNvPicPr>
            <a:picLocks noChangeAspect="1" noChangeArrowheads="1"/>
          </p:cNvPicPr>
          <p:nvPr/>
        </p:nvPicPr>
        <p:blipFill>
          <a:blip r:embed="rId2"/>
          <a:srcRect/>
          <a:stretch>
            <a:fillRect/>
          </a:stretch>
        </p:blipFill>
        <p:spPr bwMode="auto">
          <a:xfrm>
            <a:off x="714348" y="3843080"/>
            <a:ext cx="1643074" cy="1810381"/>
          </a:xfrm>
          <a:prstGeom prst="rect">
            <a:avLst/>
          </a:prstGeom>
          <a:noFill/>
        </p:spPr>
      </p:pic>
      <p:pic>
        <p:nvPicPr>
          <p:cNvPr id="6" name="Picture 7" descr="C:\Program Files\Microsoft Office\MEDIA\CAGCAT10\j0299763.wmf"/>
          <p:cNvPicPr>
            <a:picLocks noChangeAspect="1" noChangeArrowheads="1"/>
          </p:cNvPicPr>
          <p:nvPr/>
        </p:nvPicPr>
        <p:blipFill>
          <a:blip r:embed="rId3" cstate="print"/>
          <a:srcRect/>
          <a:stretch>
            <a:fillRect/>
          </a:stretch>
        </p:blipFill>
        <p:spPr bwMode="auto">
          <a:xfrm>
            <a:off x="6643702" y="4214818"/>
            <a:ext cx="1827886" cy="15041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183880" cy="1051560"/>
          </a:xfrm>
        </p:spPr>
        <p:txBody>
          <a:bodyPr>
            <a:normAutofit fontScale="90000"/>
          </a:bodyPr>
          <a:lstStyle/>
          <a:p>
            <a:r>
              <a:rPr lang="ru-RU" dirty="0" smtClean="0">
                <a:latin typeface="Times New Roman" pitchFamily="18" charset="0"/>
                <a:cs typeface="Times New Roman" pitchFamily="18" charset="0"/>
              </a:rPr>
              <a:t>ФК «Зенит»: традиции и современность</a:t>
            </a:r>
            <a:endParaRPr lang="ru-RU" dirty="0">
              <a:latin typeface="Times New Roman" pitchFamily="18" charset="0"/>
              <a:cs typeface="Times New Roman" pitchFamily="18" charset="0"/>
            </a:endParaRPr>
          </a:p>
        </p:txBody>
      </p:sp>
      <p:pic>
        <p:nvPicPr>
          <p:cNvPr id="7170" name="Picture 2" descr="F:\Конкурсная работа . Спорт\Кержаков.jpg"/>
          <p:cNvPicPr>
            <a:picLocks noGrp="1" noChangeAspect="1" noChangeArrowheads="1"/>
          </p:cNvPicPr>
          <p:nvPr>
            <p:ph idx="1"/>
          </p:nvPr>
        </p:nvPicPr>
        <p:blipFill>
          <a:blip r:embed="rId2" cstate="print"/>
          <a:srcRect/>
          <a:stretch>
            <a:fillRect/>
          </a:stretch>
        </p:blipFill>
        <p:spPr bwMode="auto">
          <a:xfrm>
            <a:off x="928662" y="1857364"/>
            <a:ext cx="2543175" cy="1571636"/>
          </a:xfrm>
          <a:prstGeom prst="rect">
            <a:avLst/>
          </a:prstGeom>
          <a:noFill/>
        </p:spPr>
      </p:pic>
      <p:pic>
        <p:nvPicPr>
          <p:cNvPr id="7172" name="Picture 4" descr="http://media-beta.fc-zenit.ru/resources/2/7647/253624_209x133.jpg"/>
          <p:cNvPicPr>
            <a:picLocks noChangeAspect="1" noChangeArrowheads="1"/>
          </p:cNvPicPr>
          <p:nvPr/>
        </p:nvPicPr>
        <p:blipFill>
          <a:blip r:embed="rId3" cstate="print"/>
          <a:srcRect/>
          <a:stretch>
            <a:fillRect/>
          </a:stretch>
        </p:blipFill>
        <p:spPr bwMode="auto">
          <a:xfrm>
            <a:off x="4572000" y="3714752"/>
            <a:ext cx="3341455" cy="2071702"/>
          </a:xfrm>
          <a:prstGeom prst="rect">
            <a:avLst/>
          </a:prstGeom>
          <a:noFill/>
        </p:spPr>
      </p:pic>
      <p:pic>
        <p:nvPicPr>
          <p:cNvPr id="7174" name="Picture 6" descr="http://media-beta.fc-zenit.ru/resources/2/7608/251673_209x133.jpg"/>
          <p:cNvPicPr>
            <a:picLocks noChangeAspect="1" noChangeArrowheads="1"/>
          </p:cNvPicPr>
          <p:nvPr/>
        </p:nvPicPr>
        <p:blipFill>
          <a:blip r:embed="rId4" cstate="print"/>
          <a:srcRect/>
          <a:stretch>
            <a:fillRect/>
          </a:stretch>
        </p:blipFill>
        <p:spPr bwMode="auto">
          <a:xfrm>
            <a:off x="928662" y="4000504"/>
            <a:ext cx="2643206" cy="1766892"/>
          </a:xfrm>
          <a:prstGeom prst="rect">
            <a:avLst/>
          </a:prstGeom>
          <a:noFill/>
        </p:spPr>
      </p:pic>
      <p:pic>
        <p:nvPicPr>
          <p:cNvPr id="7176" name="Picture 8" descr="http://media-beta.fc-zenit.ru/resources/2/7488/245212_209x133.jpg"/>
          <p:cNvPicPr>
            <a:picLocks noChangeAspect="1" noChangeArrowheads="1"/>
          </p:cNvPicPr>
          <p:nvPr/>
        </p:nvPicPr>
        <p:blipFill>
          <a:blip r:embed="rId5" cstate="print"/>
          <a:srcRect/>
          <a:stretch>
            <a:fillRect/>
          </a:stretch>
        </p:blipFill>
        <p:spPr bwMode="auto">
          <a:xfrm>
            <a:off x="4714876" y="1785926"/>
            <a:ext cx="2786082" cy="1753478"/>
          </a:xfrm>
          <a:prstGeom prst="rect">
            <a:avLst/>
          </a:prstGeom>
          <a:noFill/>
        </p:spPr>
      </p:pic>
      <p:sp>
        <p:nvSpPr>
          <p:cNvPr id="7" name="Прямоугольник 6"/>
          <p:cNvSpPr/>
          <p:nvPr/>
        </p:nvSpPr>
        <p:spPr>
          <a:xfrm>
            <a:off x="500034" y="6000768"/>
            <a:ext cx="8286808" cy="523220"/>
          </a:xfrm>
          <a:prstGeom prst="rect">
            <a:avLst/>
          </a:prstGeom>
        </p:spPr>
        <p:txBody>
          <a:bodyPr wrap="square">
            <a:spAutoFit/>
          </a:bodyPr>
          <a:lstStyle/>
          <a:p>
            <a:pPr algn="ctr"/>
            <a:r>
              <a:rPr lang="ru-RU" sz="2800" b="1" dirty="0" smtClean="0">
                <a:solidFill>
                  <a:srgbClr val="00B0F0"/>
                </a:solidFill>
                <a:latin typeface="Times New Roman" pitchFamily="18" charset="0"/>
                <a:cs typeface="Times New Roman" pitchFamily="18" charset="0"/>
              </a:rPr>
              <a:t>Честная спортивная борьба!</a:t>
            </a:r>
            <a:endParaRPr lang="ru-RU" sz="2800" b="1"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Times New Roman" pitchFamily="18" charset="0"/>
                <a:cs typeface="Times New Roman" pitchFamily="18" charset="0"/>
              </a:rPr>
              <a:t>История Олимпийских Игр</a:t>
            </a:r>
            <a:endParaRPr lang="ru-RU" b="1"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a:xfrm>
            <a:off x="500034" y="5624484"/>
            <a:ext cx="8152190" cy="876350"/>
          </a:xfrm>
        </p:spPr>
        <p:txBody>
          <a:bodyPr>
            <a:normAutofit/>
          </a:bodyPr>
          <a:lstStyle/>
          <a:p>
            <a:r>
              <a:rPr lang="ru-RU" dirty="0" smtClean="0"/>
              <a:t>Первые современные Олимпийские игры состоялись в 1896 году в Греции, в Афинах. Для организации проведения Игр был создан МОК. Первым президентом МОК стал </a:t>
            </a:r>
            <a:r>
              <a:rPr lang="ru-RU" dirty="0" err="1" smtClean="0"/>
              <a:t>Деметриус</a:t>
            </a:r>
            <a:r>
              <a:rPr lang="ru-RU" dirty="0" smtClean="0"/>
              <a:t> </a:t>
            </a:r>
            <a:r>
              <a:rPr lang="ru-RU" dirty="0" err="1" smtClean="0"/>
              <a:t>Викелас</a:t>
            </a:r>
            <a:r>
              <a:rPr lang="ru-RU" dirty="0" smtClean="0"/>
              <a:t>.</a:t>
            </a:r>
            <a:endParaRPr lang="ru-RU" dirty="0"/>
          </a:p>
        </p:txBody>
      </p:sp>
      <p:pic>
        <p:nvPicPr>
          <p:cNvPr id="5122" name="Picture 2" descr="G:\Олимпийские_игры\post48799_img1.jpg"/>
          <p:cNvPicPr>
            <a:picLocks noChangeAspect="1" noChangeArrowheads="1"/>
          </p:cNvPicPr>
          <p:nvPr/>
        </p:nvPicPr>
        <p:blipFill>
          <a:blip r:embed="rId2" cstate="print"/>
          <a:srcRect/>
          <a:stretch>
            <a:fillRect/>
          </a:stretch>
        </p:blipFill>
        <p:spPr bwMode="auto">
          <a:xfrm>
            <a:off x="642910" y="785794"/>
            <a:ext cx="3214710" cy="3360833"/>
          </a:xfrm>
          <a:prstGeom prst="rect">
            <a:avLst/>
          </a:prstGeom>
          <a:noFill/>
        </p:spPr>
      </p:pic>
      <p:sp>
        <p:nvSpPr>
          <p:cNvPr id="5" name="TextBox 4"/>
          <p:cNvSpPr txBox="1"/>
          <p:nvPr/>
        </p:nvSpPr>
        <p:spPr>
          <a:xfrm>
            <a:off x="3929058" y="428604"/>
            <a:ext cx="4572032" cy="4524315"/>
          </a:xfrm>
          <a:prstGeom prst="rect">
            <a:avLst/>
          </a:prstGeom>
          <a:noFill/>
        </p:spPr>
        <p:txBody>
          <a:bodyPr wrap="square" rtlCol="0">
            <a:spAutoFit/>
          </a:bodyPr>
          <a:lstStyle/>
          <a:p>
            <a:r>
              <a:rPr lang="ru-RU" dirty="0" smtClean="0">
                <a:latin typeface="Times New Roman" pitchFamily="18" charset="0"/>
                <a:cs typeface="Times New Roman" pitchFamily="18" charset="0"/>
              </a:rPr>
              <a:t>Олимпийские игры зародились в Древней Греции, где они представляли собой не только спортивный, но и религиозный праздник. </a:t>
            </a:r>
          </a:p>
          <a:p>
            <a:r>
              <a:rPr lang="ru-RU" dirty="0" smtClean="0">
                <a:latin typeface="Times New Roman" pitchFamily="18" charset="0"/>
                <a:cs typeface="Times New Roman" pitchFamily="18" charset="0"/>
              </a:rPr>
              <a:t>Первой, документально подтверждённой  датой празднования Олимпийских игр является 776 год до нашей эры. Несмотря на то, что  игры проводились и раньше, принято считать, что  учреждены они были Гераклом. </a:t>
            </a:r>
          </a:p>
          <a:p>
            <a:r>
              <a:rPr lang="ru-RU" dirty="0" smtClean="0">
                <a:latin typeface="Times New Roman" pitchFamily="18" charset="0"/>
                <a:cs typeface="Times New Roman" pitchFamily="18" charset="0"/>
              </a:rPr>
              <a:t>В 394 году н.э. Олимпийские игры были запрещены императором Феодосием </a:t>
            </a:r>
            <a:r>
              <a:rPr lang="en-US" dirty="0" smtClean="0">
                <a:latin typeface="Times New Roman" pitchFamily="18" charset="0"/>
                <a:cs typeface="Times New Roman" pitchFamily="18" charset="0"/>
              </a:rPr>
              <a:t>I</a:t>
            </a:r>
            <a:r>
              <a:rPr lang="ru-RU" dirty="0" smtClean="0">
                <a:latin typeface="Times New Roman" pitchFamily="18" charset="0"/>
                <a:cs typeface="Times New Roman" pitchFamily="18" charset="0"/>
              </a:rPr>
              <a:t> как языческое явление. Через некоторое время игры возобновились благодаря </a:t>
            </a:r>
            <a:r>
              <a:rPr lang="ru-RU" dirty="0" err="1" smtClean="0">
                <a:latin typeface="Times New Roman" pitchFamily="18" charset="0"/>
                <a:cs typeface="Times New Roman" pitchFamily="18" charset="0"/>
              </a:rPr>
              <a:t>Панайотису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Суцосу</a:t>
            </a:r>
            <a:r>
              <a:rPr lang="ru-RU" dirty="0" smtClean="0">
                <a:latin typeface="Times New Roman" pitchFamily="18" charset="0"/>
                <a:cs typeface="Times New Roman" pitchFamily="18" charset="0"/>
              </a:rPr>
              <a:t>  и  общественному деятелю  </a:t>
            </a:r>
            <a:r>
              <a:rPr lang="ru-RU" dirty="0" err="1" smtClean="0">
                <a:latin typeface="Times New Roman" pitchFamily="18" charset="0"/>
                <a:cs typeface="Times New Roman" pitchFamily="18" charset="0"/>
              </a:rPr>
              <a:t>Евангелису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Заппасу</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Гора Олимп в Греции</a:t>
            </a:r>
            <a:endParaRPr lang="ru-RU" dirty="0"/>
          </a:p>
        </p:txBody>
      </p:sp>
      <p:sp>
        <p:nvSpPr>
          <p:cNvPr id="3" name="Текст 2"/>
          <p:cNvSpPr>
            <a:spLocks noGrp="1"/>
          </p:cNvSpPr>
          <p:nvPr>
            <p:ph type="body" idx="1"/>
          </p:nvPr>
        </p:nvSpPr>
        <p:spPr/>
        <p:txBody>
          <a:bodyPr>
            <a:normAutofit fontScale="92500"/>
          </a:bodyPr>
          <a:lstStyle/>
          <a:p>
            <a:r>
              <a:rPr lang="ru-RU" dirty="0" smtClean="0"/>
              <a:t>Согласно верованиям древних греков, на горе Олимп обитали   боги. </a:t>
            </a:r>
            <a:endParaRPr lang="ru-RU" dirty="0"/>
          </a:p>
        </p:txBody>
      </p:sp>
      <p:pic>
        <p:nvPicPr>
          <p:cNvPr id="5" name="Рисунок 4" descr="Гора Олимп . Греческая мифология.jpg"/>
          <p:cNvPicPr>
            <a:picLocks noChangeAspect="1"/>
          </p:cNvPicPr>
          <p:nvPr/>
        </p:nvPicPr>
        <p:blipFill>
          <a:blip r:embed="rId2"/>
          <a:stretch>
            <a:fillRect/>
          </a:stretch>
        </p:blipFill>
        <p:spPr>
          <a:xfrm>
            <a:off x="500034" y="571480"/>
            <a:ext cx="4714908" cy="4071966"/>
          </a:xfrm>
          <a:prstGeom prst="rect">
            <a:avLst/>
          </a:prstGeom>
        </p:spPr>
      </p:pic>
      <p:pic>
        <p:nvPicPr>
          <p:cNvPr id="6" name="Рисунок 5" descr="Гора Олимп в Греции.jpg"/>
          <p:cNvPicPr>
            <a:picLocks noChangeAspect="1"/>
          </p:cNvPicPr>
          <p:nvPr/>
        </p:nvPicPr>
        <p:blipFill>
          <a:blip r:embed="rId3"/>
          <a:stretch>
            <a:fillRect/>
          </a:stretch>
        </p:blipFill>
        <p:spPr>
          <a:xfrm>
            <a:off x="5357818" y="571480"/>
            <a:ext cx="3357586" cy="414340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4714884"/>
            <a:ext cx="8183880" cy="642942"/>
          </a:xfrm>
        </p:spPr>
        <p:txBody>
          <a:bodyPr/>
          <a:lstStyle/>
          <a:p>
            <a:r>
              <a:rPr lang="ru-RU" dirty="0" smtClean="0"/>
              <a:t>Греческая мифология</a:t>
            </a:r>
            <a:endParaRPr lang="ru-RU" dirty="0"/>
          </a:p>
        </p:txBody>
      </p:sp>
      <p:sp>
        <p:nvSpPr>
          <p:cNvPr id="3" name="Текст 2"/>
          <p:cNvSpPr>
            <a:spLocks noGrp="1"/>
          </p:cNvSpPr>
          <p:nvPr>
            <p:ph type="body" idx="1"/>
          </p:nvPr>
        </p:nvSpPr>
        <p:spPr>
          <a:xfrm>
            <a:off x="468344" y="5624484"/>
            <a:ext cx="8183880" cy="804912"/>
          </a:xfrm>
        </p:spPr>
        <p:txBody>
          <a:bodyPr>
            <a:normAutofit lnSpcReduction="10000"/>
          </a:bodyPr>
          <a:lstStyle/>
          <a:p>
            <a:r>
              <a:rPr lang="ru-RU" dirty="0" smtClean="0"/>
              <a:t>Зевс.</a:t>
            </a:r>
          </a:p>
          <a:p>
            <a:r>
              <a:rPr lang="ru-RU" dirty="0" smtClean="0"/>
              <a:t>Аполлон.</a:t>
            </a:r>
          </a:p>
          <a:p>
            <a:r>
              <a:rPr lang="ru-RU" dirty="0" smtClean="0"/>
              <a:t>Античная скульптура.</a:t>
            </a:r>
          </a:p>
          <a:p>
            <a:endParaRPr lang="ru-RU" dirty="0"/>
          </a:p>
        </p:txBody>
      </p:sp>
      <p:pic>
        <p:nvPicPr>
          <p:cNvPr id="7" name="Рисунок 6" descr="Зевс.jpg"/>
          <p:cNvPicPr>
            <a:picLocks noChangeAspect="1"/>
          </p:cNvPicPr>
          <p:nvPr/>
        </p:nvPicPr>
        <p:blipFill>
          <a:blip r:embed="rId2"/>
          <a:stretch>
            <a:fillRect/>
          </a:stretch>
        </p:blipFill>
        <p:spPr>
          <a:xfrm>
            <a:off x="1009028" y="785794"/>
            <a:ext cx="2327675" cy="3286148"/>
          </a:xfrm>
          <a:prstGeom prst="rect">
            <a:avLst/>
          </a:prstGeom>
        </p:spPr>
      </p:pic>
      <p:pic>
        <p:nvPicPr>
          <p:cNvPr id="5122" name="Picture 2" descr="G:\Конкурсная работа . Спорт\Материал для  конкурсной презентации\Греческая мифология-1\Античная скульптура.jpg"/>
          <p:cNvPicPr>
            <a:picLocks noChangeAspect="1" noChangeArrowheads="1"/>
          </p:cNvPicPr>
          <p:nvPr/>
        </p:nvPicPr>
        <p:blipFill>
          <a:blip r:embed="rId3"/>
          <a:srcRect/>
          <a:stretch>
            <a:fillRect/>
          </a:stretch>
        </p:blipFill>
        <p:spPr bwMode="auto">
          <a:xfrm>
            <a:off x="5371556" y="642918"/>
            <a:ext cx="2129402" cy="35719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945</TotalTime>
  <Words>1247</Words>
  <Application>Microsoft Office PowerPoint</Application>
  <PresentationFormat>Экран (4:3)</PresentationFormat>
  <Paragraphs>182</Paragraphs>
  <Slides>52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Аспект</vt:lpstr>
      <vt:lpstr>О, СПОРТ , ТЫ – МИР!</vt:lpstr>
      <vt:lpstr>Петербургская школа</vt:lpstr>
      <vt:lpstr>Пётр Францевич Лесгафт</vt:lpstr>
      <vt:lpstr> Цитаты из трудов П.Ф. Лесгафта</vt:lpstr>
      <vt:lpstr>Слайд 5</vt:lpstr>
      <vt:lpstr>ФК «Зенит»: традиции и современность</vt:lpstr>
      <vt:lpstr>История Олимпийских Игр</vt:lpstr>
      <vt:lpstr>Гора Олимп в Греции</vt:lpstr>
      <vt:lpstr>Греческая мифология</vt:lpstr>
      <vt:lpstr>Греческая мифология</vt:lpstr>
      <vt:lpstr>Геракл.</vt:lpstr>
      <vt:lpstr>Древняя Греция</vt:lpstr>
      <vt:lpstr>Слайд 13</vt:lpstr>
      <vt:lpstr> Столицы Летних Олимпийских игр</vt:lpstr>
      <vt:lpstr>Зимние Олимпийские игры</vt:lpstr>
      <vt:lpstr>Чемпионы</vt:lpstr>
      <vt:lpstr>Столицы Олимпийских Игр</vt:lpstr>
      <vt:lpstr>Страны-победители</vt:lpstr>
      <vt:lpstr>Паралимпийские игры</vt:lpstr>
      <vt:lpstr>Паралимпиада.                                                                 Движение « Специальная Олимпиада»</vt:lpstr>
      <vt:lpstr>Олимпийские игры в Сочи -2014г.</vt:lpstr>
      <vt:lpstr>Олимпийские надежды Санкт-Петербурга</vt:lpstr>
      <vt:lpstr>Спортивная династия</vt:lpstr>
      <vt:lpstr>Олимпийская сборная</vt:lpstr>
      <vt:lpstr>           Конькобежцы</vt:lpstr>
      <vt:lpstr>                 Бобслей</vt:lpstr>
      <vt:lpstr>Алексей Ромашов</vt:lpstr>
      <vt:lpstr>Тренировки Алексея Ромашова  </vt:lpstr>
      <vt:lpstr>Мария  Комиссарова. </vt:lpstr>
      <vt:lpstr>Алексей Павленко. « Летащий лыжник».</vt:lpstr>
      <vt:lpstr>Фигурное катание </vt:lpstr>
      <vt:lpstr>Мы любим  физкультуру и спорт!</vt:lpstr>
      <vt:lpstr>Наши чемпионы</vt:lpstr>
      <vt:lpstr> Спортивные  ВУЗы                          Санкт-Петербурга</vt:lpstr>
      <vt:lpstr>Слайд 35</vt:lpstr>
      <vt:lpstr>Военный Институт Физической Культуры. Санкт-Петербург</vt:lpstr>
      <vt:lpstr>РГПУ им. А. И. Герцена</vt:lpstr>
      <vt:lpstr>Теория и практика</vt:lpstr>
      <vt:lpstr>Кафедра физической культуры и здоровья</vt:lpstr>
      <vt:lpstr> СПб АППО.  Кафедра коррекционной педагогики.</vt:lpstr>
      <vt:lpstr>КОЛЛЕДЖ ФИЗИЧЕСКОЙ КУЛЬТУРЫ и СПОРТА, ЭКОНОМИКИ  и ТЕХНОЛОГИИ</vt:lpstr>
      <vt:lpstr>НОУ «Балтийская Академия  Туризма и Предпринимательства».  Техникум.                    Ректор Власова Т.И.</vt:lpstr>
      <vt:lpstr>Спорт в БАТиП</vt:lpstr>
      <vt:lpstr>ЛОИРО </vt:lpstr>
      <vt:lpstr>День Здоровья</vt:lpstr>
      <vt:lpstr>Зимние забавы на Руси. </vt:lpstr>
      <vt:lpstr>Славянская мифология</vt:lpstr>
      <vt:lpstr>Бог Солнца у древних славян</vt:lpstr>
      <vt:lpstr> Макошь. Традиционная русская вышивка</vt:lpstr>
      <vt:lpstr>Семейный клуб</vt:lpstr>
      <vt:lpstr>Курорты Ленинградской области</vt:lpstr>
      <vt:lpstr>   Коллектив авторов: Романова Н.А.- заместитель директора по воспитательной работе Безуглова А.Н. Паршина Е.К.  Алексеев Иван Букетов Валентин Буховец Всеволод Данилов Владислав Егоров Максим Закатов Фёдор Коренев Владислав Мартьянова Ксения Нефёдов Сергей Орлова Снежана Ралько Роман Сердцов Александр Синицын Илья Шипилов Даниил Шкулёв  Сергей  Коптянинова Надежд   </vt:lpstr>
    </vt:vector>
  </TitlesOfParts>
  <Company>eMachines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СПОРТ , ТЫ – МИР!</dc:title>
  <dc:creator>Valued eMachines Customer</dc:creator>
  <cp:lastModifiedBy>user3</cp:lastModifiedBy>
  <cp:revision>105</cp:revision>
  <dcterms:created xsi:type="dcterms:W3CDTF">2014-02-06T13:15:55Z</dcterms:created>
  <dcterms:modified xsi:type="dcterms:W3CDTF">2014-02-10T14:55:59Z</dcterms:modified>
</cp:coreProperties>
</file>