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1"/>
  </p:notesMasterIdLst>
  <p:sldIdLst>
    <p:sldId id="39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37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3" r:id="rId39"/>
    <p:sldId id="292" r:id="rId40"/>
    <p:sldId id="295" r:id="rId41"/>
    <p:sldId id="390" r:id="rId42"/>
    <p:sldId id="296" r:id="rId43"/>
    <p:sldId id="374" r:id="rId44"/>
    <p:sldId id="299" r:id="rId45"/>
    <p:sldId id="300" r:id="rId46"/>
    <p:sldId id="373" r:id="rId47"/>
    <p:sldId id="301" r:id="rId48"/>
    <p:sldId id="302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4" r:id="rId58"/>
    <p:sldId id="315" r:id="rId59"/>
    <p:sldId id="317" r:id="rId60"/>
    <p:sldId id="313" r:id="rId61"/>
    <p:sldId id="318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76" r:id="rId70"/>
    <p:sldId id="327" r:id="rId71"/>
    <p:sldId id="328" r:id="rId72"/>
    <p:sldId id="329" r:id="rId73"/>
    <p:sldId id="330" r:id="rId74"/>
    <p:sldId id="331" r:id="rId75"/>
    <p:sldId id="337" r:id="rId76"/>
    <p:sldId id="338" r:id="rId77"/>
    <p:sldId id="383" r:id="rId78"/>
    <p:sldId id="384" r:id="rId79"/>
    <p:sldId id="385" r:id="rId80"/>
    <p:sldId id="386" r:id="rId81"/>
    <p:sldId id="387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70" r:id="rId102"/>
    <p:sldId id="371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91" r:id="rId116"/>
    <p:sldId id="382" r:id="rId117"/>
    <p:sldId id="372" r:id="rId118"/>
    <p:sldId id="388" r:id="rId119"/>
    <p:sldId id="379" r:id="rId1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A50021"/>
    <a:srgbClr val="00682F"/>
    <a:srgbClr val="33CC33"/>
    <a:srgbClr val="0099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E101675-18A9-48EC-A9B5-36E5FAAF56D7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AE94011-1B55-4C61-8285-461E8D8F94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84A385-B4C4-4EBA-9392-F1A5E8FF8BA1}" type="slidenum">
              <a:rPr lang="ru-RU" smtClean="0"/>
              <a:pPr/>
              <a:t>93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34C8-F4EB-479E-975B-935BA4BC3934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9838E-9792-4FF4-9760-1AD65C1ED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0496F-4D25-4921-8223-4CDD0DCBBEA2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A6555-C5A3-492D-8ECF-23D8E66D9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43FA0-4599-4490-8458-C476951E2416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7D97C-945D-421D-A680-63926E26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5541-78C1-4C76-8D33-E9BE833F9E37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311E-55D6-4398-B33A-94A058AFB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2A52A-F28B-4A3E-8C42-7943EA989DCF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A2888-A58A-45A5-B1D6-7FDFEFD14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CC7D6-98EB-4059-B3D9-BB0D2AD4B8A0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312D-B5BC-4A99-808C-072F9C783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E2D15-691A-4486-8787-2147E211D0AA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C7C1-B907-4BBB-AE64-B7E72AA34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BA231-2CBE-440D-9CA5-3DFD4DE3AFAD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480DE-9DA0-4BF3-8420-A9EE62700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B7004-84FF-4493-8A48-7A9BDCEE9D5D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CAD78-7404-4169-96A9-59E37DF49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38FA0-2CC4-428E-BC0A-4B41F8FA8BAB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87A7-111E-4010-99B5-684B3B400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E7D1-6A7D-4D39-B16F-057A39F06F3A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21E03-8BD4-4C18-A878-0F19566FB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01D3DB-3607-464C-98C6-79E6DC30A0A9}" type="datetimeFigureOut">
              <a:rPr lang="ru-RU"/>
              <a:pPr>
                <a:defRPr/>
              </a:pPr>
              <a:t>12.01.2015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247727-FFAC-4BB9-B530-E543B2824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&#1050;&#1088;&#1072;&#1089;&#1080;&#1074;&#1072;&#1103;%20&#1084;&#1091;&#1079;&#1099;&#1082;&#1072;%20&#1080;%20&#1074;&#1080;&#1076;&#1099;%20&#1085;&#1072;%20&#1084;&#1086;&#1088;&#1077;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71694984_muzyka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4288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214313"/>
            <a:ext cx="7772400" cy="1470025"/>
          </a:xfrm>
        </p:spPr>
        <p:txBody>
          <a:bodyPr/>
          <a:lstStyle/>
          <a:p>
            <a:pPr eaLnBrk="1" hangingPunct="1"/>
            <a:r>
              <a:rPr lang="ru-RU" sz="8000" smtClean="0">
                <a:solidFill>
                  <a:srgbClr val="FF0000"/>
                </a:solidFill>
                <a:latin typeface="Monotype Corsiva" pitchFamily="66" charset="0"/>
              </a:rPr>
              <a:t>«Соло для соли»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1412776"/>
            <a:ext cx="6042090" cy="454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0" y="428625"/>
            <a:ext cx="9144000" cy="7143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b="1" smtClean="0"/>
              <a:t>БЕЗ ЗОЛОТА ПРОЖИТЬ МОЖНО, А БЕЗ СОЛИ - НЕТ</a:t>
            </a:r>
          </a:p>
        </p:txBody>
      </p:sp>
      <p:pic>
        <p:nvPicPr>
          <p:cNvPr id="11268" name="Picture 4" descr="H:\Соль\Фото соль\big_1404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99074" y="642918"/>
            <a:ext cx="7930661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" name="Picture 16" descr="000072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428660" y="3071834"/>
            <a:ext cx="4474047" cy="4143380"/>
          </a:xfrm>
          <a:prstGeom prst="snip2Same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4000" b="1" smtClean="0"/>
              <a:t>КОСМЕТИЧЕСКИЕ СРЕДСТВА</a:t>
            </a:r>
          </a:p>
        </p:txBody>
      </p:sp>
      <p:pic>
        <p:nvPicPr>
          <p:cNvPr id="10445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43000"/>
            <a:ext cx="894715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9204" y="0"/>
            <a:ext cx="84653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785813"/>
          </a:xfrm>
        </p:spPr>
        <p:txBody>
          <a:bodyPr/>
          <a:lstStyle/>
          <a:p>
            <a:r>
              <a:rPr lang="ru-RU" sz="5400" b="1" smtClean="0">
                <a:solidFill>
                  <a:srgbClr val="A50021"/>
                </a:solidFill>
              </a:rPr>
              <a:t>Лекарша в белом халате</a:t>
            </a:r>
            <a:endParaRPr lang="ru-RU" sz="5400" smtClean="0">
              <a:solidFill>
                <a:srgbClr val="A50021"/>
              </a:solidFill>
            </a:endParaRP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88" y="1000125"/>
            <a:ext cx="35718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Прямоугольник 4"/>
          <p:cNvSpPr>
            <a:spLocks noChangeArrowheads="1"/>
          </p:cNvSpPr>
          <p:nvPr/>
        </p:nvSpPr>
        <p:spPr bwMode="auto">
          <a:xfrm>
            <a:off x="428625" y="60007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ЕГИПЕТСКИЙ СТРОИТЕЛЬ И ЛЕКАРЬ ИМХОТЕП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4875" y="1500188"/>
            <a:ext cx="4214813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dirty="0">
                <a:latin typeface="+mn-lt"/>
              </a:rPr>
              <a:t>«Соль высушивает нагноения, </a:t>
            </a:r>
          </a:p>
          <a:p>
            <a:pPr algn="ctr">
              <a:defRPr/>
            </a:pPr>
            <a:r>
              <a:rPr lang="ru-RU" sz="4400" dirty="0">
                <a:latin typeface="+mn-lt"/>
              </a:rPr>
              <a:t>раны и может полностью вылечить».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  <p:bldP spid="107524" grpId="0"/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0"/>
            <a:ext cx="6060883" cy="40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0854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857232"/>
            <a:ext cx="4572014" cy="609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08548" name="Заголовок 1"/>
          <p:cNvSpPr>
            <a:spLocks noGrp="1"/>
          </p:cNvSpPr>
          <p:nvPr>
            <p:ph type="title"/>
          </p:nvPr>
        </p:nvSpPr>
        <p:spPr>
          <a:xfrm>
            <a:off x="0" y="3643313"/>
            <a:ext cx="4572000" cy="2071687"/>
          </a:xfrm>
        </p:spPr>
        <p:txBody>
          <a:bodyPr/>
          <a:lstStyle/>
          <a:p>
            <a:r>
              <a:rPr lang="ru-RU" sz="4000" b="1" smtClean="0"/>
              <a:t>СОЛЬ</a:t>
            </a:r>
            <a:br>
              <a:rPr lang="ru-RU" sz="4000" b="1" smtClean="0"/>
            </a:br>
            <a:r>
              <a:rPr lang="ru-RU" sz="4000" b="1" smtClean="0"/>
              <a:t>УЛУЧШАЕТ</a:t>
            </a:r>
            <a:br>
              <a:rPr lang="ru-RU" sz="4000" b="1" smtClean="0"/>
            </a:br>
            <a:r>
              <a:rPr lang="ru-RU" sz="4000" b="1" smtClean="0"/>
              <a:t>АППЕТИТ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2080" y="1071546"/>
            <a:ext cx="8687991" cy="57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09571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285875"/>
          </a:xfrm>
        </p:spPr>
        <p:txBody>
          <a:bodyPr/>
          <a:lstStyle/>
          <a:p>
            <a:r>
              <a:rPr lang="ru-RU" sz="4000" b="1" smtClean="0"/>
              <a:t>СОЛЕНАЯ ВОДА</a:t>
            </a:r>
            <a:br>
              <a:rPr lang="ru-RU" sz="4000" b="1" smtClean="0"/>
            </a:br>
            <a:r>
              <a:rPr lang="ru-RU" sz="4000" b="1" smtClean="0"/>
              <a:t>ПРИ ЗАБОЛЕВАНИЯХ КОЖИ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2539" y="434330"/>
            <a:ext cx="8111427" cy="665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10595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285875"/>
          </a:xfrm>
        </p:spPr>
        <p:txBody>
          <a:bodyPr/>
          <a:lstStyle/>
          <a:p>
            <a:r>
              <a:rPr lang="ru-RU" sz="4000" b="1" smtClean="0"/>
              <a:t>ПРИ ЗАБОЛЕВАНИЯХ </a:t>
            </a:r>
            <a:br>
              <a:rPr lang="ru-RU" sz="4000" b="1" smtClean="0"/>
            </a:br>
            <a:r>
              <a:rPr lang="ru-RU" sz="4000" b="1" smtClean="0"/>
              <a:t>ЛЕГОЧНЫХ ПУТЕЙ И ЛЕГКИХ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20790"/>
            <a:ext cx="5214942" cy="694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11619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33110" y="586981"/>
            <a:ext cx="4696673" cy="627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11620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4572000" cy="928688"/>
          </a:xfrm>
        </p:spPr>
        <p:txBody>
          <a:bodyPr/>
          <a:lstStyle/>
          <a:p>
            <a:r>
              <a:rPr lang="ru-RU" sz="4000" b="1" smtClean="0"/>
              <a:t>СОЛЕВЫЕ ВАННЫ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572000" y="214313"/>
            <a:ext cx="45720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000" b="1" dirty="0">
                <a:latin typeface="+mj-lt"/>
                <a:ea typeface="+mj-ea"/>
                <a:cs typeface="+mj-cs"/>
              </a:rPr>
              <a:t>ОБТИРАНИЯ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/>
      <p:bldP spid="1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14346" y="1987419"/>
            <a:ext cx="4000497" cy="487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57554" y="2198068"/>
            <a:ext cx="6057911" cy="465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12644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715375" cy="1500188"/>
          </a:xfrm>
        </p:spPr>
        <p:txBody>
          <a:bodyPr/>
          <a:lstStyle/>
          <a:p>
            <a:r>
              <a:rPr lang="ru-RU" sz="4000" b="1" smtClean="0"/>
              <a:t>СОЛЕВЫЕ ВАННЫ ПРИ НЕРВНЫХ И ПСИХИЧЕСКИХ РАСТРОЙСТВАХ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715375" cy="1500188"/>
          </a:xfrm>
        </p:spPr>
        <p:txBody>
          <a:bodyPr/>
          <a:lstStyle/>
          <a:p>
            <a:r>
              <a:rPr lang="ru-RU" sz="4000" b="1" smtClean="0"/>
              <a:t>ЛЕЧЕБНЫЕ РАСТВОРЫ </a:t>
            </a:r>
            <a:br>
              <a:rPr lang="ru-RU" sz="4000" b="1" smtClean="0"/>
            </a:br>
            <a:r>
              <a:rPr lang="ru-RU" sz="4000" b="1" smtClean="0"/>
              <a:t>ПРИ ПРОСТУДНЫХ ЗАБОЛЕВАНИЯХ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2286000"/>
            <a:ext cx="5407025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43563" y="1643063"/>
            <a:ext cx="32099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luck-thumbs-up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6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4" name="Picture 2" descr="H:\Соль\Фото соль\SoltMore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4571968" y="0"/>
            <a:ext cx="4572032" cy="69103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email"/>
          <a:srcRect l="3334"/>
          <a:stretch>
            <a:fillRect/>
          </a:stretch>
        </p:blipFill>
        <p:spPr bwMode="auto">
          <a:xfrm>
            <a:off x="-141293" y="1428775"/>
            <a:ext cx="8285193" cy="5572125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12644" name="Picture 4" descr="G:\ \ОБОИ\breathtaking_landscape_wallpaper_landscape_nature_wallpaper_1280_1024_115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57648" y="-1"/>
            <a:ext cx="5447119" cy="435769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14691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857250"/>
          </a:xfrm>
        </p:spPr>
        <p:txBody>
          <a:bodyPr/>
          <a:lstStyle/>
          <a:p>
            <a:r>
              <a:rPr lang="ru-RU" sz="4000" b="1" smtClean="0"/>
              <a:t>СОЛЬ – ПРИРОДНЫЙ АНТИДЕПРЕССАНТ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38" y="1643063"/>
            <a:ext cx="6667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214438"/>
          </a:xfrm>
        </p:spPr>
        <p:txBody>
          <a:bodyPr/>
          <a:lstStyle/>
          <a:p>
            <a:r>
              <a:rPr lang="ru-RU" sz="4000" b="1" smtClean="0"/>
              <a:t>ЛЮДИ СКЛОННЫ К ЧРЕЗВЫЧАЙНО СОЛЕНОЙ ПИЩЕ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03381" y="1538291"/>
            <a:ext cx="3797709" cy="4176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3" y="1143000"/>
            <a:ext cx="3857625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214438"/>
          </a:xfrm>
        </p:spPr>
        <p:txBody>
          <a:bodyPr/>
          <a:lstStyle/>
          <a:p>
            <a:r>
              <a:rPr lang="ru-RU" sz="4000" b="1" smtClean="0"/>
              <a:t>СОЛЬ ПОСТАВЛЯЕТ В ОРГАНИЗМ ЙОД</a:t>
            </a:r>
          </a:p>
        </p:txBody>
      </p:sp>
      <p:sp>
        <p:nvSpPr>
          <p:cNvPr id="116741" name="Rectangle 4"/>
          <p:cNvSpPr>
            <a:spLocks noChangeArrowheads="1"/>
          </p:cNvSpPr>
          <p:nvPr/>
        </p:nvSpPr>
        <p:spPr bwMode="auto">
          <a:xfrm>
            <a:off x="0" y="600075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ctr" eaLnBrk="0" hangingPunct="0"/>
            <a:r>
              <a:rPr lang="ru-RU" sz="2000" b="1">
                <a:latin typeface="Calibri" pitchFamily="34" charset="0"/>
                <a:cs typeface="Times New Roman" pitchFamily="18" charset="0"/>
              </a:rPr>
              <a:t>Используя 10 г йодированной соли, мы обеспечим наш организм</a:t>
            </a:r>
          </a:p>
          <a:p>
            <a:pPr indent="228600" algn="ctr" eaLnBrk="0" hangingPunct="0"/>
            <a:r>
              <a:rPr lang="ru-RU" sz="2000" b="1">
                <a:latin typeface="Calibri" pitchFamily="34" charset="0"/>
                <a:cs typeface="Times New Roman" pitchFamily="18" charset="0"/>
              </a:rPr>
              <a:t> дневной нормой (190 мкг) минерального элемента</a:t>
            </a:r>
            <a:endParaRPr lang="ru-RU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  <p:bldP spid="11674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71414"/>
            <a:ext cx="6000792" cy="611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17763" name="Прямоугольник 4"/>
          <p:cNvSpPr>
            <a:spLocks noChangeArrowheads="1"/>
          </p:cNvSpPr>
          <p:nvPr/>
        </p:nvSpPr>
        <p:spPr bwMode="auto">
          <a:xfrm>
            <a:off x="0" y="564356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Чтобы сердцу было легче биться, ученые создали соль с пониженным содержанием натрия, а точнее - заменили около трети этого элемента </a:t>
            </a:r>
          </a:p>
          <a:p>
            <a:pPr algn="ctr"/>
            <a:r>
              <a:rPr lang="ru-RU" b="1"/>
              <a:t>на магний и калий, необходимые для нормальной работы нашего «мотора».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ru-RU" sz="5400" b="1" smtClean="0">
                <a:solidFill>
                  <a:srgbClr val="A50021"/>
                </a:solidFill>
              </a:rPr>
              <a:t>Из божества в изгои</a:t>
            </a:r>
            <a:endParaRPr lang="ru-RU" sz="5400" smtClean="0">
              <a:solidFill>
                <a:srgbClr val="A50021"/>
              </a:solidFill>
            </a:endParaRP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06" y="857232"/>
            <a:ext cx="8858280" cy="621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НОВЫЕ КАРТИНКИ\646_rating_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3372" y="1418001"/>
            <a:ext cx="5000628" cy="543999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10" y="1928802"/>
            <a:ext cx="3647215" cy="4572008"/>
          </a:xfrm>
          <a:prstGeom prst="ellipse">
            <a:avLst/>
          </a:prstGeom>
          <a:ln w="762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«Долой соль - виновницу гипертонии!»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:\Соль\Фото соль\Сольв 4 ложках + в одной черная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57875" y="1000125"/>
            <a:ext cx="3135313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>
          <a:xfrm>
            <a:off x="142875" y="285750"/>
            <a:ext cx="6072188" cy="5868988"/>
          </a:xfrm>
        </p:spPr>
        <p:txBody>
          <a:bodyPr/>
          <a:lstStyle/>
          <a:p>
            <a:r>
              <a:rPr lang="ru-RU" sz="4000" b="1" smtClean="0"/>
              <a:t>«Соль надо использовать при приеме каждой пищи, и кто ее использует </a:t>
            </a:r>
            <a:br>
              <a:rPr lang="ru-RU" sz="4000" b="1" smtClean="0"/>
            </a:br>
            <a:r>
              <a:rPr lang="ru-RU" sz="4000" b="1" smtClean="0"/>
              <a:t>с умом, будет долго жить, будет радоваться новому дню, своей родине, своему народу, потому что соль - это жизнь».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121860" name="Прямоугольник 4"/>
          <p:cNvSpPr>
            <a:spLocks noChangeArrowheads="1"/>
          </p:cNvSpPr>
          <p:nvPr/>
        </p:nvSpPr>
        <p:spPr bwMode="auto">
          <a:xfrm>
            <a:off x="6143625" y="5286375"/>
            <a:ext cx="2840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Диоскуридес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121860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813" y="214313"/>
            <a:ext cx="32861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3" y="4643438"/>
            <a:ext cx="27860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3000" y="4643438"/>
            <a:ext cx="27146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62563" y="214313"/>
            <a:ext cx="28098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H:\Соль\Фото соль\солонки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625" y="2500313"/>
            <a:ext cx="8356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:\Соль\Фото соль\8709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5984" y="2619818"/>
            <a:ext cx="6786578" cy="452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5363" name="Picture 3" descr="G:\ \ДЕНЬГИ КАРТИНКИ\0-kredit-bez-zalog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42908" y="2642871"/>
            <a:ext cx="3714776" cy="463898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501062" cy="4000500"/>
          </a:xfrm>
        </p:spPr>
        <p:txBody>
          <a:bodyPr/>
          <a:lstStyle/>
          <a:p>
            <a:pPr eaLnBrk="1" hangingPunct="1"/>
            <a:r>
              <a:rPr lang="ru-RU" smtClean="0"/>
              <a:t>     </a:t>
            </a:r>
            <a:r>
              <a:rPr lang="ru-RU" sz="4800" smtClean="0"/>
              <a:t>Современное английское слово </a:t>
            </a:r>
            <a:r>
              <a:rPr lang="ru-RU" sz="4800" b="1" smtClean="0">
                <a:solidFill>
                  <a:srgbClr val="FF3300"/>
                </a:solidFill>
                <a:latin typeface="Monotype Corsiva" pitchFamily="66" charset="0"/>
              </a:rPr>
              <a:t>salary</a:t>
            </a:r>
            <a:r>
              <a:rPr lang="ru-RU" sz="4800" b="1" smtClean="0"/>
              <a:t> </a:t>
            </a:r>
            <a:r>
              <a:rPr lang="ru-RU" sz="4800" smtClean="0"/>
              <a:t>(жалование) происходит от латинского </a:t>
            </a:r>
            <a:r>
              <a:rPr lang="ru-RU" sz="4800" b="1" smtClean="0">
                <a:solidFill>
                  <a:srgbClr val="FF3300"/>
                </a:solidFill>
                <a:latin typeface="Monotype Corsiva" pitchFamily="66" charset="0"/>
              </a:rPr>
              <a:t>salarium</a:t>
            </a:r>
            <a:r>
              <a:rPr lang="ru-RU" sz="4800" smtClean="0"/>
              <a:t> (соль).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/>
              <a:t>«СОЛЯНЫЕ БУНТЫ»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85784" y="785795"/>
            <a:ext cx="972914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142875"/>
            <a:ext cx="42862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406" y="71414"/>
            <a:ext cx="301870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Япония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4287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25296" y="0"/>
            <a:ext cx="301870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Швеция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28875" y="3429000"/>
            <a:ext cx="43767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00298" y="3429000"/>
            <a:ext cx="428628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Финляндия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A50021"/>
                </a:solidFill>
              </a:rPr>
              <a:t>ЗНАЧЕНИЕ И СВОЙСТВА СОЛИ В РАЗЛИЧНЫХ НАРОДАХ И КУЛЬТУРАХ</a:t>
            </a:r>
            <a:endParaRPr lang="ru-RU" dirty="0">
              <a:solidFill>
                <a:srgbClr val="A50021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357313"/>
            <a:ext cx="357187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43563" y="1357313"/>
            <a:ext cx="29527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3" y="3857625"/>
            <a:ext cx="20002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500" y="3929063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29438" y="3929063"/>
            <a:ext cx="20891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3174" y="357166"/>
            <a:ext cx="4071966" cy="5591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0" y="5643563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СОЛЬ МОЖЕТ ЗАМЕНИТЬ ЛЮБУЮ ПИЩУ, </a:t>
            </a:r>
          </a:p>
          <a:p>
            <a:pPr algn="ctr"/>
            <a:r>
              <a:rPr lang="ru-RU" sz="3600" b="1">
                <a:latin typeface="Calibri" pitchFamily="34" charset="0"/>
              </a:rPr>
              <a:t>КРОМЕ ХЛЕБА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785794"/>
            <a:ext cx="7384692" cy="5357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2071688" y="5786438"/>
            <a:ext cx="527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Calibri" pitchFamily="34" charset="0"/>
              </a:rPr>
              <a:t>СОЛЬ ЛЮБИМА БОГАМИ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14744" y="2714620"/>
            <a:ext cx="6042090" cy="454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" y="0"/>
            <a:ext cx="8715375" cy="6072188"/>
          </a:xfrm>
        </p:spPr>
        <p:txBody>
          <a:bodyPr rtlCol="0">
            <a:normAutofit fontScale="700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b="1" dirty="0" smtClean="0">
                <a:solidFill>
                  <a:srgbClr val="00682F"/>
                </a:solidFill>
                <a:latin typeface="Bookman Old Style" pitchFamily="18" charset="0"/>
              </a:rPr>
              <a:t>Введение.</a:t>
            </a:r>
            <a:endParaRPr lang="ru-RU" sz="3300" dirty="0" smtClean="0">
              <a:solidFill>
                <a:srgbClr val="00682F"/>
              </a:solidFill>
              <a:latin typeface="Bookman Old Style" pitchFamily="18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b="1" dirty="0" smtClean="0">
                <a:solidFill>
                  <a:srgbClr val="00682F"/>
                </a:solidFill>
                <a:latin typeface="Bookman Old Style" pitchFamily="18" charset="0"/>
              </a:rPr>
              <a:t>Глава </a:t>
            </a:r>
            <a:r>
              <a:rPr lang="en-US" sz="3300" b="1" dirty="0" smtClean="0">
                <a:solidFill>
                  <a:srgbClr val="00682F"/>
                </a:solidFill>
                <a:latin typeface="Bookman Old Style" pitchFamily="18" charset="0"/>
              </a:rPr>
              <a:t>I</a:t>
            </a:r>
            <a:r>
              <a:rPr lang="ru-RU" sz="3300" b="1" dirty="0" smtClean="0">
                <a:solidFill>
                  <a:srgbClr val="00682F"/>
                </a:solidFill>
                <a:latin typeface="Bookman Old Style" pitchFamily="18" charset="0"/>
              </a:rPr>
              <a:t>. Тайны минерала жизни.</a:t>
            </a:r>
            <a:endParaRPr lang="ru-RU" sz="3300" dirty="0" smtClean="0">
              <a:solidFill>
                <a:srgbClr val="00682F"/>
              </a:solidFill>
              <a:latin typeface="Bookman Old Style" pitchFamily="18" charset="0"/>
            </a:endParaRP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1.1. Когда наша пища стала соленой?</a:t>
            </a: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1.2. Значение и свойства соли в различных народах и культурах.</a:t>
            </a: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1.3. Способы добычи соли.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b="1" dirty="0" smtClean="0">
                <a:solidFill>
                  <a:srgbClr val="00682F"/>
                </a:solidFill>
                <a:latin typeface="Bookman Old Style" pitchFamily="18" charset="0"/>
              </a:rPr>
              <a:t>Глава II. Физика и химия соли.</a:t>
            </a:r>
            <a:endParaRPr lang="ru-RU" sz="3300" dirty="0" smtClean="0">
              <a:solidFill>
                <a:srgbClr val="00682F"/>
              </a:solidFill>
              <a:latin typeface="Bookman Old Style" pitchFamily="18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2.1. Поваренная соль с точки зрения физики.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2.2. </a:t>
            </a:r>
            <a:r>
              <a:rPr lang="en-US" sz="3300" dirty="0" err="1" smtClean="0">
                <a:solidFill>
                  <a:srgbClr val="00682F"/>
                </a:solidFill>
                <a:latin typeface="Bookman Old Style" pitchFamily="18" charset="0"/>
              </a:rPr>
              <a:t>NaCl</a:t>
            </a: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 с точки зрения химии.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b="1" dirty="0" smtClean="0">
                <a:solidFill>
                  <a:srgbClr val="00682F"/>
                </a:solidFill>
                <a:latin typeface="Bookman Old Style" pitchFamily="18" charset="0"/>
              </a:rPr>
              <a:t>Глава III. Соло для соли.</a:t>
            </a:r>
            <a:endParaRPr lang="ru-RU" sz="3300" dirty="0" smtClean="0">
              <a:solidFill>
                <a:srgbClr val="00682F"/>
              </a:solidFill>
              <a:latin typeface="Bookman Old Style" pitchFamily="18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3.1. Соль: питание и здоровье человека.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3.2. Такая разная соль.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3.3. «Волшебная» щепотка.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3.4. Промышленная соль.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3.5. Лекарша в белом халате.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dirty="0" smtClean="0">
                <a:solidFill>
                  <a:srgbClr val="00682F"/>
                </a:solidFill>
                <a:latin typeface="Bookman Old Style" pitchFamily="18" charset="0"/>
              </a:rPr>
              <a:t>	3.6. Из божества в изгои.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b="1" dirty="0" smtClean="0">
                <a:solidFill>
                  <a:srgbClr val="00682F"/>
                </a:solidFill>
                <a:latin typeface="Bookman Old Style" pitchFamily="18" charset="0"/>
              </a:rPr>
              <a:t>Заключение.</a:t>
            </a:r>
            <a:endParaRPr lang="ru-RU" sz="3300" dirty="0" smtClean="0">
              <a:solidFill>
                <a:srgbClr val="00682F"/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0" y="1643063"/>
            <a:ext cx="4286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ГОМЕР </a:t>
            </a:r>
          </a:p>
          <a:p>
            <a:pPr algn="ctr"/>
            <a:r>
              <a:rPr lang="ru-RU" sz="3600" b="1">
                <a:latin typeface="Calibri" pitchFamily="34" charset="0"/>
              </a:rPr>
              <a:t>НАЗЫВАЛ СОЛЬ </a:t>
            </a:r>
          </a:p>
          <a:p>
            <a:pPr algn="ctr"/>
            <a:r>
              <a:rPr lang="ru-RU" sz="3600" b="1">
                <a:latin typeface="Calibri" pitchFamily="34" charset="0"/>
              </a:rPr>
              <a:t>БОЖЕСТВЕННЫМ </a:t>
            </a:r>
          </a:p>
          <a:p>
            <a:pPr algn="ctr"/>
            <a:r>
              <a:rPr lang="ru-RU" sz="3600" b="1">
                <a:latin typeface="Calibri" pitchFamily="34" charset="0"/>
              </a:rPr>
              <a:t>ДАРОМ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48" y="357166"/>
            <a:ext cx="3949188" cy="5653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rgbClr val="00B0F0"/>
                </a:solidFill>
                <a:latin typeface="Bookman Old Style" pitchFamily="18" charset="0"/>
              </a:rPr>
              <a:t>Отношение </a:t>
            </a:r>
            <a:r>
              <a:rPr lang="ru-RU" sz="6600" b="1" dirty="0">
                <a:solidFill>
                  <a:srgbClr val="00B0F0"/>
                </a:solidFill>
                <a:latin typeface="Bookman Old Style" pitchFamily="18" charset="0"/>
              </a:rPr>
              <a:t>к соли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1285875" y="1714500"/>
            <a:ext cx="1285875" cy="1714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6215063" y="1714500"/>
            <a:ext cx="1428750" cy="17859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533" name="Прямоугольник 5"/>
          <p:cNvSpPr>
            <a:spLocks noChangeArrowheads="1"/>
          </p:cNvSpPr>
          <p:nvPr/>
        </p:nvSpPr>
        <p:spPr bwMode="auto">
          <a:xfrm>
            <a:off x="285750" y="3929063"/>
            <a:ext cx="43116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>
                <a:latin typeface="Calibri" pitchFamily="34" charset="0"/>
              </a:rPr>
              <a:t>«Священная»</a:t>
            </a:r>
          </a:p>
          <a:p>
            <a:pPr algn="ctr"/>
            <a:r>
              <a:rPr lang="ru-RU" sz="5400" b="1">
                <a:latin typeface="Calibri" pitchFamily="34" charset="0"/>
              </a:rPr>
              <a:t>соль</a:t>
            </a: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5026025" y="3929063"/>
            <a:ext cx="41179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>
                <a:latin typeface="Calibri" pitchFamily="34" charset="0"/>
              </a:rPr>
              <a:t>«Проклятая»</a:t>
            </a:r>
          </a:p>
          <a:p>
            <a:pPr algn="ctr"/>
            <a:r>
              <a:rPr lang="ru-RU" sz="5400" b="1">
                <a:latin typeface="Calibri" pitchFamily="34" charset="0"/>
              </a:rPr>
              <a:t>соль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22533" grpId="0"/>
      <p:bldP spid="225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ru-RU" b="1" smtClean="0"/>
              <a:t>ЛЕГЕНДА О ТИЛЛЕ УЛЕНШПИГЕЛЕ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9" y="1000108"/>
            <a:ext cx="8539110" cy="589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86653" y="714332"/>
            <a:ext cx="923065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G:\ \ДЕНЬГИ КАРТИНКИ\1252521727_dengi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500042"/>
            <a:ext cx="8191525" cy="614364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1671" y="0"/>
            <a:ext cx="4993408" cy="686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I:\Соль\Фото соль\8709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solidFill>
                  <a:srgbClr val="000099"/>
                </a:solidFill>
              </a:rPr>
              <a:t>НАРОДНЫЕ ЗАГАДКИ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4400" b="1" smtClean="0">
                <a:solidFill>
                  <a:srgbClr val="002060"/>
                </a:solidFill>
              </a:rPr>
              <a:t>«Водой и солнцем родилась».</a:t>
            </a:r>
          </a:p>
          <a:p>
            <a:pPr eaLnBrk="1" hangingPunct="1"/>
            <a:r>
              <a:rPr lang="ru-RU" sz="4400" b="1" smtClean="0">
                <a:solidFill>
                  <a:srgbClr val="002060"/>
                </a:solidFill>
              </a:rPr>
              <a:t>«В огне крестилась, людей услаждает, в воде умирает».</a:t>
            </a:r>
          </a:p>
          <a:p>
            <a:pPr eaLnBrk="1" hangingPunct="1"/>
            <a:r>
              <a:rPr lang="ru-RU" sz="4400" b="1" smtClean="0">
                <a:solidFill>
                  <a:srgbClr val="002060"/>
                </a:solidFill>
              </a:rPr>
              <a:t>«Из воды родится, на огне вырастает, с матерью (водой) свидится — опять умирает».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1670" y="1142984"/>
            <a:ext cx="4862595" cy="5214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</a:rPr>
              <a:t>СПОСОБЫ ДОБЫЧИ СОЛИ</a:t>
            </a:r>
            <a:endParaRPr lang="ru-RU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0099"/>
                </a:solidFill>
              </a:rPr>
              <a:t>ПО СПОСОБУ ДОБЫЧИ </a:t>
            </a:r>
            <a:br>
              <a:rPr lang="ru-RU" b="1" smtClean="0">
                <a:solidFill>
                  <a:srgbClr val="000099"/>
                </a:solidFill>
              </a:rPr>
            </a:br>
            <a:r>
              <a:rPr lang="ru-RU" b="1" smtClean="0">
                <a:solidFill>
                  <a:srgbClr val="000099"/>
                </a:solidFill>
              </a:rPr>
              <a:t>СОЛЬ ДЕЛИТСЯ НА 4 ВИДА: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2000250" y="2000250"/>
            <a:ext cx="6072188" cy="4125913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7030A0"/>
                </a:solidFill>
              </a:rPr>
              <a:t>Каменная</a:t>
            </a:r>
          </a:p>
          <a:p>
            <a:pPr eaLnBrk="1" hangingPunct="1"/>
            <a:r>
              <a:rPr lang="ru-RU" sz="5400" b="1" smtClean="0">
                <a:solidFill>
                  <a:srgbClr val="7030A0"/>
                </a:solidFill>
              </a:rPr>
              <a:t>Выварочная</a:t>
            </a:r>
          </a:p>
          <a:p>
            <a:pPr eaLnBrk="1" hangingPunct="1"/>
            <a:r>
              <a:rPr lang="ru-RU" sz="5400" b="1" smtClean="0">
                <a:solidFill>
                  <a:srgbClr val="7030A0"/>
                </a:solidFill>
              </a:rPr>
              <a:t>Самосадочная</a:t>
            </a:r>
          </a:p>
          <a:p>
            <a:pPr eaLnBrk="1" hangingPunct="1"/>
            <a:r>
              <a:rPr lang="ru-RU" sz="5400" b="1" smtClean="0">
                <a:solidFill>
                  <a:srgbClr val="7030A0"/>
                </a:solidFill>
              </a:rPr>
              <a:t>Садочная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КАМЕННАЯ СОЛЬ</a:t>
            </a:r>
            <a:endParaRPr lang="ru-RU" smtClean="0">
              <a:solidFill>
                <a:srgbClr val="7030A0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73769"/>
            <a:ext cx="9144000" cy="621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7030A0"/>
                </a:solidFill>
              </a:rPr>
              <a:t>КАМЕННАЯ СОЛЬ – ЭТО СОЛЬ, ЕЖЕДНЕВНО УПОТРЕБЛЯЕМАЯ В ПИЩУ </a:t>
            </a:r>
            <a:endParaRPr lang="ru-RU" b="1" smtClean="0">
              <a:solidFill>
                <a:srgbClr val="7030A0"/>
              </a:solidFill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57298"/>
            <a:ext cx="542997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" name="Picture 4" descr="H:\Соль\Фото соль\fmt_52_salt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3071809"/>
            <a:ext cx="5048255" cy="378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989013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ВЫВАРОЧНАЯ СОЛЬ</a:t>
            </a:r>
            <a:endParaRPr lang="ru-RU" smtClean="0">
              <a:solidFill>
                <a:srgbClr val="7030A0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553599"/>
            <a:ext cx="8405868" cy="630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САМОСАДОЧНАЯ СОЛЬ</a:t>
            </a:r>
            <a:endParaRPr lang="ru-RU" smtClean="0">
              <a:solidFill>
                <a:srgbClr val="7030A0"/>
              </a:solidFill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71480"/>
            <a:ext cx="8688525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ОЗЕРО БАСКУНЧАК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598" y="944381"/>
            <a:ext cx="8865120" cy="591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78713" y="2857496"/>
            <a:ext cx="6536559" cy="435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8915" name="Picture 3" descr="H:\Соль\Фото соль\tekhnicheskaj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57233"/>
            <a:ext cx="9358345" cy="25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САДОЧНАЯ СОЛЬ</a:t>
            </a:r>
            <a:endParaRPr lang="ru-RU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446601"/>
            <a:ext cx="7405731" cy="555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57250" y="214313"/>
            <a:ext cx="7497763" cy="11430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7030A0"/>
                </a:solidFill>
              </a:rPr>
              <a:t>ТАЙНЫ МИНЕРАЛА ЖИЗНИ</a:t>
            </a:r>
            <a:endParaRPr lang="ru-RU" sz="4800" smtClean="0">
              <a:solidFill>
                <a:srgbClr val="7030A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695325"/>
          </a:xfrm>
        </p:spPr>
        <p:txBody>
          <a:bodyPr/>
          <a:lstStyle/>
          <a:p>
            <a:pPr marL="365125" lvl="1" indent="-282575" algn="ctr" eaLnBrk="1" hangingPunct="1">
              <a:spcBef>
                <a:spcPts val="600"/>
              </a:spcBef>
              <a:buSzPct val="80000"/>
              <a:buFont typeface="Arial" charset="0"/>
              <a:buNone/>
            </a:pPr>
            <a:r>
              <a:rPr lang="ru-RU" sz="4000" b="1" smtClean="0">
                <a:solidFill>
                  <a:srgbClr val="7030A0"/>
                </a:solidFill>
              </a:rPr>
              <a:t>Когда наша пища стала соленой?</a:t>
            </a:r>
            <a:endParaRPr lang="ru-RU" sz="4000" smtClean="0">
              <a:solidFill>
                <a:srgbClr val="7030A0"/>
              </a:solidFill>
            </a:endParaRP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ФИЗИКА И ХИМИЯ СОЛИ</a:t>
            </a:r>
            <a:endParaRPr lang="ru-RU" smtClean="0">
              <a:solidFill>
                <a:srgbClr val="7030A0"/>
              </a:solidFill>
            </a:endParaRP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500063" y="928688"/>
            <a:ext cx="8229600" cy="6858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3600" b="1" smtClean="0">
                <a:solidFill>
                  <a:srgbClr val="7030A0"/>
                </a:solidFill>
              </a:rPr>
              <a:t>поваренная соль с точки зрения физики</a:t>
            </a:r>
            <a:endParaRPr lang="ru-RU" sz="360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41989" name="Picture 5" descr="H:\Соль\Фото соль\be501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1144" y="1143007"/>
            <a:ext cx="8549267" cy="5929331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8344" y="357166"/>
            <a:ext cx="4355093" cy="443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8492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415273"/>
            <a:ext cx="4073898" cy="415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78631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3" y="0"/>
            <a:ext cx="38576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63" y="3903663"/>
            <a:ext cx="3357562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5813" y="3714750"/>
            <a:ext cx="335756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:\Соль\Фото соль\crystal_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28660" y="1500175"/>
            <a:ext cx="9868767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4313" y="357188"/>
            <a:ext cx="87868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NaCl</a:t>
            </a:r>
            <a:r>
              <a:rPr lang="ru-RU" sz="4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С ТОЧКИ ЗРЕНИЯ ХИМИИ</a:t>
            </a:r>
            <a:endParaRPr lang="ru-RU" sz="48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71625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КАЧЕСТВЕННОЕ ОПРЕДЕЛЕНИЕ ХЛОРИДА НАТРИЯ</a:t>
            </a:r>
            <a:endParaRPr lang="ru-RU" smtClean="0">
              <a:solidFill>
                <a:srgbClr val="7030A0"/>
              </a:solidFill>
            </a:endParaRP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2714625" y="1500188"/>
            <a:ext cx="3714750" cy="6858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4000" b="1" smtClean="0"/>
              <a:t>NaCl</a:t>
            </a:r>
            <a:r>
              <a:rPr lang="ru-RU" sz="4000" b="1" smtClean="0"/>
              <a:t> = </a:t>
            </a:r>
            <a:r>
              <a:rPr lang="en-US" sz="4000" b="1" smtClean="0"/>
              <a:t>Na</a:t>
            </a:r>
            <a:r>
              <a:rPr lang="ru-RU" sz="4000" b="1" baseline="30000" smtClean="0"/>
              <a:t>+</a:t>
            </a:r>
            <a:r>
              <a:rPr lang="ru-RU" sz="4000" b="1" smtClean="0"/>
              <a:t> + </a:t>
            </a:r>
            <a:r>
              <a:rPr lang="en-US" sz="4000" b="1" smtClean="0"/>
              <a:t>Cl</a:t>
            </a:r>
            <a:r>
              <a:rPr lang="ru-RU" sz="4000" b="1" baseline="30000" smtClean="0"/>
              <a:t>-</a:t>
            </a:r>
            <a:endParaRPr lang="ru-RU" sz="4000" b="1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357438"/>
            <a:ext cx="25717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14688" y="2357438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КОЛИЧЕСТВЕННОЕ ОПРЕДЕЛЕНИЕ ХЛОРИДА НАТРИЯ</a:t>
            </a:r>
            <a:endParaRPr lang="ru-RU" smtClean="0">
              <a:solidFill>
                <a:srgbClr val="7030A0"/>
              </a:solidFill>
            </a:endParaRP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b="1" smtClean="0"/>
              <a:t>NaCl</a:t>
            </a:r>
            <a:r>
              <a:rPr lang="ru-RU" sz="2800" b="1" smtClean="0"/>
              <a:t> + </a:t>
            </a:r>
            <a:r>
              <a:rPr lang="en-US" sz="2800" b="1" smtClean="0"/>
              <a:t>AgNO</a:t>
            </a:r>
            <a:r>
              <a:rPr lang="ru-RU" sz="2800" b="1" baseline="-25000" smtClean="0"/>
              <a:t>3</a:t>
            </a:r>
            <a:r>
              <a:rPr lang="ru-RU" sz="2800" b="1" smtClean="0"/>
              <a:t> = </a:t>
            </a:r>
            <a:r>
              <a:rPr lang="en-US" sz="2800" b="1" smtClean="0"/>
              <a:t>AgCl</a:t>
            </a:r>
            <a:r>
              <a:rPr lang="ru-RU" sz="2800" b="1" smtClean="0"/>
              <a:t>↓ + </a:t>
            </a:r>
            <a:r>
              <a:rPr lang="en-US" sz="2800" b="1" smtClean="0"/>
              <a:t>NaNO</a:t>
            </a:r>
            <a:r>
              <a:rPr lang="ru-RU" sz="2800" b="1" baseline="-25000" smtClean="0"/>
              <a:t>3</a:t>
            </a:r>
            <a:endParaRPr lang="ru-RU" sz="2800" b="1" smtClean="0"/>
          </a:p>
          <a:p>
            <a:pPr algn="ctr">
              <a:buFont typeface="Arial" charset="0"/>
              <a:buNone/>
            </a:pPr>
            <a:r>
              <a:rPr lang="ru-RU" sz="2800" b="1" smtClean="0"/>
              <a:t>		</a:t>
            </a:r>
            <a:r>
              <a:rPr lang="ru-RU" sz="2400" b="1" smtClean="0"/>
              <a:t>белый</a:t>
            </a:r>
          </a:p>
          <a:p>
            <a:pPr algn="ctr">
              <a:buFont typeface="Arial" charset="0"/>
              <a:buNone/>
            </a:pPr>
            <a:r>
              <a:rPr lang="en-US" sz="2800" b="1" smtClean="0"/>
              <a:t>Na</a:t>
            </a:r>
            <a:r>
              <a:rPr lang="en-US" sz="2800" b="1" baseline="30000" smtClean="0"/>
              <a:t>+</a:t>
            </a:r>
            <a:r>
              <a:rPr lang="en-US" sz="2800" b="1" smtClean="0"/>
              <a:t> + Cl</a:t>
            </a:r>
            <a:r>
              <a:rPr lang="en-US" sz="2800" b="1" baseline="30000" smtClean="0"/>
              <a:t>-</a:t>
            </a:r>
            <a:r>
              <a:rPr lang="en-US" sz="2800" b="1" smtClean="0"/>
              <a:t> + Ag</a:t>
            </a:r>
            <a:r>
              <a:rPr lang="en-US" sz="2800" b="1" baseline="30000" smtClean="0"/>
              <a:t>+</a:t>
            </a:r>
            <a:r>
              <a:rPr lang="en-US" sz="2800" b="1" smtClean="0"/>
              <a:t> + NO</a:t>
            </a:r>
            <a:r>
              <a:rPr lang="en-US" sz="2800" b="1" baseline="-25000" smtClean="0"/>
              <a:t>3</a:t>
            </a:r>
            <a:r>
              <a:rPr lang="en-US" sz="2800" b="1" baseline="30000" smtClean="0"/>
              <a:t>-</a:t>
            </a:r>
            <a:r>
              <a:rPr lang="en-US" sz="2800" b="1" smtClean="0"/>
              <a:t> = AgCl↓ + Na</a:t>
            </a:r>
            <a:r>
              <a:rPr lang="en-US" sz="2800" b="1" baseline="30000" smtClean="0"/>
              <a:t>+</a:t>
            </a:r>
            <a:r>
              <a:rPr lang="en-US" sz="2800" b="1" smtClean="0"/>
              <a:t> + NO</a:t>
            </a:r>
            <a:r>
              <a:rPr lang="en-US" sz="2800" b="1" baseline="-25000" smtClean="0"/>
              <a:t>3</a:t>
            </a:r>
            <a:r>
              <a:rPr lang="en-US" sz="2800" b="1" baseline="30000" smtClean="0"/>
              <a:t>-</a:t>
            </a:r>
            <a:endParaRPr lang="ru-RU" sz="2800" b="1" smtClean="0"/>
          </a:p>
          <a:p>
            <a:pPr algn="ctr">
              <a:buFont typeface="Arial" charset="0"/>
              <a:buNone/>
            </a:pPr>
            <a:r>
              <a:rPr lang="en-US" sz="2800" b="1" smtClean="0"/>
              <a:t>Ag</a:t>
            </a:r>
            <a:r>
              <a:rPr lang="ru-RU" sz="2800" b="1" baseline="30000" smtClean="0"/>
              <a:t>+ </a:t>
            </a:r>
            <a:r>
              <a:rPr lang="ru-RU" sz="2800" b="1" smtClean="0"/>
              <a:t>+ </a:t>
            </a:r>
            <a:r>
              <a:rPr lang="en-US" sz="2800" b="1" smtClean="0"/>
              <a:t>Cl</a:t>
            </a:r>
            <a:r>
              <a:rPr lang="ru-RU" sz="2800" b="1" baseline="30000" smtClean="0"/>
              <a:t>-</a:t>
            </a:r>
            <a:r>
              <a:rPr lang="ru-RU" sz="2800" b="1" smtClean="0"/>
              <a:t>   = </a:t>
            </a:r>
            <a:r>
              <a:rPr lang="en-US" sz="2800" b="1" smtClean="0"/>
              <a:t>AgCl</a:t>
            </a:r>
            <a:r>
              <a:rPr lang="ru-RU" sz="2800" b="1" smtClean="0"/>
              <a:t>↓ </a:t>
            </a:r>
          </a:p>
          <a:p>
            <a:pPr algn="ctr">
              <a:buFont typeface="Arial" charset="0"/>
              <a:buNone/>
            </a:pPr>
            <a:endParaRPr lang="ru-RU" sz="2800" b="1" smtClean="0"/>
          </a:p>
          <a:p>
            <a:pPr algn="ctr">
              <a:buFont typeface="Arial" charset="0"/>
              <a:buNone/>
            </a:pPr>
            <a:r>
              <a:rPr lang="ru-RU" sz="2800" b="1" smtClean="0"/>
              <a:t>2</a:t>
            </a:r>
            <a:r>
              <a:rPr lang="en-US" sz="2800" b="1" smtClean="0"/>
              <a:t>AgNO</a:t>
            </a:r>
            <a:r>
              <a:rPr lang="ru-RU" sz="2800" b="1" baseline="-25000" smtClean="0"/>
              <a:t>3</a:t>
            </a:r>
            <a:r>
              <a:rPr lang="ru-RU" sz="2800" b="1" smtClean="0"/>
              <a:t> + </a:t>
            </a:r>
            <a:r>
              <a:rPr lang="en-US" sz="2800" b="1" smtClean="0"/>
              <a:t>K</a:t>
            </a:r>
            <a:r>
              <a:rPr lang="ru-RU" sz="2800" b="1" baseline="-25000" smtClean="0"/>
              <a:t>2</a:t>
            </a:r>
            <a:r>
              <a:rPr lang="en-US" sz="2800" b="1" smtClean="0"/>
              <a:t>Cr</a:t>
            </a:r>
            <a:r>
              <a:rPr lang="ru-RU" sz="2800" b="1" smtClean="0"/>
              <a:t>О</a:t>
            </a:r>
            <a:r>
              <a:rPr lang="ru-RU" sz="2800" b="1" baseline="-25000" smtClean="0"/>
              <a:t>4</a:t>
            </a:r>
            <a:r>
              <a:rPr lang="ru-RU" sz="2800" b="1" smtClean="0"/>
              <a:t> → </a:t>
            </a:r>
            <a:r>
              <a:rPr lang="en-US" sz="2800" b="1" smtClean="0"/>
              <a:t>Ag</a:t>
            </a:r>
            <a:r>
              <a:rPr lang="ru-RU" sz="2800" b="1" baseline="-25000" smtClean="0"/>
              <a:t>2</a:t>
            </a:r>
            <a:r>
              <a:rPr lang="en-US" sz="2800" b="1" smtClean="0"/>
              <a:t>Cr</a:t>
            </a:r>
            <a:r>
              <a:rPr lang="ru-RU" sz="2800" b="1" smtClean="0"/>
              <a:t>О</a:t>
            </a:r>
            <a:r>
              <a:rPr lang="ru-RU" sz="2800" b="1" baseline="-25000" smtClean="0"/>
              <a:t>4</a:t>
            </a:r>
            <a:r>
              <a:rPr lang="ru-RU" sz="2800" b="1" smtClean="0"/>
              <a:t>↓ + 2</a:t>
            </a:r>
            <a:r>
              <a:rPr lang="en-US" sz="2800" b="1" smtClean="0"/>
              <a:t>KN</a:t>
            </a:r>
            <a:r>
              <a:rPr lang="ru-RU" sz="2800" b="1" smtClean="0"/>
              <a:t>О</a:t>
            </a:r>
            <a:r>
              <a:rPr lang="ru-RU" sz="2800" b="1" baseline="-25000" smtClean="0"/>
              <a:t>3</a:t>
            </a:r>
            <a:endParaRPr lang="ru-RU" sz="2800" b="1" smtClean="0"/>
          </a:p>
          <a:p>
            <a:pPr algn="ctr">
              <a:buFont typeface="Arial" charset="0"/>
              <a:buNone/>
            </a:pPr>
            <a:r>
              <a:rPr lang="ru-RU" sz="2800" b="1" smtClean="0"/>
              <a:t>			</a:t>
            </a:r>
            <a:r>
              <a:rPr lang="ru-RU" sz="2400" b="1" smtClean="0"/>
              <a:t>кирпично-красный</a:t>
            </a:r>
          </a:p>
          <a:p>
            <a:pPr algn="ctr">
              <a:buFont typeface="Arial" charset="0"/>
              <a:buNone/>
            </a:pPr>
            <a:r>
              <a:rPr lang="ru-RU" sz="2800" b="1" smtClean="0"/>
              <a:t>2</a:t>
            </a:r>
            <a:r>
              <a:rPr lang="en-US" sz="2800" b="1" smtClean="0"/>
              <a:t>Ag</a:t>
            </a:r>
            <a:r>
              <a:rPr lang="ru-RU" sz="2800" b="1" baseline="30000" smtClean="0"/>
              <a:t>+</a:t>
            </a:r>
            <a:r>
              <a:rPr lang="ru-RU" sz="2800" b="1" smtClean="0"/>
              <a:t> + 2</a:t>
            </a:r>
            <a:r>
              <a:rPr lang="en-US" sz="2800" b="1" smtClean="0"/>
              <a:t>NO</a:t>
            </a:r>
            <a:r>
              <a:rPr lang="ru-RU" sz="2800" b="1" baseline="-25000" smtClean="0"/>
              <a:t>3</a:t>
            </a:r>
            <a:r>
              <a:rPr lang="ru-RU" sz="2800" b="1" baseline="30000" smtClean="0"/>
              <a:t>-</a:t>
            </a:r>
            <a:r>
              <a:rPr lang="ru-RU" sz="2800" b="1" smtClean="0"/>
              <a:t> + 2</a:t>
            </a:r>
            <a:r>
              <a:rPr lang="en-US" sz="2800" b="1" smtClean="0"/>
              <a:t>K</a:t>
            </a:r>
            <a:r>
              <a:rPr lang="ru-RU" sz="2800" b="1" baseline="30000" smtClean="0"/>
              <a:t>+</a:t>
            </a:r>
            <a:r>
              <a:rPr lang="ru-RU" sz="2800" b="1" smtClean="0"/>
              <a:t> + </a:t>
            </a:r>
            <a:r>
              <a:rPr lang="en-US" sz="2800" b="1" smtClean="0"/>
              <a:t>Cr</a:t>
            </a:r>
            <a:r>
              <a:rPr lang="ru-RU" sz="2800" b="1" smtClean="0"/>
              <a:t>О</a:t>
            </a:r>
            <a:r>
              <a:rPr lang="ru-RU" sz="2800" b="1" baseline="-25000" smtClean="0"/>
              <a:t>4</a:t>
            </a:r>
            <a:r>
              <a:rPr lang="ru-RU" sz="2800" b="1" baseline="30000" smtClean="0"/>
              <a:t>2-</a:t>
            </a:r>
            <a:r>
              <a:rPr lang="ru-RU" sz="2800" b="1" smtClean="0"/>
              <a:t> → </a:t>
            </a:r>
            <a:r>
              <a:rPr lang="en-US" sz="2800" b="1" smtClean="0"/>
              <a:t>Ag</a:t>
            </a:r>
            <a:r>
              <a:rPr lang="ru-RU" sz="2800" b="1" baseline="-25000" smtClean="0"/>
              <a:t>2</a:t>
            </a:r>
            <a:r>
              <a:rPr lang="en-US" sz="2800" b="1" smtClean="0"/>
              <a:t>Cr</a:t>
            </a:r>
            <a:r>
              <a:rPr lang="ru-RU" sz="2800" b="1" smtClean="0"/>
              <a:t>О</a:t>
            </a:r>
            <a:r>
              <a:rPr lang="ru-RU" sz="2800" b="1" baseline="-25000" smtClean="0"/>
              <a:t>4</a:t>
            </a:r>
            <a:r>
              <a:rPr lang="ru-RU" sz="2800" b="1" smtClean="0"/>
              <a:t>↓ + 2</a:t>
            </a:r>
            <a:r>
              <a:rPr lang="en-US" sz="2800" b="1" smtClean="0"/>
              <a:t>K</a:t>
            </a:r>
            <a:r>
              <a:rPr lang="ru-RU" sz="2800" b="1" baseline="30000" smtClean="0"/>
              <a:t>+</a:t>
            </a:r>
            <a:r>
              <a:rPr lang="ru-RU" sz="2800" b="1" smtClean="0"/>
              <a:t> + 2</a:t>
            </a:r>
            <a:r>
              <a:rPr lang="en-US" sz="2800" b="1" smtClean="0"/>
              <a:t>N</a:t>
            </a:r>
            <a:r>
              <a:rPr lang="ru-RU" sz="2800" b="1" smtClean="0"/>
              <a:t>О</a:t>
            </a:r>
            <a:r>
              <a:rPr lang="ru-RU" sz="2800" b="1" baseline="-25000" smtClean="0"/>
              <a:t>3</a:t>
            </a:r>
            <a:r>
              <a:rPr lang="ru-RU" sz="2800" b="1" baseline="30000" smtClean="0"/>
              <a:t>-</a:t>
            </a:r>
            <a:endParaRPr lang="ru-RU" sz="2800" b="1" smtClean="0"/>
          </a:p>
          <a:p>
            <a:pPr algn="ctr">
              <a:buFont typeface="Arial" charset="0"/>
              <a:buNone/>
            </a:pPr>
            <a:r>
              <a:rPr lang="ru-RU" sz="2800" b="1" smtClean="0"/>
              <a:t>2</a:t>
            </a:r>
            <a:r>
              <a:rPr lang="en-US" sz="2800" b="1" smtClean="0"/>
              <a:t>Ag</a:t>
            </a:r>
            <a:r>
              <a:rPr lang="ru-RU" sz="2800" b="1" baseline="30000" smtClean="0"/>
              <a:t>+</a:t>
            </a:r>
            <a:r>
              <a:rPr lang="ru-RU" sz="2800" b="1" smtClean="0"/>
              <a:t> + </a:t>
            </a:r>
            <a:r>
              <a:rPr lang="en-US" sz="2800" b="1" smtClean="0"/>
              <a:t>Cr</a:t>
            </a:r>
            <a:r>
              <a:rPr lang="ru-RU" sz="2800" b="1" smtClean="0"/>
              <a:t>О</a:t>
            </a:r>
            <a:r>
              <a:rPr lang="ru-RU" sz="2800" b="1" baseline="-25000" smtClean="0"/>
              <a:t>4</a:t>
            </a:r>
            <a:r>
              <a:rPr lang="ru-RU" sz="2800" b="1" baseline="30000" smtClean="0"/>
              <a:t>2-</a:t>
            </a:r>
            <a:r>
              <a:rPr lang="ru-RU" sz="2800" b="1" smtClean="0"/>
              <a:t> → </a:t>
            </a:r>
            <a:r>
              <a:rPr lang="en-US" sz="2800" b="1" smtClean="0"/>
              <a:t>Ag</a:t>
            </a:r>
            <a:r>
              <a:rPr lang="ru-RU" sz="2800" b="1" baseline="-25000" smtClean="0"/>
              <a:t>2</a:t>
            </a:r>
            <a:r>
              <a:rPr lang="en-US" sz="2800" b="1" smtClean="0"/>
              <a:t>Cr</a:t>
            </a:r>
            <a:r>
              <a:rPr lang="ru-RU" sz="2800" b="1" smtClean="0"/>
              <a:t>О</a:t>
            </a:r>
            <a:r>
              <a:rPr lang="ru-RU" sz="2800" b="1" baseline="-25000" smtClean="0"/>
              <a:t>4</a:t>
            </a:r>
            <a:r>
              <a:rPr lang="ru-RU" sz="2800" b="1" smtClean="0"/>
              <a:t>↓ 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ctr" eaLnBrk="0" hangingPunct="0"/>
            <a:r>
              <a:rPr lang="ru-RU" sz="3000" b="1">
                <a:cs typeface="Times New Roman" pitchFamily="18" charset="0"/>
              </a:rPr>
              <a:t>Концентрацию раствора хлорида натрия</a:t>
            </a:r>
          </a:p>
          <a:p>
            <a:pPr indent="269875" algn="ctr" eaLnBrk="0" hangingPunct="0"/>
            <a:r>
              <a:rPr lang="ru-RU" sz="3000" b="1">
                <a:cs typeface="Times New Roman" pitchFamily="18" charset="0"/>
              </a:rPr>
              <a:t>вычисляют исходя из закона эквивалентов:</a:t>
            </a:r>
          </a:p>
          <a:p>
            <a:pPr indent="269875" algn="ctr" eaLnBrk="0" hangingPunct="0"/>
            <a:endParaRPr lang="ru-RU" sz="3000" b="1">
              <a:cs typeface="Times New Roman" pitchFamily="18" charset="0"/>
            </a:endParaRPr>
          </a:p>
          <a:p>
            <a:pPr indent="269875" algn="ctr" eaLnBrk="0" hangingPunct="0"/>
            <a:r>
              <a:rPr lang="en-US" sz="3000" b="1">
                <a:cs typeface="Times New Roman" pitchFamily="18" charset="0"/>
              </a:rPr>
              <a:t>N(NaCl) • V(NaCl)  =  N(AgNO</a:t>
            </a:r>
            <a:r>
              <a:rPr lang="en-US" sz="3000" b="1" baseline="-30000">
                <a:cs typeface="Times New Roman" pitchFamily="18" charset="0"/>
              </a:rPr>
              <a:t>3</a:t>
            </a:r>
            <a:r>
              <a:rPr lang="en-US" sz="3000" b="1">
                <a:cs typeface="Times New Roman" pitchFamily="18" charset="0"/>
              </a:rPr>
              <a:t>) • V(AgNO</a:t>
            </a:r>
            <a:r>
              <a:rPr lang="en-US" sz="3000" b="1" baseline="-30000">
                <a:cs typeface="Times New Roman" pitchFamily="18" charset="0"/>
              </a:rPr>
              <a:t>3</a:t>
            </a:r>
            <a:r>
              <a:rPr lang="en-US" sz="3000" b="1">
                <a:cs typeface="Times New Roman" pitchFamily="18" charset="0"/>
              </a:rPr>
              <a:t>)</a:t>
            </a:r>
            <a:endParaRPr lang="en-US" sz="3000" b="1"/>
          </a:p>
        </p:txBody>
      </p:sp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357187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200" b="1">
                <a:cs typeface="Times New Roman" pitchFamily="18" charset="0"/>
              </a:rPr>
              <a:t>		</a:t>
            </a:r>
            <a:r>
              <a:rPr lang="en-US" sz="3200" b="1">
                <a:cs typeface="Times New Roman" pitchFamily="18" charset="0"/>
              </a:rPr>
              <a:t>N(AgNO</a:t>
            </a:r>
            <a:r>
              <a:rPr lang="en-US" sz="3200" b="1" baseline="-30000">
                <a:cs typeface="Times New Roman" pitchFamily="18" charset="0"/>
              </a:rPr>
              <a:t>3</a:t>
            </a:r>
            <a:r>
              <a:rPr lang="en-US" sz="3200" b="1">
                <a:cs typeface="Times New Roman" pitchFamily="18" charset="0"/>
              </a:rPr>
              <a:t>) • V(AgNO</a:t>
            </a:r>
            <a:r>
              <a:rPr lang="en-US" sz="3200" b="1" baseline="-30000">
                <a:cs typeface="Times New Roman" pitchFamily="18" charset="0"/>
              </a:rPr>
              <a:t>3</a:t>
            </a:r>
            <a:r>
              <a:rPr lang="en-US" sz="3200" b="1">
                <a:cs typeface="Times New Roman" pitchFamily="18" charset="0"/>
              </a:rPr>
              <a:t>)</a:t>
            </a:r>
            <a:endParaRPr lang="ru-RU" sz="3200" b="1">
              <a:cs typeface="Times New Roman" pitchFamily="18" charset="0"/>
            </a:endParaRPr>
          </a:p>
          <a:p>
            <a:pPr algn="ctr" eaLnBrk="0" hangingPunct="0"/>
            <a:r>
              <a:rPr lang="en-US" sz="3200" b="1">
                <a:cs typeface="Times New Roman" pitchFamily="18" charset="0"/>
              </a:rPr>
              <a:t>N(NaCl)  = -------------------------------</a:t>
            </a:r>
            <a:endParaRPr lang="ru-RU" sz="3200" b="1">
              <a:cs typeface="Times New Roman" pitchFamily="18" charset="0"/>
            </a:endParaRPr>
          </a:p>
          <a:p>
            <a:pPr algn="ctr" eaLnBrk="0" hangingPunct="0"/>
            <a:r>
              <a:rPr lang="en-US" sz="3200" b="1">
                <a:cs typeface="Times New Roman" pitchFamily="18" charset="0"/>
              </a:rPr>
              <a:t>		V(NaCl)</a:t>
            </a: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7" grpId="0"/>
      <p:bldP spid="13209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Содержимое 2"/>
          <p:cNvSpPr>
            <a:spLocks noGrp="1"/>
          </p:cNvSpPr>
          <p:nvPr>
            <p:ph idx="1"/>
          </p:nvPr>
        </p:nvSpPr>
        <p:spPr>
          <a:xfrm>
            <a:off x="357188" y="142875"/>
            <a:ext cx="8572500" cy="75723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3600" b="1" smtClean="0">
                <a:solidFill>
                  <a:srgbClr val="7030A0"/>
                </a:solidFill>
              </a:rPr>
              <a:t>СОЛЬ: ПИТАНИЕ И ЗДОРОВЬЕ ЧЕЛОВЕКА</a:t>
            </a:r>
            <a:endParaRPr lang="ru-RU" sz="3600" smtClean="0">
              <a:solidFill>
                <a:srgbClr val="7030A0"/>
              </a:solidFill>
            </a:endParaRP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85784" y="480394"/>
            <a:ext cx="9644130" cy="640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7030A0"/>
                </a:solidFill>
              </a:rPr>
              <a:t>СУТОЧНАЯ ПОТРЕБНОСТЬ В СОЛИ В ЗОНАХ УМЕРЕННОГО КЛИМАТА - 10-15 Г В СУТКИ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14346" y="1214422"/>
            <a:ext cx="6686175" cy="403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4" y="3357562"/>
            <a:ext cx="46672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6786091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57620" y="3000396"/>
            <a:ext cx="5548644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80" y="-214338"/>
            <a:ext cx="5143504" cy="72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357813" cy="5868987"/>
          </a:xfrm>
        </p:spPr>
        <p:txBody>
          <a:bodyPr/>
          <a:lstStyle/>
          <a:p>
            <a:r>
              <a:rPr lang="ru-RU" b="1" u="sng" smtClean="0">
                <a:solidFill>
                  <a:srgbClr val="0070C0"/>
                </a:solidFill>
              </a:rPr>
              <a:t>Воду для утоления жажды </a:t>
            </a:r>
            <a:r>
              <a:rPr lang="ru-RU" b="1" smtClean="0">
                <a:solidFill>
                  <a:srgbClr val="0070C0"/>
                </a:solidFill>
              </a:rPr>
              <a:t>рекомендуют пить не кипяченую, не дистиллированную, а </a:t>
            </a:r>
            <a:r>
              <a:rPr lang="ru-RU" b="1" u="sng" smtClean="0">
                <a:solidFill>
                  <a:srgbClr val="0070C0"/>
                </a:solidFill>
              </a:rPr>
              <a:t>минеральную</a:t>
            </a:r>
            <a:r>
              <a:rPr lang="ru-RU" b="1" smtClean="0">
                <a:solidFill>
                  <a:srgbClr val="0070C0"/>
                </a:solidFill>
              </a:rPr>
              <a:t>, в которую входит </a:t>
            </a:r>
            <a:r>
              <a:rPr lang="ru-RU" b="1" u="sng" smtClean="0">
                <a:solidFill>
                  <a:srgbClr val="0070C0"/>
                </a:solidFill>
              </a:rPr>
              <a:t>хлорид натрия</a:t>
            </a:r>
            <a:endParaRPr lang="ru-RU" b="1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29690_f520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643471" y="2578121"/>
            <a:ext cx="4786313" cy="470085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500098" y="-214338"/>
            <a:ext cx="5663464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86116" y="1071562"/>
            <a:ext cx="5857884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49139"/>
            <a:ext cx="4643438" cy="6907139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smtClean="0">
                <a:solidFill>
                  <a:srgbClr val="7030A0"/>
                </a:solidFill>
              </a:rPr>
              <a:t>Добавление соли </a:t>
            </a:r>
            <a:r>
              <a:rPr lang="ru-RU" sz="3600" b="1" smtClean="0">
                <a:solidFill>
                  <a:srgbClr val="7030A0"/>
                </a:solidFill>
              </a:rPr>
              <a:t>при приготовлении пищи и в готовые блюда </a:t>
            </a:r>
            <a:r>
              <a:rPr lang="ru-RU" sz="3600" b="1" u="sng" smtClean="0">
                <a:solidFill>
                  <a:srgbClr val="7030A0"/>
                </a:solidFill>
              </a:rPr>
              <a:t>необходимо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0542" y="1214422"/>
            <a:ext cx="3714771" cy="278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4" y="4061479"/>
            <a:ext cx="3857652" cy="288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0" y="15001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3929040"/>
            <a:ext cx="3905279" cy="292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</a:rPr>
              <a:t>СОДЕРЖАНИЕ СОЛИ В ПРОДУКТАХ СИЛЬНО ВАРЬИРУЕТСЯ</a:t>
            </a: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794" y="3643314"/>
            <a:ext cx="5423546" cy="363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27" y="1196578"/>
            <a:ext cx="4500573" cy="337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57222" y="785794"/>
            <a:ext cx="5357817" cy="391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/>
          <a:srcRect t="9901" b="9901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ЦИТОПЛАЗМАТИЧЕСКАЯ МЕМБРАНА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785938"/>
            <a:ext cx="8132762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25" y="1571625"/>
            <a:ext cx="50006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14414" y="285728"/>
            <a:ext cx="68945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Явление Осмоса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88" y="1357313"/>
            <a:ext cx="5929312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428604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00682F"/>
                </a:solidFill>
              </a:rPr>
              <a:t>КАЛИЙ-НАТРИЕВЫЙ НАСОС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82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3375" y="1857375"/>
            <a:ext cx="444976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Прямоугольник 6"/>
          <p:cNvSpPr>
            <a:spLocks noChangeArrowheads="1"/>
          </p:cNvSpPr>
          <p:nvPr/>
        </p:nvSpPr>
        <p:spPr bwMode="auto">
          <a:xfrm>
            <a:off x="0" y="4286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682F"/>
                </a:solidFill>
              </a:rPr>
              <a:t>ПЕРЕДАЧА НЕРВНОГО РАЗДРАЖЕНИЯ</a:t>
            </a:r>
          </a:p>
        </p:txBody>
      </p:sp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0" y="1714500"/>
            <a:ext cx="37973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r>
              <a:rPr lang="ru-RU" sz="4200" b="1" smtClean="0">
                <a:solidFill>
                  <a:srgbClr val="00682F"/>
                </a:solidFill>
              </a:rPr>
              <a:t>ОГРАНИЧЕНИЯ УПОТРЕБЛЕНИЯ СОЛИ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1143000"/>
            <a:ext cx="28575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6125" y="1928813"/>
            <a:ext cx="29337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00" y="4429125"/>
            <a:ext cx="26908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002060"/>
                </a:solidFill>
              </a:rPr>
              <a:t>БЕССОЛЕВОЙ ХЛЕБ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57313"/>
            <a:ext cx="6977063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9566" y="0"/>
            <a:ext cx="92535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62842" y="642919"/>
            <a:ext cx="4254819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785813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ТАКАЯ РАЗНАЯ СОЛЬ</a:t>
            </a:r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65539" name="Содержимое 2"/>
          <p:cNvSpPr>
            <a:spLocks noGrp="1"/>
          </p:cNvSpPr>
          <p:nvPr>
            <p:ph idx="1"/>
          </p:nvPr>
        </p:nvSpPr>
        <p:spPr>
          <a:xfrm>
            <a:off x="1214438" y="1571625"/>
            <a:ext cx="7429500" cy="4525963"/>
          </a:xfrm>
        </p:spPr>
        <p:txBody>
          <a:bodyPr/>
          <a:lstStyle/>
          <a:p>
            <a:pPr>
              <a:buFont typeface="Arial" charset="0"/>
              <a:buBlip>
                <a:blip r:embed="rId2"/>
              </a:buBlip>
            </a:pPr>
            <a:r>
              <a:rPr lang="ru-RU" b="1" smtClean="0"/>
              <a:t> Поваренная и каменная соли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b="1" smtClean="0"/>
              <a:t> Соль «экстра»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b="1" smtClean="0"/>
              <a:t> Йодированная и фторированная соль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b="1" smtClean="0"/>
              <a:t> Морская соль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b="1" smtClean="0"/>
              <a:t> Солевые смеси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b="1" smtClean="0"/>
              <a:t> Диетическая соль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b="1" smtClean="0"/>
              <a:t> Ароматизированная соль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10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4357688" y="214313"/>
            <a:ext cx="4500562" cy="500062"/>
          </a:xfrm>
        </p:spPr>
        <p:txBody>
          <a:bodyPr/>
          <a:lstStyle/>
          <a:p>
            <a:r>
              <a:rPr lang="ru-RU" sz="3600" b="1" smtClean="0">
                <a:solidFill>
                  <a:srgbClr val="C00000"/>
                </a:solidFill>
              </a:rPr>
              <a:t>ПОВАРЕННАЯ СОЛЬ</a:t>
            </a:r>
            <a:endParaRPr lang="ru-RU" sz="3600" smtClean="0">
              <a:solidFill>
                <a:srgbClr val="C00000"/>
              </a:solidFill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39781" y="1000124"/>
            <a:ext cx="4635582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2" y="3857625"/>
            <a:ext cx="4643438" cy="348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625" y="142875"/>
            <a:ext cx="367506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+mn-lt"/>
              </a:rPr>
              <a:t>КАМЕННАЯ СОЛЬ</a:t>
            </a:r>
            <a:endParaRPr lang="ru-RU" sz="3600" dirty="0">
              <a:latin typeface="+mn-lt"/>
            </a:endParaRPr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8869" y="660697"/>
            <a:ext cx="4356535" cy="326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357188" y="142875"/>
            <a:ext cx="3614737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C00000"/>
                </a:solidFill>
              </a:rPr>
              <a:t>СОЛЬ «ЭКСТРА»</a:t>
            </a:r>
            <a:endParaRPr lang="ru-RU" sz="3600" smtClean="0"/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1285875"/>
            <a:ext cx="3857625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214813" y="214313"/>
            <a:ext cx="4714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ЙОДИРОВАННАЯ И ФТОРИРОВАННАЯ СОЛЬ</a:t>
            </a:r>
            <a:endParaRPr lang="ru-RU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4813" y="2357438"/>
            <a:ext cx="2012950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96009" y="2581316"/>
            <a:ext cx="3047991" cy="427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428625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C00000"/>
                </a:solidFill>
              </a:rPr>
              <a:t>МОРСКАЯ СОЛЬ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1357313"/>
            <a:ext cx="358933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857750" y="428625"/>
            <a:ext cx="360521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+mn-lt"/>
              </a:rPr>
              <a:t>СОЛЕВЫЕ СМЕСИ</a:t>
            </a:r>
            <a:endParaRPr lang="ru-RU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48" y="1285874"/>
            <a:ext cx="4214815" cy="328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8614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72198" y="421481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571500"/>
            <a:ext cx="52197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214313" y="214313"/>
            <a:ext cx="5786437" cy="571500"/>
          </a:xfrm>
        </p:spPr>
        <p:txBody>
          <a:bodyPr/>
          <a:lstStyle/>
          <a:p>
            <a:r>
              <a:rPr lang="ru-RU" sz="3600" b="1" smtClean="0">
                <a:solidFill>
                  <a:srgbClr val="C00000"/>
                </a:solidFill>
              </a:rPr>
              <a:t>ДИЕТИЧЕСКАЯ СОЛЬ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2875" y="4286250"/>
            <a:ext cx="561498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АРОМАТИЗИРОВАННАЯ СОЛЬ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2992822"/>
            <a:ext cx="4286279" cy="429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:\Соль\Фото соль\Соль в баночках красная, желтая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857250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«ВОЛШЕБНАЯ» ЩЕПОТКА</a:t>
            </a:r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70659" name="Прямоугольник 3"/>
          <p:cNvSpPr>
            <a:spLocks noChangeArrowheads="1"/>
          </p:cNvSpPr>
          <p:nvPr/>
        </p:nvSpPr>
        <p:spPr bwMode="auto">
          <a:xfrm>
            <a:off x="0" y="85725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ПОВАРЕННАЯ СОЛЬ — ПЕРВАЯ СПЕЦИЯ И ДРЕВНЕЙШАЯ ПРИПРАВА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1357313"/>
            <a:ext cx="392906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5" y="1357313"/>
            <a:ext cx="36909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3" y="4429125"/>
            <a:ext cx="388143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63" y="3786188"/>
            <a:ext cx="321468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5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Прямоугольник 4"/>
          <p:cNvSpPr>
            <a:spLocks noChangeArrowheads="1"/>
          </p:cNvSpPr>
          <p:nvPr/>
        </p:nvSpPr>
        <p:spPr bwMode="auto">
          <a:xfrm>
            <a:off x="0" y="214313"/>
            <a:ext cx="9144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u="sng">
                <a:solidFill>
                  <a:schemeClr val="bg1"/>
                </a:solidFill>
              </a:rPr>
              <a:t>КРИСТАЛЛИЧЕСКАЯ СОЛЬ</a:t>
            </a:r>
            <a:r>
              <a:rPr lang="ru-RU" sz="2400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НЕ ТОЛЬКО ЧИЩЕ, НО И ОБЛАДАЕТ БОЛЕЕ СДЕРЖАННОЙ «СОЛЕНОСТЬЮ», ЧЕМ МЕЛКАЯ, ПОРОШКООБРАЗНАЯ, ВЫВАРОЧНАЯ ИЛИ ОСАДОЧНАЯ </a:t>
            </a:r>
          </a:p>
        </p:txBody>
      </p:sp>
      <p:pic>
        <p:nvPicPr>
          <p:cNvPr id="71684" name="Picture 4" descr="H:\Соль\Фото соль\Соль в 4 ложках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8334" y="1766897"/>
            <a:ext cx="8179880" cy="494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86188" y="3000375"/>
            <a:ext cx="5357812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313" y="1143000"/>
            <a:ext cx="364331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Прямоугольник 6"/>
          <p:cNvSpPr>
            <a:spLocks noChangeArrowheads="1"/>
          </p:cNvSpPr>
          <p:nvPr/>
        </p:nvSpPr>
        <p:spPr bwMode="auto">
          <a:xfrm>
            <a:off x="142875" y="214313"/>
            <a:ext cx="8715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sng"/>
              <a:t>ЙОДИРОВАННАЯ СОЛЬ </a:t>
            </a:r>
            <a:r>
              <a:rPr lang="ru-RU" sz="2000" b="1"/>
              <a:t>АБСОЛЮТНО НЕПРИЕМЛЕМА В ГОРЯЧИХ БЛЮДАХ, КОТОРЫЕ ОНА ЧАСТО ПОРТИТ, СООБЩАЯ ИМ ИЗЛИШНЮЮ РЕЗКОСТЬ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000108"/>
            <a:ext cx="8453438" cy="563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3731" name="Прямоугольник 4"/>
          <p:cNvSpPr>
            <a:spLocks noChangeArrowheads="1"/>
          </p:cNvSpPr>
          <p:nvPr/>
        </p:nvSpPr>
        <p:spPr bwMode="auto">
          <a:xfrm>
            <a:off x="0" y="28575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sng"/>
              <a:t>МЕЛКАЯ СОЛЬ </a:t>
            </a:r>
            <a:r>
              <a:rPr lang="ru-RU" sz="2000" b="1"/>
              <a:t>УХУДШАЕТ СОХРАННОСТЬ КВАШЕНИЙ И СОЛЕНИЙ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200" b="1" smtClean="0"/>
              <a:t>НЕПРИЕМЛЕМА МЕЛКАЯ ПОРОШКООБРАЗНАЯ СОЛЬ ПРИ ЗАСОЛКЕ ЛЮБОЙ РЫБЫ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54760"/>
            <a:ext cx="4500563" cy="365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89805" y="3071810"/>
            <a:ext cx="5468453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Прямоугольник 4"/>
          <p:cNvSpPr>
            <a:spLocks noChangeArrowheads="1"/>
          </p:cNvSpPr>
          <p:nvPr/>
        </p:nvSpPr>
        <p:spPr bwMode="auto">
          <a:xfrm>
            <a:off x="0" y="214313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Жидкие и полужидкие блюда, </a:t>
            </a:r>
            <a:r>
              <a:rPr lang="ru-RU" sz="2400"/>
              <a:t>приготовляемые на воде, надо солить только тогда, когда они уже полностью готовы (исключение - рыбные супы)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9645" y="1285860"/>
            <a:ext cx="7545415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10587" y="642918"/>
            <a:ext cx="9654587" cy="63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84995" name="Прямоугольник 4"/>
          <p:cNvSpPr>
            <a:spLocks noChangeArrowheads="1"/>
          </p:cNvSpPr>
          <p:nvPr/>
        </p:nvSpPr>
        <p:spPr bwMode="auto">
          <a:xfrm>
            <a:off x="0" y="14287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При жаренье мяса, рыбы, овощей </a:t>
            </a:r>
          </a:p>
          <a:p>
            <a:pPr algn="ctr"/>
            <a:r>
              <a:rPr lang="ru-RU" sz="2800"/>
              <a:t>продукты надо солить в начале приготовления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400675" cy="4525963"/>
          </a:xfrm>
        </p:spPr>
        <p:txBody>
          <a:bodyPr/>
          <a:lstStyle/>
          <a:p>
            <a:r>
              <a:rPr lang="ru-RU" b="1" smtClean="0"/>
              <a:t>ЧЕРНАЯ СОЛЬ</a:t>
            </a:r>
          </a:p>
          <a:p>
            <a:r>
              <a:rPr lang="ru-RU" b="1" smtClean="0"/>
              <a:t>БЕЛАЯ СОЛЬ</a:t>
            </a:r>
          </a:p>
          <a:p>
            <a:r>
              <a:rPr lang="ru-RU" b="1" smtClean="0"/>
              <a:t>СЕРАЯ СОЛЬ</a:t>
            </a:r>
          </a:p>
          <a:p>
            <a:r>
              <a:rPr lang="ru-RU" b="1" smtClean="0"/>
              <a:t>ЖЕЛТАЯ СОЛЬ</a:t>
            </a:r>
          </a:p>
          <a:p>
            <a:r>
              <a:rPr lang="ru-RU" b="1" smtClean="0"/>
              <a:t>КРАСНАЯ И РОЗОВАЯ СОЛЬ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785812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ЭКЗОТИЧЕСКИЕ ВИДЫ СОЛИ</a:t>
            </a:r>
          </a:p>
        </p:txBody>
      </p:sp>
      <p:pic>
        <p:nvPicPr>
          <p:cNvPr id="5" name="Picture 5" descr="H:\Соль\Фото соль\sol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0688" y="4786313"/>
            <a:ext cx="33813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1704" y="714380"/>
            <a:ext cx="952148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1285875" y="357188"/>
            <a:ext cx="68849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/>
              <a:t>ЧЁРНАЯ ПАПУАССКАЯ СОЛЬ</a:t>
            </a:r>
            <a:endParaRPr lang="ru-RU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703395"/>
            <a:ext cx="9858412" cy="658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785938" y="357188"/>
            <a:ext cx="5540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/>
              <a:t>СОЛЬ «ЦВЕТОК МОРЯ»</a:t>
            </a:r>
            <a:endParaRPr lang="ru-RU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1285875" y="285750"/>
            <a:ext cx="6916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/>
              <a:t>КИПРСКАЯ ЛАВРОВАЯ СОЛЬ</a:t>
            </a:r>
            <a:endParaRPr lang="ru-RU" sz="360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263357"/>
            <a:ext cx="8001056" cy="665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2214563" y="357188"/>
            <a:ext cx="4659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/>
              <a:t>СОЛЬ ЧИЛИ-ВЕРДЕ</a:t>
            </a:r>
            <a:endParaRPr lang="ru-RU" sz="3600"/>
          </a:p>
        </p:txBody>
      </p:sp>
      <p:pic>
        <p:nvPicPr>
          <p:cNvPr id="136194" name="Picture 2" descr="http://otvetin.ru/uploads/posts/2010-06/1277024356_sol-chil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785794"/>
            <a:ext cx="7737865" cy="634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0" y="285750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700" b="1"/>
              <a:t>ПУРПУРНО-РОЗОВАЯ ВИНТАЖНАЯ СОЛЬ </a:t>
            </a:r>
            <a:r>
              <a:rPr lang="en-US" sz="2700" b="1"/>
              <a:t>MERLOT</a:t>
            </a:r>
            <a:endParaRPr lang="ru-RU" sz="2700"/>
          </a:p>
        </p:txBody>
      </p:sp>
      <p:pic>
        <p:nvPicPr>
          <p:cNvPr id="80908" name="Picture 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9599" y="857232"/>
            <a:ext cx="9744229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email"/>
          <a:srcRect t="8008" b="7031"/>
          <a:stretch>
            <a:fillRect/>
          </a:stretch>
        </p:blipFill>
        <p:spPr bwMode="auto">
          <a:xfrm>
            <a:off x="-285784" y="571480"/>
            <a:ext cx="975360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ПРОМЫШЛЕННАЯ СОЛЬ</a:t>
            </a:r>
            <a:endParaRPr lang="ru-RU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68487"/>
          </a:xfrm>
        </p:spPr>
        <p:txBody>
          <a:bodyPr/>
          <a:lstStyle/>
          <a:p>
            <a:r>
              <a:rPr lang="ru-RU" sz="4000" b="1" smtClean="0">
                <a:solidFill>
                  <a:srgbClr val="0070C0"/>
                </a:solidFill>
              </a:rPr>
              <a:t>ОСНОВНАЯ ЧАСТЬ СОЛИ (60%) ПРИХОДИТСЯ НА ХИМИЧЕСКУЮ ПРОМЫШЛЕННОСТЬ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2214563"/>
            <a:ext cx="307181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5" y="2214563"/>
            <a:ext cx="42862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90" y="928670"/>
            <a:ext cx="8493110" cy="566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0100" y="285728"/>
            <a:ext cx="728667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/>
              <a:t>ДОБЫЧА НЕФТИ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142875"/>
            <a:ext cx="45672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3" y="3608388"/>
            <a:ext cx="40862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000628" y="785794"/>
            <a:ext cx="388567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/>
              <a:t>КОЖЕВЕННАЯ</a:t>
            </a:r>
          </a:p>
          <a:p>
            <a:pPr algn="ctr">
              <a:defRPr/>
            </a:pPr>
            <a:r>
              <a:rPr lang="ru-RU" sz="4000" b="1" dirty="0"/>
              <a:t>ИНДУСТРИЯ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286256"/>
            <a:ext cx="402199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/>
              <a:t>ТЕКСТИЛЬНАЯ</a:t>
            </a:r>
          </a:p>
          <a:p>
            <a:pPr algn="ctr">
              <a:defRPr/>
            </a:pPr>
            <a:r>
              <a:rPr lang="ru-RU" sz="4000" b="1" dirty="0"/>
              <a:t> ИНДУСТРИЯ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r>
              <a:rPr lang="ru-RU" sz="3600" b="1" smtClean="0"/>
              <a:t>МАШИНОСТРОЕНИЕ И МЕТАЛЛООБРАБОТКА</a:t>
            </a:r>
          </a:p>
        </p:txBody>
      </p:sp>
      <p:pic>
        <p:nvPicPr>
          <p:cNvPr id="9113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907" y="428604"/>
            <a:ext cx="8308152" cy="62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50"/>
          </a:xfrm>
        </p:spPr>
        <p:txBody>
          <a:bodyPr/>
          <a:lstStyle/>
          <a:p>
            <a:r>
              <a:rPr lang="ru-RU" sz="4000" b="1" smtClean="0"/>
              <a:t>ХРОМИРОВАНИЕ, КАДМИРОВАНИЕ, НИКЕЛИРОВАНИЕ</a:t>
            </a: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872" y="766455"/>
            <a:ext cx="8119218" cy="609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r>
              <a:rPr lang="ru-RU" sz="4000" b="1" smtClean="0"/>
              <a:t>ЧЕРНАЯ МЕТАЛЛУРГИЯ</a:t>
            </a: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88" y="1000125"/>
            <a:ext cx="6000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50" y="4071938"/>
            <a:ext cx="33575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25" y="4000500"/>
            <a:ext cx="328612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928688"/>
          </a:xfrm>
        </p:spPr>
        <p:txBody>
          <a:bodyPr/>
          <a:lstStyle/>
          <a:p>
            <a:r>
              <a:rPr lang="ru-RU" sz="4000" b="1" smtClean="0"/>
              <a:t>ЦВЕТНАЯ МЕТАЛЛУРГИЯ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80966" y="1143000"/>
            <a:ext cx="97393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57250"/>
          </a:xfrm>
        </p:spPr>
        <p:txBody>
          <a:bodyPr/>
          <a:lstStyle/>
          <a:p>
            <a:r>
              <a:rPr lang="ru-RU" sz="4000" b="1" smtClean="0"/>
              <a:t>ХИМИЧЕСКАЯ ПРОМЫШЛЕННОСТЬ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3786188"/>
            <a:ext cx="3119437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4714884"/>
            <a:ext cx="335758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/>
              <a:t>ПОЛИМЕРЫ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523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0" y="928688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" y="3857625"/>
            <a:ext cx="37798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3" y="928688"/>
            <a:ext cx="37115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428750"/>
          </a:xfrm>
        </p:spPr>
        <p:txBody>
          <a:bodyPr/>
          <a:lstStyle/>
          <a:p>
            <a:r>
              <a:rPr lang="ru-RU" sz="4000" b="1" smtClean="0"/>
              <a:t>ФАРФОРОФАЯНСОВАЯ  ПРОМЫШЛЕННОСТЬ</a:t>
            </a:r>
          </a:p>
        </p:txBody>
      </p:sp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7025" y="928670"/>
            <a:ext cx="9261025" cy="609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313" y="374650"/>
            <a:ext cx="385762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3" y="3500438"/>
            <a:ext cx="37909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3643313"/>
            <a:ext cx="42148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357188"/>
            <a:ext cx="43942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00125"/>
          </a:xfrm>
        </p:spPr>
        <p:txBody>
          <a:bodyPr/>
          <a:lstStyle/>
          <a:p>
            <a:r>
              <a:rPr lang="ru-RU" sz="4000" b="1" smtClean="0"/>
              <a:t>ПИЩЕВАЯ  ПРОМЫШЛЕННОСТЬ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785813"/>
            <a:ext cx="414337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88" y="3429000"/>
            <a:ext cx="3249612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625" y="3429000"/>
            <a:ext cx="4143375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29188" y="785813"/>
            <a:ext cx="3262312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00125"/>
          </a:xfrm>
        </p:spPr>
        <p:txBody>
          <a:bodyPr/>
          <a:lstStyle/>
          <a:p>
            <a:r>
              <a:rPr lang="ru-RU" sz="4000" b="1" smtClean="0"/>
              <a:t>КОНСЕРВИРОВАНИЕ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57250"/>
            <a:ext cx="4643438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99332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857250"/>
            <a:ext cx="4375150" cy="551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99333" name="Picture 5" descr="H:\Соль\Фото соль\pishchevaja_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" y="4357694"/>
            <a:ext cx="9144001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75" y="1112838"/>
            <a:ext cx="7715250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00125"/>
          </a:xfrm>
        </p:spPr>
        <p:txBody>
          <a:bodyPr/>
          <a:lstStyle/>
          <a:p>
            <a:r>
              <a:rPr lang="ru-RU" sz="4000" b="1" smtClean="0"/>
              <a:t>ПЛАЗМОЛИЗ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00125"/>
          </a:xfrm>
        </p:spPr>
        <p:txBody>
          <a:bodyPr/>
          <a:lstStyle/>
          <a:p>
            <a:r>
              <a:rPr lang="ru-RU" sz="4000" b="1" smtClean="0"/>
              <a:t>РЫБНАЯ ПРОМЫШЛЕННОСТЬ</a:t>
            </a:r>
          </a:p>
        </p:txBody>
      </p:sp>
      <p:pic>
        <p:nvPicPr>
          <p:cNvPr id="101379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3818" y="1000124"/>
            <a:ext cx="4191006" cy="314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01380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813" y="3857625"/>
            <a:ext cx="3344862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4810" y="928670"/>
            <a:ext cx="3946523" cy="5245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57250"/>
          </a:xfrm>
        </p:spPr>
        <p:txBody>
          <a:bodyPr/>
          <a:lstStyle/>
          <a:p>
            <a:r>
              <a:rPr lang="ru-RU" sz="4000" b="1" smtClean="0"/>
              <a:t>МЕДИЦИНА И БИОЛОГИЯ</a:t>
            </a: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85875"/>
            <a:ext cx="4643438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18025" y="1357313"/>
            <a:ext cx="4268788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4000" b="1" smtClean="0"/>
              <a:t>ХОЛОДИЛЬНАЯ ПРОМЫШЛЕННОСТЬ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0250" y="828675"/>
            <a:ext cx="50006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647</Words>
  <Application>Microsoft Office PowerPoint</Application>
  <PresentationFormat>Экран (4:3)</PresentationFormat>
  <Paragraphs>169</Paragraphs>
  <Slides>119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119</vt:i4>
      </vt:variant>
    </vt:vector>
  </HeadingPairs>
  <TitlesOfParts>
    <vt:vector size="125" baseType="lpstr">
      <vt:lpstr>Arial</vt:lpstr>
      <vt:lpstr>Calibri</vt:lpstr>
      <vt:lpstr>Monotype Corsiva</vt:lpstr>
      <vt:lpstr>Bookman Old Style</vt:lpstr>
      <vt:lpstr>Times New Roman</vt:lpstr>
      <vt:lpstr>Тема Office</vt:lpstr>
      <vt:lpstr>«Соло для соли»</vt:lpstr>
      <vt:lpstr>Слайд 2</vt:lpstr>
      <vt:lpstr>Слайд 3</vt:lpstr>
      <vt:lpstr>ТАЙНЫ МИНЕРАЛА ЖИЗНИ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Современное английское слово salary (жалование) происходит от латинского salarium (соль). </vt:lpstr>
      <vt:lpstr>«СОЛЯНЫЕ БУНТЫ»</vt:lpstr>
      <vt:lpstr>Слайд 16</vt:lpstr>
      <vt:lpstr>ЗНАЧЕНИЕ И СВОЙСТВА СОЛИ В РАЗЛИЧНЫХ НАРОДАХ И КУЛЬТУРАХ</vt:lpstr>
      <vt:lpstr>Слайд 18</vt:lpstr>
      <vt:lpstr>Слайд 19</vt:lpstr>
      <vt:lpstr>Слайд 20</vt:lpstr>
      <vt:lpstr>Слайд 21</vt:lpstr>
      <vt:lpstr>Отношение к соли</vt:lpstr>
      <vt:lpstr>Слайд 23</vt:lpstr>
      <vt:lpstr>Слайд 24</vt:lpstr>
      <vt:lpstr>ЛЕГЕНДА О ТИЛЛЕ УЛЕНШПИГЕЛЕ</vt:lpstr>
      <vt:lpstr>Слайд 26</vt:lpstr>
      <vt:lpstr>Слайд 27</vt:lpstr>
      <vt:lpstr>Слайд 28</vt:lpstr>
      <vt:lpstr>Слайд 29</vt:lpstr>
      <vt:lpstr>НАРОДНЫЕ ЗАГАДКИ</vt:lpstr>
      <vt:lpstr>СПОСОБЫ ДОБЫЧИ СОЛИ</vt:lpstr>
      <vt:lpstr>ПО СПОСОБУ ДОБЫЧИ  СОЛЬ ДЕЛИТСЯ НА 4 ВИДА:</vt:lpstr>
      <vt:lpstr>КАМЕННАЯ СОЛЬ</vt:lpstr>
      <vt:lpstr>Слайд 34</vt:lpstr>
      <vt:lpstr>КАМЕННАЯ СОЛЬ – ЭТО СОЛЬ, ЕЖЕДНЕВНО УПОТРЕБЛЯЕМАЯ В ПИЩУ </vt:lpstr>
      <vt:lpstr>ВЫВАРОЧНАЯ СОЛЬ</vt:lpstr>
      <vt:lpstr>САМОСАДОЧНАЯ СОЛЬ</vt:lpstr>
      <vt:lpstr>ОЗЕРО БАСКУНЧАК</vt:lpstr>
      <vt:lpstr>САДОЧНАЯ СОЛЬ</vt:lpstr>
      <vt:lpstr>ФИЗИКА И ХИМИЯ СОЛИ</vt:lpstr>
      <vt:lpstr>Слайд 41</vt:lpstr>
      <vt:lpstr>Слайд 42</vt:lpstr>
      <vt:lpstr>Слайд 43</vt:lpstr>
      <vt:lpstr>КАЧЕСТВЕННОЕ ОПРЕДЕЛЕНИЕ ХЛОРИДА НАТРИЯ</vt:lpstr>
      <vt:lpstr>КОЛИЧЕСТВЕННОЕ ОПРЕДЕЛЕНИЕ ХЛОРИДА НАТРИЯ</vt:lpstr>
      <vt:lpstr>Слайд 46</vt:lpstr>
      <vt:lpstr>Слайд 47</vt:lpstr>
      <vt:lpstr>СУТОЧНАЯ ПОТРЕБНОСТЬ В СОЛИ В ЗОНАХ УМЕРЕННОГО КЛИМАТА - 10-15 Г В СУТКИ</vt:lpstr>
      <vt:lpstr>Слайд 49</vt:lpstr>
      <vt:lpstr>Воду для утоления жажды рекомендуют пить не кипяченую, не дистиллированную, а минеральную, в которую входит хлорид натрия</vt:lpstr>
      <vt:lpstr>Слайд 51</vt:lpstr>
      <vt:lpstr>Слайд 52</vt:lpstr>
      <vt:lpstr>Слайд 53</vt:lpstr>
      <vt:lpstr>Добавление соли при приготовлении пищи и в готовые блюда необходимо</vt:lpstr>
      <vt:lpstr>СОДЕРЖАНИЕ СОЛИ В ПРОДУКТАХ СИЛЬНО ВАРЬИРУЕТСЯ</vt:lpstr>
      <vt:lpstr>Слайд 56</vt:lpstr>
      <vt:lpstr>ЦИТОПЛАЗМАТИЧЕСКАЯ МЕМБРАНА</vt:lpstr>
      <vt:lpstr>Слайд 58</vt:lpstr>
      <vt:lpstr>Слайд 59</vt:lpstr>
      <vt:lpstr>Слайд 60</vt:lpstr>
      <vt:lpstr>ОГРАНИЧЕНИЯ УПОТРЕБЛЕНИЯ СОЛИ</vt:lpstr>
      <vt:lpstr>БЕССОЛЕВОЙ ХЛЕБ</vt:lpstr>
      <vt:lpstr>Слайд 63</vt:lpstr>
      <vt:lpstr>ТАКАЯ РАЗНАЯ СОЛЬ</vt:lpstr>
      <vt:lpstr>ПОВАРЕННАЯ СОЛЬ</vt:lpstr>
      <vt:lpstr>СОЛЬ «ЭКСТРА»</vt:lpstr>
      <vt:lpstr>МОРСКАЯ СОЛЬ</vt:lpstr>
      <vt:lpstr>ДИЕТИЧЕСКАЯ СОЛЬ</vt:lpstr>
      <vt:lpstr>Слайд 69</vt:lpstr>
      <vt:lpstr>«ВОЛШЕБНАЯ» ЩЕПОТКА</vt:lpstr>
      <vt:lpstr>Слайд 71</vt:lpstr>
      <vt:lpstr>Слайд 72</vt:lpstr>
      <vt:lpstr>Слайд 73</vt:lpstr>
      <vt:lpstr>НЕПРИЕМЛЕМА МЕЛКАЯ ПОРОШКООБРАЗНАЯ СОЛЬ ПРИ ЗАСОЛКЕ ЛЮБОЙ РЫБЫ</vt:lpstr>
      <vt:lpstr>Слайд 75</vt:lpstr>
      <vt:lpstr>Слайд 76</vt:lpstr>
      <vt:lpstr>ЭКЗОТИЧЕСКИЕ ВИДЫ СОЛИ</vt:lpstr>
      <vt:lpstr>Слайд 78</vt:lpstr>
      <vt:lpstr>Слайд 79</vt:lpstr>
      <vt:lpstr>Слайд 80</vt:lpstr>
      <vt:lpstr>Слайд 81</vt:lpstr>
      <vt:lpstr>Слайд 82</vt:lpstr>
      <vt:lpstr>ПРОМЫШЛЕННАЯ СОЛЬ</vt:lpstr>
      <vt:lpstr>ОСНОВНАЯ ЧАСТЬ СОЛИ (60%) ПРИХОДИТСЯ НА ХИМИЧЕСКУЮ ПРОМЫШЛЕННОСТЬ</vt:lpstr>
      <vt:lpstr>Слайд 85</vt:lpstr>
      <vt:lpstr>Слайд 86</vt:lpstr>
      <vt:lpstr>МАШИНОСТРОЕНИЕ И МЕТАЛЛООБРАБОТКА</vt:lpstr>
      <vt:lpstr>ХРОМИРОВАНИЕ, КАДМИРОВАНИЕ, НИКЕЛИРОВАНИЕ</vt:lpstr>
      <vt:lpstr>ЧЕРНАЯ МЕТАЛЛУРГИЯ</vt:lpstr>
      <vt:lpstr>ЦВЕТНАЯ МЕТАЛЛУРГИЯ</vt:lpstr>
      <vt:lpstr>ХИМИЧЕСКАЯ ПРОМЫШЛЕННОСТЬ</vt:lpstr>
      <vt:lpstr>ФАРФОРОФАЯНСОВАЯ  ПРОМЫШЛЕННОСТЬ</vt:lpstr>
      <vt:lpstr>Слайд 93</vt:lpstr>
      <vt:lpstr>ПИЩЕВАЯ  ПРОМЫШЛЕННОСТЬ</vt:lpstr>
      <vt:lpstr>КОНСЕРВИРОВАНИЕ</vt:lpstr>
      <vt:lpstr>ПЛАЗМОЛИЗ</vt:lpstr>
      <vt:lpstr>РЫБНАЯ ПРОМЫШЛЕННОСТЬ</vt:lpstr>
      <vt:lpstr>МЕДИЦИНА И БИОЛОГИЯ</vt:lpstr>
      <vt:lpstr>ХОЛОДИЛЬНАЯ ПРОМЫШЛЕННОСТЬ</vt:lpstr>
      <vt:lpstr>КОСМЕТИЧЕСКИЕ СРЕДСТВА</vt:lpstr>
      <vt:lpstr>Слайд 101</vt:lpstr>
      <vt:lpstr>Слайд 102</vt:lpstr>
      <vt:lpstr>Лекарша в белом халате</vt:lpstr>
      <vt:lpstr>СОЛЬ УЛУЧШАЕТ АППЕТИТ</vt:lpstr>
      <vt:lpstr>СОЛЕНАЯ ВОДА ПРИ ЗАБОЛЕВАНИЯХ КОЖИ</vt:lpstr>
      <vt:lpstr>ПРИ ЗАБОЛЕВАНИЯХ  ЛЕГОЧНЫХ ПУТЕЙ И ЛЕГКИХ</vt:lpstr>
      <vt:lpstr>СОЛЕВЫЕ ВАННЫ</vt:lpstr>
      <vt:lpstr>СОЛЕВЫЕ ВАННЫ ПРИ НЕРВНЫХ И ПСИХИЧЕСКИХ РАСТРОЙСТВАХ</vt:lpstr>
      <vt:lpstr>ЛЕЧЕБНЫЕ РАСТВОРЫ  ПРИ ПРОСТУДНЫХ ЗАБОЛЕВАНИЯХ</vt:lpstr>
      <vt:lpstr>СОЛЬ – ПРИРОДНЫЙ АНТИДЕПРЕССАНТ</vt:lpstr>
      <vt:lpstr>ЛЮДИ СКЛОННЫ К ЧРЕЗВЫЧАЙНО СОЛЕНОЙ ПИЩЕ</vt:lpstr>
      <vt:lpstr>СОЛЬ ПОСТАВЛЯЕТ В ОРГАНИЗМ ЙОД</vt:lpstr>
      <vt:lpstr>Слайд 113</vt:lpstr>
      <vt:lpstr>Из божества в изгои</vt:lpstr>
      <vt:lpstr>«Долой соль - виновницу гипертонии!»</vt:lpstr>
      <vt:lpstr>Слайд 116</vt:lpstr>
      <vt:lpstr>«Соль надо использовать при приеме каждой пищи, и кто ее использует  с умом, будет долго жить, будет радоваться новому дню, своей родине, своему народу, потому что соль - это жизнь». </vt:lpstr>
      <vt:lpstr>Слайд 118</vt:lpstr>
      <vt:lpstr>Слайд 119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«Соло для соли»</dc:title>
  <dc:creator>папа</dc:creator>
  <cp:lastModifiedBy>re</cp:lastModifiedBy>
  <cp:revision>130</cp:revision>
  <dcterms:created xsi:type="dcterms:W3CDTF">2013-04-03T16:58:58Z</dcterms:created>
  <dcterms:modified xsi:type="dcterms:W3CDTF">2015-01-12T19:48:15Z</dcterms:modified>
</cp:coreProperties>
</file>