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99" r:id="rId2"/>
    <p:sldId id="257" r:id="rId3"/>
    <p:sldId id="256" r:id="rId4"/>
    <p:sldId id="258" r:id="rId5"/>
    <p:sldId id="259" r:id="rId6"/>
    <p:sldId id="261" r:id="rId7"/>
    <p:sldId id="265" r:id="rId8"/>
    <p:sldId id="266" r:id="rId9"/>
    <p:sldId id="264" r:id="rId10"/>
    <p:sldId id="267" r:id="rId11"/>
    <p:sldId id="260" r:id="rId12"/>
    <p:sldId id="302" r:id="rId13"/>
    <p:sldId id="268" r:id="rId14"/>
    <p:sldId id="269" r:id="rId15"/>
    <p:sldId id="291" r:id="rId16"/>
    <p:sldId id="270" r:id="rId17"/>
    <p:sldId id="271" r:id="rId18"/>
    <p:sldId id="286" r:id="rId19"/>
    <p:sldId id="274" r:id="rId20"/>
    <p:sldId id="281" r:id="rId21"/>
    <p:sldId id="298" r:id="rId22"/>
    <p:sldId id="292" r:id="rId23"/>
    <p:sldId id="272" r:id="rId24"/>
    <p:sldId id="287" r:id="rId25"/>
    <p:sldId id="301" r:id="rId26"/>
    <p:sldId id="278" r:id="rId27"/>
    <p:sldId id="289" r:id="rId28"/>
    <p:sldId id="295" r:id="rId29"/>
    <p:sldId id="276" r:id="rId30"/>
    <p:sldId id="283" r:id="rId31"/>
    <p:sldId id="300" r:id="rId32"/>
    <p:sldId id="297" r:id="rId33"/>
    <p:sldId id="304" r:id="rId34"/>
    <p:sldId id="262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595" autoAdjust="0"/>
  </p:normalViewPr>
  <p:slideViewPr>
    <p:cSldViewPr>
      <p:cViewPr varScale="1">
        <p:scale>
          <a:sx n="84" d="100"/>
          <a:sy n="84" d="100"/>
        </p:scale>
        <p:origin x="-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DA301-52FA-4967-A624-F9F634B8B8C9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6181E-3DFE-4304-B715-3B9676D9F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Константине  Великом начинается масштабное строительство христианских церквей по всей империи. Материалом часто служили  древнеримские храмы,. Общим для страны был тип храма в виде базилики.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6181E-3DFE-4304-B715-3B9676D9F2A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Константине  Великом начинается масштабное строительство христианских церквей по всей империи. Материалом часто служили  древнеримские храмы,. Общим для страны был тип храма в виде базилики.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6181E-3DFE-4304-B715-3B9676D9F2A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B8D3BE-20B5-41EB-BC04-1D2713E7AA44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288277-79C1-41C7-8795-26D0231AE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B8D3BE-20B5-41EB-BC04-1D2713E7AA44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288277-79C1-41C7-8795-26D0231AE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B8D3BE-20B5-41EB-BC04-1D2713E7AA44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288277-79C1-41C7-8795-26D0231AE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B8D3BE-20B5-41EB-BC04-1D2713E7AA44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288277-79C1-41C7-8795-26D0231AE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B8D3BE-20B5-41EB-BC04-1D2713E7AA44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288277-79C1-41C7-8795-26D0231AE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B8D3BE-20B5-41EB-BC04-1D2713E7AA44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288277-79C1-41C7-8795-26D0231AE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B8D3BE-20B5-41EB-BC04-1D2713E7AA44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288277-79C1-41C7-8795-26D0231AE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B8D3BE-20B5-41EB-BC04-1D2713E7AA44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288277-79C1-41C7-8795-26D0231AE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B8D3BE-20B5-41EB-BC04-1D2713E7AA44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288277-79C1-41C7-8795-26D0231AE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B8D3BE-20B5-41EB-BC04-1D2713E7AA44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288277-79C1-41C7-8795-26D0231AE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B8D3BE-20B5-41EB-BC04-1D2713E7AA44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288277-79C1-41C7-8795-26D0231AEF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B8D3BE-20B5-41EB-BC04-1D2713E7AA44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F288277-79C1-41C7-8795-26D0231AE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5.jpe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prichal.com/phpnuke/files/images/IMG_9633s.previe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764704"/>
            <a:ext cx="8748712" cy="20875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Сравните наблюдения, которые вы сделали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r>
              <a:rPr lang="ru-RU" b="1" dirty="0" smtClean="0">
                <a:solidFill>
                  <a:srgbClr val="FF0000"/>
                </a:solidFill>
              </a:rPr>
              <a:t>  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Сформулируйте </a:t>
            </a:r>
            <a:r>
              <a:rPr lang="ru-RU" b="1" dirty="0" smtClean="0">
                <a:solidFill>
                  <a:srgbClr val="FF0000"/>
                </a:solidFill>
              </a:rPr>
              <a:t>тему </a:t>
            </a:r>
            <a:r>
              <a:rPr lang="ru-RU" b="1" dirty="0" smtClean="0">
                <a:solidFill>
                  <a:srgbClr val="FF0000"/>
                </a:solidFill>
              </a:rPr>
              <a:t>нашего урока?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1508" name="AutoShape 4" descr="http://u.jimdo.com/www29/o/s2c6f49deece6e1d0/img/i7aa83fa3b87a431f/1324149519/std/%D0%B2-%D1%80%D0%B0%D1%81%D1%82%D1%80%D0%B5%D0%BB%D0%BB%D0%B8-%D0%B0%D0%BD%D0%B4%D1%80%D0%B5%D0%B5%D0%B2%D1%81%D0%BA%D0%B0%D1%8F-%D1%86%D0%B5%D1%80%D0%BA%D0%BE%D0%B2%D1%8C-%D0%B2-%D0%BA%D0%B8%D0%B5%D0%B2%D0%B5-%D0%B8%D1%81%D0%BA%D0%BB%D1%8E%D1%87%D0%B8%D1%82%D0%B5%D0%BB%D1%8C%D0%BD%D0%BE-%D1%83%D0%B4%D0%B0%D1%87%D0%BD%D0%BE%D0%B5-%D0%B8-%D1%8D%D1%84%D1%84%D0%B5%D0%BA%D1%82%D0%BD%D0%BE%D0%B5-%D0%B3%D1%80%D0%B0%D0%B4%D0%BE%D1%81%D1%82%D1%80%D0%BE%D0%B8%D1%82%D0%B5%D0%BB%D1%8C%D0%BD%D0%BE%D0%B5-%D1%80%D0%B5%D1%88%D0%B5%D0%BD%D0%B8%D0%B5-%D1%86%D0%B5%D1%80%D0%BA%D0%BE%D0%B2%D1%8C-%D0%B2%D0%B5%D0%BD%D1%87%D0%B0%D0%B5%D1%82-%D1%85%D0%BE%D0%BB%D0%BC-%D0%B8-%D0%BF%D1%80%D0%BE%D1%81%D0%BC%D0%B0%D1%82%D1%80%D0%B8%D0%B2%D0%B0%D0%B5%D1%82%D1%81%D1%8F-%D0%B8%D0%B7%D0%B4%D0%B0%D0%BB%D0%B5%D0%BA%D0%B0-%D1%81%D1%82%D1%80%D0%B5%D0%BC%D0%B8%D1%82%D0%B5%D0%BB%D1%8C%D0%BD%D1%8B%D0%B9-%D1%81%D0%B8%D0%BB%D1%83%D1%8D%D1%82-%D0%B8-%D0%B2-%D0%BC%D0%B5%D1%80%D1%83-%D0%B6%D0%B8%D0%B2%D0%BE%D0%BF%D0%B8%D1%81%D0%BD%D1%8B%D0%B9-%D1%84%D0%B0%D1%81%D0%B0%D0%B4-%D1%81%D0%B2%D0%B8%D0%B4%D0%B5%D1%82%D0%B5%D0%BB%D1%8C%D1%81%D1%82%D0%B2%D1%83%D1%8E%D1%82-%D0%BE-%D0%B2%D1%8B%D1%81%D0%BE%D1%87%D0%B0%D0%B9%D1%88%D0%B5%D0%BC-%D0%BC%D0%B0%D1%81%D1%82%D0%B5%D1%80%D1%81%D1%82%D0%B2%D0%B5-%D0%B7%D0%BE%D0%B4%D1%87%D0%B5%D0%B3%D0%B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1" name="Picture 1" descr="G:\открытый урок храм\pante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714752"/>
            <a:ext cx="3343276" cy="2767011"/>
          </a:xfrm>
          <a:prstGeom prst="rect">
            <a:avLst/>
          </a:prstGeom>
          <a:noFill/>
        </p:spPr>
      </p:pic>
      <p:pic>
        <p:nvPicPr>
          <p:cNvPr id="35842" name="Picture 2" descr="G:\открытый урок храм\hram-project_500_jp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643314"/>
            <a:ext cx="3047988" cy="2857520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>
            <a:off x="4071934" y="4786322"/>
            <a:ext cx="1428760" cy="5715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" descr="G:\открытый урок храм\pante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17032"/>
            <a:ext cx="3343276" cy="27670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6558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richal.com/phpnuke/files/images/IMG_9633s.previe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Горизонтальный свиток 2"/>
          <p:cNvSpPr/>
          <p:nvPr/>
        </p:nvSpPr>
        <p:spPr>
          <a:xfrm>
            <a:off x="3275856" y="2852936"/>
            <a:ext cx="5328592" cy="37444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Влияние античной архитектуры на русское </a:t>
            </a:r>
          </a:p>
          <a:p>
            <a:pPr algn="ctr"/>
            <a:r>
              <a:rPr lang="ru-RU" sz="3200" b="1" dirty="0" smtClean="0"/>
              <a:t>храмовое зодчество.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30520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Попробуйте сформулировать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главный вопрос, проблему урока.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0901" y="476672"/>
            <a:ext cx="8419571" cy="2923877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ПРОБЛЕМА</a:t>
            </a:r>
          </a:p>
          <a:p>
            <a:pPr algn="ctr"/>
            <a:endParaRPr lang="ru-RU" sz="4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Оказала ли античная архитектура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влияние на русское храмовое зодчество?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051720" y="3501008"/>
            <a:ext cx="936104" cy="936104"/>
          </a:xfrm>
          <a:prstGeom prst="down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724128" y="3501008"/>
            <a:ext cx="988688" cy="9361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547664" y="4509120"/>
            <a:ext cx="216024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ДА</a:t>
            </a:r>
            <a:endParaRPr lang="ru-RU" sz="3600" b="1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580112" y="4509120"/>
            <a:ext cx="1944216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НЕТ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11560" y="692696"/>
            <a:ext cx="8183562" cy="105092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Как вы думаете, каково  было основное предназначение храмов  в России?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4967288" y="2132856"/>
            <a:ext cx="4176712" cy="32369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Храм рассматривался, как место собрания верующих</a:t>
            </a:r>
            <a:r>
              <a:rPr lang="ru-RU" sz="2800" b="1" dirty="0" smtClean="0"/>
              <a:t>. </a:t>
            </a:r>
            <a:endParaRPr lang="ru-RU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71678"/>
            <a:ext cx="5000660" cy="352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683568" y="548680"/>
            <a:ext cx="8183563" cy="10509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А какую функцию первоначально выполняли древнеримские храмы?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4788025" y="1268760"/>
            <a:ext cx="3960439" cy="5109815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Храм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- первоначально ограниченный, принесенный в дар божеству участок земли, позже возведенная на этом участке постройка.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Сначала в храмах находились только изображения богов,.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Храмы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-  это общественные сооружения.</a:t>
            </a:r>
          </a:p>
          <a:p>
            <a:endParaRPr lang="ru-RU" dirty="0"/>
          </a:p>
        </p:txBody>
      </p:sp>
      <p:pic>
        <p:nvPicPr>
          <p:cNvPr id="4098" name="Picture 2" descr="http://virtualeuropa.narod.ru/italy/images/r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4410075" cy="37052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47664" y="5517232"/>
            <a:ext cx="2282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Храм </a:t>
            </a:r>
            <a:r>
              <a:rPr lang="ru-RU" b="1" dirty="0" err="1" smtClean="0"/>
              <a:t>Фаустины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5183188" y="642918"/>
            <a:ext cx="3960812" cy="511016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Храмы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древних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этруссков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строились из кирпича на высоком каменном фундаменте. Храм заимствовал некоторые древнегреческие черты, но служил не жилищем бога, а местом для  обрядов.  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5214950"/>
            <a:ext cx="1755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Храм Весты</a:t>
            </a:r>
            <a:endParaRPr lang="ru-RU" b="1" dirty="0"/>
          </a:p>
        </p:txBody>
      </p:sp>
      <p:pic>
        <p:nvPicPr>
          <p:cNvPr id="31747" name="Picture 3" descr="http://content.wdl.org/4241/thumbnail/308x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85794"/>
            <a:ext cx="4429156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s4.mm.bing.net/th?id=H.5058171266141707&amp;pid=1.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842493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>
            <a:hlinkClick r:id="rId4" action="ppaction://hlinksldjump"/>
          </p:cNvPr>
          <p:cNvSpPr/>
          <p:nvPr/>
        </p:nvSpPr>
        <p:spPr>
          <a:xfrm>
            <a:off x="0" y="332656"/>
            <a:ext cx="9144000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Христианские храмы России и Византии – наследники римских построек – храмов, базилик.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ugabuga.ru/sites/default/files/images/monsters/drev_mif/sofiiy_hram_v_konstantinopol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564904"/>
            <a:ext cx="4248472" cy="38884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00760" y="6497960"/>
            <a:ext cx="19442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Храм Св. Софии в Константинополе</a:t>
            </a:r>
            <a:endParaRPr lang="ru-RU" sz="1200" b="1" dirty="0"/>
          </a:p>
        </p:txBody>
      </p:sp>
      <p:pic>
        <p:nvPicPr>
          <p:cNvPr id="3078" name="Picture 6" descr="http://www.votpusk.ru/gallery/large/137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492896"/>
            <a:ext cx="3744417" cy="411442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339752" y="6309320"/>
            <a:ext cx="1944216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Успенский монастырь в Ладоге</a:t>
            </a:r>
            <a:endParaRPr lang="ru-RU" sz="1200" b="1" dirty="0"/>
          </a:p>
        </p:txBody>
      </p:sp>
      <p:pic>
        <p:nvPicPr>
          <p:cNvPr id="8" name="Picture 4" descr="http://ugabuga.ru/sites/default/files/images/monsters/drev_mif/sofiiy_hram_v_konstantinopol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643182"/>
            <a:ext cx="4248472" cy="388843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012160" y="6497960"/>
            <a:ext cx="19442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Храм Св. Софии в Константинополе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395536" y="260648"/>
            <a:ext cx="8424936" cy="412879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hlinkClick r:id="rId3" action="ppaction://hlinksldjump"/>
              </a:rPr>
              <a:t>Базилика</a:t>
            </a:r>
            <a:endParaRPr lang="ru-RU" sz="4000" dirty="0" smtClean="0">
              <a:solidFill>
                <a:srgbClr val="FF0000"/>
              </a:solidFill>
            </a:endParaRPr>
          </a:p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- базиликами в древнем языческом Риме назывались общественные здания, предназначенные для суда и торговли, а в христианский период — церкви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1" name="Picture 3" descr="http://www.uadream.com/upload/iblock/6a7/6a70c55f24643274629798835242e2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564904"/>
            <a:ext cx="7620000" cy="39868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580112" y="5589240"/>
            <a:ext cx="3563888" cy="126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Базилика</a:t>
            </a:r>
            <a:r>
              <a:rPr lang="ru-RU" sz="1600" dirty="0" smtClean="0"/>
              <a:t> </a:t>
            </a:r>
            <a:r>
              <a:rPr lang="ru-RU" sz="1600" dirty="0" err="1" smtClean="0"/>
              <a:t>Косьмы</a:t>
            </a:r>
            <a:r>
              <a:rPr lang="ru-RU" sz="1600" dirty="0" smtClean="0"/>
              <a:t> и Дамиана - это </a:t>
            </a:r>
            <a:r>
              <a:rPr lang="ru-RU" sz="1600" b="1" dirty="0" smtClean="0"/>
              <a:t>древняя</a:t>
            </a:r>
            <a:r>
              <a:rPr lang="ru-RU" sz="1600" dirty="0" smtClean="0"/>
              <a:t> христианская церковь в </a:t>
            </a:r>
            <a:r>
              <a:rPr lang="ru-RU" sz="1600" b="1" dirty="0" smtClean="0"/>
              <a:t>Риме</a:t>
            </a:r>
            <a:r>
              <a:rPr lang="ru-RU" sz="1600" dirty="0" smtClean="0"/>
              <a:t>, на форуме </a:t>
            </a:r>
            <a:r>
              <a:rPr lang="ru-RU" sz="1600" dirty="0" err="1" smtClean="0"/>
              <a:t>Веспасиана</a:t>
            </a:r>
            <a:r>
              <a:rPr lang="ru-RU" sz="1600" dirty="0" smtClean="0"/>
              <a:t>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283356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Базилика представляет собой стройное прямоугольное здание разделенное изнутри рядами колонн на три части.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Средняя часть базилики 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(неф)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всегда выше боковых. Вход расположен на одной из коротких сторон, противоположная входу стена завершается 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апсидой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 полукруглым выступом с большими окнами  и покрытым полукуполом.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214290"/>
            <a:ext cx="52863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Особенности римской базилики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 descr="Базили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71802" y="2786058"/>
            <a:ext cx="5719305" cy="3789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9512" y="6021288"/>
            <a:ext cx="4212976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Базилика Санта Мария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Маджоре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век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476250"/>
            <a:ext cx="8820472" cy="100806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Отличительные черты</a:t>
            </a:r>
            <a:br>
              <a:rPr lang="ru-RU" sz="2800" dirty="0" smtClean="0"/>
            </a:br>
            <a:r>
              <a:rPr lang="ru-RU" sz="2800" dirty="0" smtClean="0"/>
              <a:t> римской базилики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557338"/>
            <a:ext cx="4464050" cy="472122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прямоугольное здание</a:t>
            </a:r>
          </a:p>
          <a:p>
            <a:pPr>
              <a:buFont typeface="Arial" charset="0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разделенное изнутри рядами колонн на три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части</a:t>
            </a:r>
          </a:p>
          <a:p>
            <a:pPr>
              <a:buFont typeface="Arial" charset="0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апсида покрыта полукуполом.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http://agency-ls.ru/strana/kurort/big/3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643050"/>
            <a:ext cx="4071934" cy="2762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3729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2685" y="285728"/>
            <a:ext cx="6800260" cy="58785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Внимательно </a:t>
            </a:r>
          </a:p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</a:t>
            </a:r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ассмотрите</a:t>
            </a:r>
          </a:p>
          <a:p>
            <a:pPr algn="ctr"/>
            <a:r>
              <a:rPr lang="ru-RU" sz="40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</a:t>
            </a:r>
            <a:r>
              <a:rPr lang="ru-RU" sz="4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рхитектурные </a:t>
            </a:r>
          </a:p>
          <a:p>
            <a:pPr algn="ctr"/>
            <a:r>
              <a:rPr lang="ru-RU" sz="4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памятники </a:t>
            </a:r>
          </a:p>
          <a:p>
            <a:pPr algn="ctr"/>
            <a:r>
              <a:rPr lang="ru-RU" sz="4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 </a:t>
            </a:r>
          </a:p>
          <a:p>
            <a:pPr algn="ctr"/>
            <a:r>
              <a:rPr lang="ru-RU" sz="4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ответьте на вопрос:</a:t>
            </a:r>
          </a:p>
          <a:p>
            <a:pPr algn="ctr"/>
            <a:endParaRPr lang="ru-RU" sz="4000" b="1" i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48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Что их  может</a:t>
            </a:r>
          </a:p>
          <a:p>
            <a:pPr algn="ctr"/>
            <a:r>
              <a:rPr lang="ru-RU" sz="48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объединять?</a:t>
            </a:r>
            <a:endParaRPr lang="ru-RU" sz="4800" b="1" u="sng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&amp;KHcy;&amp;rcy;&amp;icy;&amp;scy;&amp;tcy;&amp;icy;&amp;acy;&amp;ncy;&amp;scy;&amp;kcy;&amp;icy;&amp;iecy; &amp;khcy;&amp;rcy;&amp;acy;&amp;mcy;&amp;ycy; &amp;rcy;&amp;acy;&amp;ncy;&amp;ncy;&amp;iecy;&amp;gcy;&amp;ocy; &amp;Scy;&amp;rcy;&amp;iecy;&amp;dcy;&amp;ncy;&amp;iecy;&amp;vcy;&amp;iecy;&amp;kcy;&amp;ocy;&amp;vcy;&amp;softcy;&amp;yacy; – &amp;ncy;&amp;acy;&amp;scy;&amp;lcy;&amp;iecy;&amp;dcy;&amp;ncy;&amp;icy;&amp;kcy;&amp;icy; &amp;rcy;&amp;icy;&amp;mcy;&amp;scy;&amp;kcy;&amp;icy;&amp;khcy; &amp;pcy;&amp;ocy;&amp;scy;&amp;tcy;&amp;rcy;&amp;ocy;&amp;iecy;&amp;kcy;. &amp;Mcy;&amp;acy;&amp;vcy;&amp;zcy;&amp;ocy;&amp;lcy;&amp;iecy;&amp;icy;. &amp;Bcy;&amp;acy;&amp;zcy;&amp;icy;&amp;lcy;&amp;icy;&amp;kcy;&amp;icy;. &amp;Kcy;&amp;acy;&amp;pcy;&amp;iecy;&amp;lcy;&amp;lcy;&amp;ycy;. &amp;Pcy;&amp;rcy;&amp;yacy;&amp;mcy;&amp;ocy;&amp;ucy;&amp;gcy;&amp;ocy;&amp;lcy;&amp;softcy;&amp;ncy;&amp;ycy;&amp;iecy; &amp;vcy; &amp;pcy;&amp;lcy;&amp;acy;&amp;ncy;&amp;iecy;. &amp;TScy;&amp;iecy;&amp;ncy;&amp;tcy;&amp;rcy;&amp;icy;&amp;chcy;&amp;iecy;&amp;scy;&amp;kcy;&amp;icy;&amp;iecy; &amp;vcy; &amp;pcy;&amp;lcy;&amp;acy;&amp;ncy;&amp;iecy;. &amp;Kcy;&amp;rcy;&amp;iecy;&amp;scy;&amp;tcy;&amp;ocy;&amp;vcy;&amp;ocy;-&amp;kcy;&amp;ucy;&amp;pcy;&amp;ocy;&amp;lcy;&amp;softcy;&amp;ncy;&amp;ycy;&amp;iecy; &amp;khcy;&amp;rcy;&amp;acy;&amp;mcy;&amp;ycy; &amp;Vcy;&amp;ocy;&amp;scy;&amp;tcy;&amp;ocy;&amp;chcy;&amp;ncy;&amp;ocy;&amp;jcy; &amp;IEcy;&amp;vcy;&amp;rcy;&amp;ocy;&amp;pcy;&amp;ycy;. &amp;Rcy;&amp;ocy;&amp;mcy;&amp;acy;&amp;ncy;&amp;scy;&amp;kcy;&amp;icy;&amp;iecy; &amp;icy; &amp;gcy;&amp;ocy;&amp;tcy;&amp;icy;&amp;chcy;&amp;iecy;&amp;scy;&amp;kcy;&amp;icy;&amp;iecy; &amp;khcy;&amp;rcy;&amp;acy;&amp;mcy;&amp;ycy; &amp;Zcy;&amp;acy;&amp;pcy;&amp;acy;&amp;dcy;&amp;ncy;&amp;ocy;&amp;jcy; &amp;IEcy;&amp;vcy;&amp;rcy;&amp;ocy;&amp;pcy;&amp;y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352928" cy="61206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7056" y="548680"/>
            <a:ext cx="8496944" cy="158417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/>
              <a:t>Позже в период республики все черты Греции и эллинистического Востока -  арки, купола соединились  со специфическими римскими постройками- базиликами </a:t>
            </a:r>
          </a:p>
          <a:p>
            <a:pPr algn="just"/>
            <a:r>
              <a:rPr lang="ru-RU" sz="2000" dirty="0" smtClean="0"/>
              <a:t>( прямоугольное в плане здание). Этот тип здания лег в основу средневекового церковного зодчества.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429264"/>
            <a:ext cx="8208912" cy="11304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571744"/>
            <a:ext cx="198597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424936" cy="13447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Постепенно базилика приобрела форму креста. 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Прежде чем крестово-купольный тип храма появился в законченном виде, было создано множество разнообразных центрических построек, благодаря которым можно увидеть, как интенсивно шёл процесс осмысления образа христианского храма.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5298" name="Picture 2" descr="G:\открытый урок храм\e27e8e8f5e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571612"/>
            <a:ext cx="6667500" cy="49625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16" y="2636912"/>
            <a:ext cx="8429684" cy="12858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 17в. в годы правления династии Романовых  в храмовом зодчестве проявилось стремление к внешней нарядности, «узорчатости».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5300" name="Picture 4" descr="http://guskin.spb.ru/photo/pics/12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772816"/>
            <a:ext cx="6686554" cy="48577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1643050"/>
            <a:ext cx="4572000" cy="646331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Старая Русса. Церковь Святой Троицы (17 в.)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88640"/>
            <a:ext cx="8424936" cy="13447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Постепенно базилика приобрела форму креста. 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Прежде чем крестово-купольный тип храма появился в законченном виде, было создано множество разнообразных центрических построек, благодаря которым можно увидеть, как интенсивно шёл процесс осмысления образа христианского храма.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Уникальным зданием соединившим тип базилики и крестово-купольную был собор святой Софии. Создатели главного храма Византийской империи использовали опыт римских зодчих и приемы местных строителей (Пантеон).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4" descr="http://ugabuga.ru/sites/default/files/images/monsters/drev_mif/sofiiy_hram_v_konstantinopol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214554"/>
            <a:ext cx="4286248" cy="3357562"/>
          </a:xfrm>
          <a:prstGeom prst="rect">
            <a:avLst/>
          </a:prstGeom>
          <a:noFill/>
        </p:spPr>
      </p:pic>
      <p:pic>
        <p:nvPicPr>
          <p:cNvPr id="1026" name="Picture 2" descr="G:\открытый урок храм\2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16"/>
            <a:ext cx="4714876" cy="34290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5857892"/>
            <a:ext cx="278608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Пантеон в Риме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5786454"/>
            <a:ext cx="221457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Храм Св. Софии в Константинополе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&amp;Pcy;&amp;Rcy;&amp;Acy;&amp;Vcy;&amp;Ocy;&amp;Scy;&amp;Lcy;&amp;Acy;&amp;Vcy;&amp;Ncy;&amp;Ycy;&amp;Jcy; &amp;KHcy;&amp;Rcy;&amp;Acy;&amp;Mcy; &amp;Kcy;&amp;Ocy;&amp;Ncy;&amp;Scy;&amp;Tcy;&amp;Rcy;&amp;Ucy;&amp;Kcy;&amp;TScy;&amp;Icy;&amp;YAcy; &amp;Icy; &amp;Vcy;&amp;Ncy;&amp;Ucy;&amp;Tcy;&amp;Rcy;&amp;IEcy;&amp;Ncy;&amp;Ncy;&amp;IEcy;&amp;IEcy; &amp;Ucy;&amp;Scy;&amp;Tcy;&amp;Rcy;&amp;Ocy;&amp;Jcy;&amp;Scy;&amp;Tcy;&amp;Vcy;&amp;Ocy; &amp;Vcy;&amp;mcy;&amp;iecy;&amp;scy;&amp;tcy;&amp;iecy; &amp;scy; &amp;khcy;&amp;rcy;&amp;icy;&amp;scy;&amp;tcy;&amp;icy;&amp;acy;&amp;ncy;&amp;scy;&amp;tcy;&amp;vcy;&amp;ocy;&amp;mcy; &amp;Rcy;&amp;ucy;&amp;scy;&amp;softcy; &amp;pcy;&amp;iecy;&amp;rcy;&amp;iecy;&amp;ncy;&amp;yacy;&amp;lcy;&amp;acy; &amp;ucy; &amp;Vcy;&amp;icy;&amp;zcy;&amp;acy;&amp;ncy;&amp;tcy;&amp;icy;&amp;icy; &amp;kcy;&amp;rcy;&amp;iecy;&amp;scy;&amp;tcy;&amp;ocy;&amp;vcy;&amp;ocy;-&amp;kcy;&amp;ucy;&amp;pcy;&amp;ocy;&amp;lcy;&amp;softcy;&amp;ncy;&amp;ucy;&amp;yucy; &amp;kcy;&amp;ocy;&amp;ncy;&amp;scy;&amp;tcy;&amp;rcy;&amp;ucy;&amp;kcy;&amp;tscy;&amp;icy;&amp;yucy; &amp;khcy;&amp;rcy;&amp;acy;&amp;mcy;&amp;acy;. &amp;TScy;&amp;iecy;&amp;rcy;&amp;kcy;&amp;ocy;&amp;vcy;&amp;softcy; &amp;tcy;&amp;acy;&amp;kcy;&amp;ocy;&amp;gcy;&amp;ocy; &amp;tcy;&amp;icy;&amp;pcy;&amp;acy; &amp;kcy;&amp;vcy;&amp;acy;&amp;dcy;&amp;rcy;&amp;acy;&amp;tcy;&amp;ncy;&amp;acy;&amp;yacy; &amp;vcy; &amp;pcy;&amp;lcy;&amp;acy;&amp;ncy;&amp;iecy;. &amp;IEcy;&amp;iecy; &amp;vcy;&amp;ncy;&amp;ucy;&amp;tcy;&amp;rcy;&amp;iecy;&amp;ncy;&amp;ncy;&amp;iecy;&amp;iecy; &amp;pcy;&amp;rcy;&amp;ocy;&amp;scy;&amp;tcy;&amp;rcy;&amp;acy;&amp;ncy;&amp;scy;&amp;tcy;&amp;vcy;&amp;ocy; &amp;rcy;&amp;acy;&amp;zcy;&amp;dcy;&amp;iecy;&amp;lcy;&amp;iecy;&amp;ncy;&amp;ocy; &amp;chcy;&amp;iecy;&amp;tcy;&amp;ycy;&amp;rcy;&amp;softcy;&amp;mcy;&amp;yacy; &amp;scy;&amp;tcy;&amp;ocy;&amp;lcy;&amp;bcy;&amp;acy;&amp;mcy;&amp;icy; &amp;ncy;&amp;acy; &amp;tcy;&amp;rcy;&amp;icy; &amp;ncy;&amp;iecy;&amp;fcy;&amp;acy; (&amp;ocy;&amp;tcy; &amp;lcy;&amp;acy;&amp;tcy;.— &amp;kcy;&amp;ocy;&amp;rcy;&amp;acy;&amp;bcy;&amp;lcy;&amp;softcy;): &amp;tscy;&amp;iecy;&amp;ncy;&amp;tcy;&amp;rcy;&amp;acy;&amp;lcy;&amp;softcy;&amp;ncy;&amp;ycy;&amp;jcy; &amp;icy; &amp;bcy;&amp;ocy;&amp;kcy;&amp;ocy;&amp;vcy;&amp;ycy;&amp;iecy;. &amp;Dcy;&amp;vcy;&amp;acy; &amp;scy;&amp;vcy;&amp;ocy;&amp;dcy;&amp;acy; &amp;pcy;&amp;iecy;&amp;rcy;&amp;iecy;&amp;scy;&amp;iecy;&amp;kcy;&amp;acy;&amp;yucy;&amp;tcy;&amp;scy;&amp;yacy; &amp;pcy;&amp;ocy;&amp;dcy; &amp;pcy;&amp;rcy;&amp;yacy;&amp;mcy;&amp;ycy;&amp;mcy; &amp;ucy;&amp;gcy;&amp;lcy;&amp;ocy;&amp;mcy;, &amp;ocy;&amp;bcy;&amp;rcy;&amp;acy;&amp;zcy;&amp;ucy;&amp;yacy; &amp;vcy; &amp;pcy;&amp;ocy;&amp;dcy;&amp;kcy;&amp;ucy;&amp;pcy;&amp;ocy;&amp;lcy;&amp;softcy;&amp;ncy;&amp;ocy;&amp;mcy; &amp;pcy;&amp;rcy;&amp;ocy;&amp;scy;&amp;tcy;&amp;rcy;&amp;acy;&amp;ncy;&amp;scy;&amp;tcy;&amp;vcy;&amp;iecy; &amp;kcy;&amp;rcy;&amp;iecy;&amp;scy;&amp;tcy; — &amp;vcy;&amp;acy;&amp;zhcy;&amp;ncy;&amp;iecy;&amp;jcy;&amp;shcy;&amp;icy;&amp;jcy; &amp;scy;&amp;icy;&amp;mcy;&amp;vcy;&amp;ocy;&amp;lcy; &amp;khcy;&amp;rcy;&amp;icy;&amp;scy;&amp;tcy;&amp;icy;&amp;acy;&amp;ncy;&amp;tcy;&amp;vcy;&amp;a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568952" cy="62646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0" y="692696"/>
            <a:ext cx="4320480" cy="5904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      </a:t>
            </a:r>
            <a:r>
              <a:rPr lang="ru-RU" sz="2400" b="1" dirty="0" smtClean="0"/>
              <a:t>Культура Византии  родилась в недрах римской империи. </a:t>
            </a:r>
          </a:p>
          <a:p>
            <a:r>
              <a:rPr lang="ru-RU" sz="2400" b="1" dirty="0" smtClean="0"/>
              <a:t>       Здание венчал купол, покоившийся на четырёх столбах, которые соединялись арками. В плане получался квадрат.</a:t>
            </a:r>
          </a:p>
          <a:p>
            <a:r>
              <a:rPr lang="ru-RU" sz="2400" b="1" dirty="0" smtClean="0"/>
              <a:t>        Своды примыкающие к куполу образовывали крест.  </a:t>
            </a:r>
          </a:p>
          <a:p>
            <a:r>
              <a:rPr lang="ru-RU" sz="2400" b="1" dirty="0" smtClean="0"/>
              <a:t>        Такой  тип храма носил название – крестово-купольный.</a:t>
            </a:r>
          </a:p>
          <a:p>
            <a:r>
              <a:rPr lang="ru-RU" sz="1600" b="1" dirty="0" smtClean="0"/>
              <a:t>  </a:t>
            </a:r>
            <a:endParaRPr lang="ru-RU" sz="1600" b="1" dirty="0"/>
          </a:p>
        </p:txBody>
      </p:sp>
      <p:pic>
        <p:nvPicPr>
          <p:cNvPr id="21505" name="Picture 1" descr="G:\открытый урок храм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62856" cy="665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476250"/>
            <a:ext cx="8820472" cy="100806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Отличительные черты</a:t>
            </a:r>
            <a:br>
              <a:rPr lang="ru-RU" sz="2800" dirty="0" smtClean="0"/>
            </a:br>
            <a:r>
              <a:rPr lang="ru-RU" sz="2800" dirty="0" smtClean="0"/>
              <a:t> православного храма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557338"/>
            <a:ext cx="4464050" cy="472122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плане получался квадрат.</a:t>
            </a:r>
          </a:p>
          <a:p>
            <a:pPr>
              <a:buFont typeface="Arial" charset="0"/>
              <a:buChar char="•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Крестово-купольная конструкция</a:t>
            </a:r>
          </a:p>
          <a:p>
            <a:pPr>
              <a:buFont typeface="Arial" charset="0"/>
              <a:buChar char="•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Увенчана куполом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6" descr="http://dic.academic.ru/pictures/es/274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916832"/>
            <a:ext cx="321945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3729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828092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общего во внешнем строение римской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базилики и православного храма?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Picture 4" descr="http://agency-ls.ru/strana/kurort/big/3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357430"/>
            <a:ext cx="4071934" cy="2762265"/>
          </a:xfrm>
          <a:prstGeom prst="rect">
            <a:avLst/>
          </a:prstGeom>
          <a:noFill/>
        </p:spPr>
      </p:pic>
      <p:pic>
        <p:nvPicPr>
          <p:cNvPr id="1026" name="Picture 2" descr="H:\открытый урок храм\hram-project_500_jp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143116"/>
            <a:ext cx="3929090" cy="3433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828092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общего во внутреннем строение римской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базилики и православного храма?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2" descr="http://900igr.net/datai/istorija/Srednevekove/0020-027-KHristianskie-khramy-rannego-Srednevekovja-nasledniki-rimskik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071678"/>
            <a:ext cx="4139952" cy="4176464"/>
          </a:xfrm>
          <a:prstGeom prst="rect">
            <a:avLst/>
          </a:prstGeom>
          <a:noFill/>
        </p:spPr>
      </p:pic>
      <p:pic>
        <p:nvPicPr>
          <p:cNvPr id="18433" name="Picture 1" descr="G:\открытый урок храм\0_7c53e_5f9fc876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857364"/>
            <a:ext cx="4857784" cy="4786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6" descr="&amp;Rcy;&amp;acy;&amp;vcy;&amp;iecy;&amp;ncy;&amp;ncy;&amp;acy;, &amp;Bcy;&amp;acy;&amp;zcy;&amp;icy;&amp;lcy;&amp;icy;&amp;kcy;&amp;acy; &amp;Scy;&amp;acy;&amp;ncy;-&amp;Vcy;&amp;icy;&amp;tcy;&amp;acy;&amp;lcy;&amp;iecy;, &amp;bcy;&amp;acy;&amp;zcy;&amp;icy;&amp;lcy;&amp;icy;&amp;kcy;&amp;icy; &amp;icy; &amp;fcy;&amp;rcy;&amp;iecy;&amp;scy;&amp;k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"/>
            <a:ext cx="4448175" cy="6667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60648"/>
            <a:ext cx="384592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548г. Базилика </a:t>
            </a:r>
            <a:r>
              <a:rPr lang="ru-RU" b="1" dirty="0" err="1" smtClean="0">
                <a:solidFill>
                  <a:schemeClr val="bg1"/>
                </a:solidFill>
              </a:rPr>
              <a:t>Сан-Витале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6088" name="Picture 8" descr="http://teacher-history.ru/wp-content/uploads/2011/09/%D0%B8%D0%BD%D1%82%D0%B5%D1%80%D1%8C%D0%B5%D1%80-%D1%81%D0%BE%D0%B1%D0%BE%D1%80%D0%B0-%D1%81%D0%B2-%D1%81%D0%BE%D1%84%D0%B8%D0%B8-%D0%B2-%D0%BA%D0%B8%D0%B5%D0%B2%D0%B5%D0%A0%D0%B8%D1%81%D1%83%D0%BD%D0%BE%D0%B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716016" cy="690292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860032" y="260648"/>
            <a:ext cx="3756156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Софийский собор в Киеве.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642918"/>
            <a:ext cx="71817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такое мозаика и фреска?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s54.radikal.ru/i146/1102/1b/28e6448b79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428736"/>
            <a:ext cx="4643438" cy="5429264"/>
          </a:xfrm>
          <a:prstGeom prst="rect">
            <a:avLst/>
          </a:prstGeom>
          <a:noFill/>
        </p:spPr>
      </p:pic>
      <p:pic>
        <p:nvPicPr>
          <p:cNvPr id="1028" name="Picture 4" descr="http://www.posterlux.ru/new/2/big/ikona_freski_mozaika/feofan_kritskii/f_kritskii/posterlux-ikona_freski_mozaika-izo_04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4286250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554163"/>
            <a:ext cx="4786314" cy="48990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Украшены колонами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Центральная часть  выше боковых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Наличие апсид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Украшены мозаиками и фресками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32656"/>
            <a:ext cx="82436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Черты сходства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православного храма и римской базилики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67531" y="5624383"/>
            <a:ext cx="2390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b="1" dirty="0" smtClean="0"/>
              <a:t>.</a:t>
            </a:r>
            <a:endParaRPr lang="ru-RU" b="1" dirty="0"/>
          </a:p>
          <a:p>
            <a:endParaRPr lang="ru-RU" dirty="0"/>
          </a:p>
        </p:txBody>
      </p:sp>
      <p:pic>
        <p:nvPicPr>
          <p:cNvPr id="2050" name="Picture 2" descr="H:\ANTISMS\храмы\33040385739037666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357298"/>
            <a:ext cx="3491498" cy="4786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7915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открытый урок храм\65093943_r_p_5f73e2c655e9c36eab6d512a5a7a694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501122" cy="61436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357166"/>
            <a:ext cx="1857388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32656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Умение группировать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Программный уровень отлично.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Соотнеси признаки с типами храмов.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556792"/>
          <a:ext cx="8568952" cy="3846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3564396"/>
                <a:gridCol w="612068"/>
                <a:gridCol w="3672408"/>
              </a:tblGrid>
              <a:tr h="5058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Признаки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Тип храма</a:t>
                      </a:r>
                      <a:endParaRPr lang="ru-RU" dirty="0"/>
                    </a:p>
                  </a:txBody>
                  <a:tcPr/>
                </a:tc>
              </a:tr>
              <a:tr h="505855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eaLnBrk="1" fontAlgn="auto" latinLnBrk="0" hangingPunct="1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Прямоугольное в плане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Римская базилика</a:t>
                      </a:r>
                      <a:endParaRPr lang="ru-RU" dirty="0"/>
                    </a:p>
                  </a:txBody>
                  <a:tcPr/>
                </a:tc>
              </a:tr>
              <a:tr h="505855"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eaLnBrk="1" fontAlgn="auto" latinLnBrk="0" hangingPunct="1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Крестово-купольное устройство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Православный</a:t>
                      </a:r>
                      <a:r>
                        <a:rPr lang="ru-RU" baseline="0" dirty="0" smtClean="0"/>
                        <a:t> храм</a:t>
                      </a:r>
                      <a:endParaRPr lang="ru-RU" dirty="0"/>
                    </a:p>
                  </a:txBody>
                  <a:tcPr/>
                </a:tc>
              </a:tr>
              <a:tr h="505855"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kumimoji="0" lang="ru-RU" sz="1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Разделенно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изнутри рядами колонн на три части</a:t>
                      </a:r>
                    </a:p>
                    <a:p>
                      <a:pPr algn="l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5855"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Покрыта полукуполом</a:t>
                      </a:r>
                    </a:p>
                    <a:p>
                      <a:pPr algn="l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5855"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плане получался квадрат.</a:t>
                      </a:r>
                      <a:endParaRPr kumimoji="0" lang="ru-RU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28" y="571501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28728" y="6072206"/>
            <a:ext cx="121444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6072206"/>
            <a:ext cx="121444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6072206"/>
            <a:ext cx="121444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6072206"/>
            <a:ext cx="121444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29388" y="6072206"/>
            <a:ext cx="105727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1643050"/>
            <a:ext cx="56316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ТВОРЧЕСКОЕ </a:t>
            </a:r>
            <a:b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ЗАДАНИЕ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548680"/>
            <a:ext cx="8229600" cy="1066800"/>
          </a:xfr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ru-RU" sz="5400" u="sng" dirty="0" smtClean="0">
                <a:solidFill>
                  <a:srgbClr val="FF0000"/>
                </a:solidFill>
              </a:rPr>
              <a:t>ПОДВЕДЕМ ИТОГИ</a:t>
            </a:r>
            <a:r>
              <a:rPr lang="ru-RU" sz="5400" dirty="0" smtClean="0">
                <a:solidFill>
                  <a:srgbClr val="FF0000"/>
                </a:solidFill>
              </a:rPr>
              <a:t>.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552" y="1700808"/>
            <a:ext cx="8183562" cy="4187825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1.Что нового вы узнали на уроке?</a:t>
            </a:r>
          </a:p>
          <a:p>
            <a:endParaRPr lang="ru-RU" sz="4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2. Что хотели бы еще узнать?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7920880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Д\З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Составьте кроссворд 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 вопросами 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 теме урока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(не менее 5 терминов)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1.liveinternet.ru/images/attach/c/0/51/656/51656271_95067952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704856" cy="43254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277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ugabuga.ru/sites/default/files/images/monsters/drev_mif/sofiiy_hram_v_konstantinopol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501122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g-fotki.yandex.ru/get/5312/124037930.f/0_6edc2_a8b4f905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572560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:\открытый урок храм\65093943_r_p_5f73e2c655e9c36eab6d512a5a7a694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57166"/>
            <a:ext cx="4214842" cy="27146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00562" y="357166"/>
            <a:ext cx="914400" cy="2857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http://ugabuga.ru/sites/default/files/images/monsters/drev_mif/sofiiy_hram_v_konstantinopol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4000528" cy="2928958"/>
          </a:xfrm>
          <a:prstGeom prst="rect">
            <a:avLst/>
          </a:prstGeom>
          <a:noFill/>
        </p:spPr>
      </p:pic>
      <p:pic>
        <p:nvPicPr>
          <p:cNvPr id="8" name="Picture 4" descr="http://img-fotki.yandex.ru/get/5312/124037930.f/0_6edc2_a8b4f905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571876"/>
            <a:ext cx="3714744" cy="2976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6"/>
            <a:ext cx="7282763" cy="452431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Попробуйте</a:t>
            </a:r>
          </a:p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расставить</a:t>
            </a:r>
          </a:p>
          <a:p>
            <a:pPr algn="ctr"/>
            <a:r>
              <a:rPr lang="ru-RU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рхитектурные </a:t>
            </a:r>
          </a:p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памятники </a:t>
            </a:r>
          </a:p>
          <a:p>
            <a:pPr algn="ctr"/>
            <a:r>
              <a:rPr lang="ru-RU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</a:t>
            </a:r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6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хронологической</a:t>
            </a:r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ru-RU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</a:t>
            </a:r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оследовательности.</a:t>
            </a:r>
          </a:p>
          <a:p>
            <a:pPr algn="ctr"/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36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Объясните свой выбор.</a:t>
            </a:r>
            <a:endParaRPr lang="ru-RU" sz="3600" b="1" u="sng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95536" y="4077072"/>
          <a:ext cx="3312366" cy="1745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122"/>
                <a:gridCol w="1104122"/>
                <a:gridCol w="1104122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1025864">
                <a:tc>
                  <a:txBody>
                    <a:bodyPr/>
                    <a:lstStyle/>
                    <a:p>
                      <a:pPr algn="ctr"/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Семиугольник 15"/>
          <p:cNvSpPr/>
          <p:nvPr/>
        </p:nvSpPr>
        <p:spPr>
          <a:xfrm>
            <a:off x="1547664" y="4797152"/>
            <a:ext cx="914400" cy="914400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А</a:t>
            </a:r>
            <a:endParaRPr lang="ru-RU" sz="1600" b="1" dirty="0"/>
          </a:p>
        </p:txBody>
      </p:sp>
      <p:sp>
        <p:nvSpPr>
          <p:cNvPr id="17" name="Семиугольник 16"/>
          <p:cNvSpPr/>
          <p:nvPr/>
        </p:nvSpPr>
        <p:spPr>
          <a:xfrm>
            <a:off x="2771800" y="4797152"/>
            <a:ext cx="914400" cy="914400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</a:t>
            </a:r>
            <a:endParaRPr lang="ru-RU" b="1" dirty="0"/>
          </a:p>
        </p:txBody>
      </p:sp>
      <p:sp>
        <p:nvSpPr>
          <p:cNvPr id="18" name="Семиугольник 17"/>
          <p:cNvSpPr/>
          <p:nvPr/>
        </p:nvSpPr>
        <p:spPr>
          <a:xfrm>
            <a:off x="539552" y="4797152"/>
            <a:ext cx="914400" cy="914400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</a:t>
            </a:r>
            <a:endParaRPr lang="ru-RU" b="1" dirty="0"/>
          </a:p>
        </p:txBody>
      </p:sp>
      <p:pic>
        <p:nvPicPr>
          <p:cNvPr id="15" name="Picture 4" descr="http://ugabuga.ru/sites/default/files/images/monsters/drev_mif/sofiiy_hram_v_konstantinopol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4572032" cy="2928958"/>
          </a:xfrm>
          <a:prstGeom prst="rect">
            <a:avLst/>
          </a:prstGeom>
          <a:noFill/>
        </p:spPr>
      </p:pic>
      <p:pic>
        <p:nvPicPr>
          <p:cNvPr id="19" name="Picture 3" descr="G:\открытый урок храм\65093943_r_p_5f73e2c655e9c36eab6d512a5a7a694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643314"/>
            <a:ext cx="4214842" cy="3000396"/>
          </a:xfrm>
          <a:prstGeom prst="rect">
            <a:avLst/>
          </a:prstGeom>
          <a:noFill/>
        </p:spPr>
      </p:pic>
      <p:sp>
        <p:nvSpPr>
          <p:cNvPr id="20" name="Шестиугольник 19"/>
          <p:cNvSpPr/>
          <p:nvPr/>
        </p:nvSpPr>
        <p:spPr>
          <a:xfrm>
            <a:off x="7500958" y="3714752"/>
            <a:ext cx="1060704" cy="9144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</a:t>
            </a:r>
            <a:endParaRPr lang="ru-RU" b="1" dirty="0"/>
          </a:p>
        </p:txBody>
      </p:sp>
      <p:sp>
        <p:nvSpPr>
          <p:cNvPr id="21" name="Шестиугольник 20"/>
          <p:cNvSpPr/>
          <p:nvPr/>
        </p:nvSpPr>
        <p:spPr>
          <a:xfrm>
            <a:off x="3929058" y="357166"/>
            <a:ext cx="1060704" cy="9144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</a:t>
            </a:r>
            <a:endParaRPr lang="ru-RU" b="1" dirty="0"/>
          </a:p>
        </p:txBody>
      </p:sp>
      <p:pic>
        <p:nvPicPr>
          <p:cNvPr id="37892" name="Picture 4" descr="http://img-fotki.yandex.ru/get/5312/124037930.f/0_6edc2_a8b4f905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28604"/>
            <a:ext cx="3714744" cy="2976555"/>
          </a:xfrm>
          <a:prstGeom prst="rect">
            <a:avLst/>
          </a:prstGeom>
          <a:noFill/>
        </p:spPr>
      </p:pic>
      <p:sp>
        <p:nvSpPr>
          <p:cNvPr id="23" name="Шестиугольник 22"/>
          <p:cNvSpPr/>
          <p:nvPr/>
        </p:nvSpPr>
        <p:spPr>
          <a:xfrm>
            <a:off x="7786710" y="357166"/>
            <a:ext cx="1060704" cy="9144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27984" y="3645024"/>
            <a:ext cx="720080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/>
          <p:cNvSpPr/>
          <p:nvPr/>
        </p:nvSpPr>
        <p:spPr>
          <a:xfrm rot="3805214">
            <a:off x="2846441" y="3393661"/>
            <a:ext cx="622707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9606701">
            <a:off x="5541239" y="3441171"/>
            <a:ext cx="694416" cy="3885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357562"/>
            <a:ext cx="22322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Римский пантеон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86512" y="6000768"/>
            <a:ext cx="19442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Храм Св. Софии в Константинополе</a:t>
            </a:r>
            <a:endParaRPr lang="ru-RU" sz="1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48264" y="3789040"/>
            <a:ext cx="18002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/>
              <a:t>Тобольский</a:t>
            </a:r>
            <a:r>
              <a:rPr lang="ru-RU" sz="1400" b="1" dirty="0" smtClean="0"/>
              <a:t> кремль</a:t>
            </a:r>
            <a:endParaRPr lang="ru-RU" sz="1400" b="1" dirty="0"/>
          </a:p>
        </p:txBody>
      </p:sp>
      <p:pic>
        <p:nvPicPr>
          <p:cNvPr id="10" name="Picture 4" descr="http://img-fotki.yandex.ru/get/5312/124037930.f/0_6edc2_a8b4f905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28604"/>
            <a:ext cx="3714744" cy="2976555"/>
          </a:xfrm>
          <a:prstGeom prst="rect">
            <a:avLst/>
          </a:prstGeom>
          <a:noFill/>
        </p:spPr>
      </p:pic>
      <p:pic>
        <p:nvPicPr>
          <p:cNvPr id="11" name="Picture 4" descr="http://ugabuga.ru/sites/default/files/images/monsters/drev_mif/sofiiy_hram_v_konstantinopol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929042"/>
            <a:ext cx="4572032" cy="2928958"/>
          </a:xfrm>
          <a:prstGeom prst="rect">
            <a:avLst/>
          </a:prstGeom>
          <a:noFill/>
        </p:spPr>
      </p:pic>
      <p:pic>
        <p:nvPicPr>
          <p:cNvPr id="12" name="Picture 3" descr="G:\открытый урок храм\65093943_r_p_5f73e2c655e9c36eab6d512a5a7a694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85728"/>
            <a:ext cx="4214842" cy="300039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57158" y="285728"/>
            <a:ext cx="914400" cy="2857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73763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892</TotalTime>
  <Words>745</Words>
  <Application>Microsoft Office PowerPoint</Application>
  <PresentationFormat>Экран (4:3)</PresentationFormat>
  <Paragraphs>140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Сравните наблюдения, которые вы сделали?    Сформулируйте тему нашего урока?</vt:lpstr>
      <vt:lpstr>Слайд 11</vt:lpstr>
      <vt:lpstr>Слайд 12</vt:lpstr>
      <vt:lpstr>Как вы думаете, каково  было основное предназначение храмов  в России?</vt:lpstr>
      <vt:lpstr>А какую функцию первоначально выполняли древнеримские храмы?  </vt:lpstr>
      <vt:lpstr>Слайд 15</vt:lpstr>
      <vt:lpstr>Слайд 16</vt:lpstr>
      <vt:lpstr>Слайд 17</vt:lpstr>
      <vt:lpstr>Слайд 18</vt:lpstr>
      <vt:lpstr>Отличительные черты  римской базилики</vt:lpstr>
      <vt:lpstr>Слайд 20</vt:lpstr>
      <vt:lpstr>Слайд 21</vt:lpstr>
      <vt:lpstr>Слайд 22</vt:lpstr>
      <vt:lpstr>Слайд 23</vt:lpstr>
      <vt:lpstr>Отличительные черты  православного храма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ПОДВЕДЕМ ИТОГИ.</vt:lpstr>
      <vt:lpstr>Слайд 33</vt:lpstr>
      <vt:lpstr>Слайд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Гимназия 1562</dc:creator>
  <cp:lastModifiedBy>учитель</cp:lastModifiedBy>
  <cp:revision>75</cp:revision>
  <dcterms:created xsi:type="dcterms:W3CDTF">2013-12-28T07:45:53Z</dcterms:created>
  <dcterms:modified xsi:type="dcterms:W3CDTF">2014-08-27T14:48:30Z</dcterms:modified>
</cp:coreProperties>
</file>