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1%D0%BE%D0%BB%D1%8C%D1%88%D0%B0%D1%8F_%D0%BA%D0%BD%D0%B8%D0%B3%D0%B0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7%D0%B0%D0%BB%D1%8C%D1%86%D0%B1%D1%83%D1%80%D0%B3" TargetMode="External"/><Relationship Id="rId2" Type="http://schemas.openxmlformats.org/officeDocument/2006/relationships/hyperlink" Target="http://ru.wikipedia.org/wiki/1992_%D0%B3%D0%BE%D0%B4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ru.wikipedia.org/wiki/%D0%9D%D0%B0%D1%86%D0%B8%D0%BE%D0%BD%D0%B0%D0%BB%D1%8C%D0%BD%D1%8B%D0%B9_%D0%B1%D0%B5%D1%81%D1%82%D1%81%D0%B5%D0%BB%D0%BB%D0%B5%D1%8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D%D0%B8%D1%87%D0%B5%D0%B3%D0%BE_%D1%81%D1%82%D1%80%D0%B0%D1%88%D0%BD%D0%BE%D0%B3%D0%BE" TargetMode="External"/><Relationship Id="rId2" Type="http://schemas.openxmlformats.org/officeDocument/2006/relationships/hyperlink" Target="http://ru.wikipedia.org/wiki/Generation_%D0%9F_(%D1%84%D0%B8%D0%BB%D1%8C%D0%BC)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ru.wikipedia.org/w/index.php?title=Buddha's_Little_Finger&amp;action=edit&amp;redlink=1" TargetMode="External"/><Relationship Id="rId4" Type="http://schemas.openxmlformats.org/officeDocument/2006/relationships/hyperlink" Target="http://ru.wikipedia.org/wiki/%CF%E5%EB%E5%E2%E8%ED,_%C2%E8%EA%F2%EE%F0_%CE%EB%E5%E3%EE%E2%E8%F7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/index.php?title=The_Huffington_Post&amp;action=edit&amp;redlink=1" TargetMode="External"/><Relationship Id="rId3" Type="http://schemas.openxmlformats.org/officeDocument/2006/relationships/hyperlink" Target="http://ru.wikipedia.org/wiki/%D0%A2%D0%BE%D1%80%D0%BE%D0%BD%D1%82%D0%BE" TargetMode="External"/><Relationship Id="rId7" Type="http://schemas.openxmlformats.org/officeDocument/2006/relationships/hyperlink" Target="http://ru.wikipedia.org/wiki/%D0%A0%D0%BE%D1%81%D1%81%D0%B8%D0%B9%D1%81%D0%BA%D0%B0%D1%8F_%D0%B3%D0%B0%D0%B7%D0%B5%D1%82%D0%B0" TargetMode="External"/><Relationship Id="rId2" Type="http://schemas.openxmlformats.org/officeDocument/2006/relationships/hyperlink" Target="http://ru.wikipedia.org/wiki/Generation_%D0%9F_(%D1%84%D0%B8%D0%BB%D1%8C%D0%BC)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ru.wikipedia.org/wiki/Russia_Beyond_the_Headlines" TargetMode="External"/><Relationship Id="rId5" Type="http://schemas.openxmlformats.org/officeDocument/2006/relationships/hyperlink" Target="http://ru.wikipedia.org/wiki/%D0%92%D0%B0%D1%80%D1%88%D0%B0%D0%B2%D0%B0" TargetMode="External"/><Relationship Id="rId4" Type="http://schemas.openxmlformats.org/officeDocument/2006/relationships/hyperlink" Target="http://ru.wikipedia.org/wiki/%D0%9A%D0%B0%D1%80%D0%BB%D0%BE%D0%B2%D1%8B_%D0%92%D0%B0%D1%80%D1%8B" TargetMode="External"/><Relationship Id="rId9" Type="http://schemas.openxmlformats.org/officeDocument/2006/relationships/hyperlink" Target="http://ru.wikipedia.org/wiki/%D0%9F%D0%B0%D0%BB%D0%BC-%D0%A1%D0%BF%D1%80%D0%B8%D0%BD%D0%B3%D1%8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22313" y="5072074"/>
            <a:ext cx="7772400" cy="135732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ПЕЛЕВИН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ВИКТОР ОЛЕГОВИЧ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                        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785794"/>
            <a:ext cx="3714776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2238558"/>
          </a:xfrm>
        </p:spPr>
        <p:txBody>
          <a:bodyPr>
            <a:noAutofit/>
          </a:bodyPr>
          <a:lstStyle/>
          <a:p>
            <a:r>
              <a:rPr lang="ru-RU" sz="5400" dirty="0" smtClean="0"/>
              <a:t>Награды</a:t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2000240"/>
            <a:ext cx="8022336" cy="350046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3200" dirty="0" smtClean="0">
                <a:solidFill>
                  <a:schemeClr val="tx1"/>
                </a:solidFill>
              </a:rPr>
              <a:t>-Национальная литературная премия «</a:t>
            </a:r>
            <a:r>
              <a:rPr lang="ru-RU" sz="3200" u="sng" dirty="0" smtClean="0">
                <a:solidFill>
                  <a:schemeClr val="tx1"/>
                </a:solidFill>
                <a:hlinkClick r:id="rId2" tooltip="Большая книга"/>
              </a:rPr>
              <a:t>Большая книга</a:t>
            </a:r>
            <a:r>
              <a:rPr lang="ru-RU" sz="3200" dirty="0" smtClean="0">
                <a:solidFill>
                  <a:schemeClr val="tx1"/>
                </a:solidFill>
              </a:rPr>
              <a:t>» (2007): финалист, один из трёх победителей читательского </a:t>
            </a:r>
            <a:r>
              <a:rPr lang="ru-RU" sz="3200" dirty="0" err="1" smtClean="0">
                <a:solidFill>
                  <a:schemeClr val="tx1"/>
                </a:solidFill>
              </a:rPr>
              <a:t>интернет-голосования</a:t>
            </a:r>
            <a:r>
              <a:rPr lang="ru-RU" sz="3200" dirty="0" smtClean="0">
                <a:solidFill>
                  <a:schemeClr val="tx1"/>
                </a:solidFill>
              </a:rPr>
              <a:t> (роман «</a:t>
            </a:r>
            <a:r>
              <a:rPr lang="ru-RU" sz="3200" dirty="0" err="1" smtClean="0">
                <a:solidFill>
                  <a:schemeClr val="tx1"/>
                </a:solidFill>
              </a:rPr>
              <a:t>Empire</a:t>
            </a:r>
            <a:r>
              <a:rPr lang="ru-RU" sz="3200" dirty="0" smtClean="0">
                <a:solidFill>
                  <a:schemeClr val="tx1"/>
                </a:solidFill>
              </a:rPr>
              <a:t> V»)</a:t>
            </a:r>
          </a:p>
          <a:p>
            <a:pPr lvl="0"/>
            <a:r>
              <a:rPr lang="ru-RU" sz="3200" dirty="0" smtClean="0">
                <a:solidFill>
                  <a:schemeClr val="tx1"/>
                </a:solidFill>
              </a:rPr>
              <a:t>-Национальная литературная премия «</a:t>
            </a:r>
            <a:r>
              <a:rPr lang="ru-RU" sz="3200" u="sng" dirty="0" smtClean="0">
                <a:solidFill>
                  <a:schemeClr val="tx1"/>
                </a:solidFill>
                <a:hlinkClick r:id="rId2" tooltip="Большая книга"/>
              </a:rPr>
              <a:t>Большая книга</a:t>
            </a:r>
            <a:r>
              <a:rPr lang="ru-RU" sz="3200" dirty="0" smtClean="0">
                <a:solidFill>
                  <a:schemeClr val="tx1"/>
                </a:solidFill>
              </a:rPr>
              <a:t>» (2010): финалист, третья премия (роман «</a:t>
            </a:r>
            <a:r>
              <a:rPr lang="ru-RU" sz="3200" dirty="0" err="1" smtClean="0">
                <a:solidFill>
                  <a:schemeClr val="tx1"/>
                </a:solidFill>
              </a:rPr>
              <a:t>t</a:t>
            </a:r>
            <a:r>
              <a:rPr lang="ru-RU" sz="3200" dirty="0" smtClean="0">
                <a:solidFill>
                  <a:schemeClr val="tx1"/>
                </a:solidFill>
              </a:rPr>
              <a:t>») 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881236"/>
          </a:xfrm>
        </p:spPr>
        <p:txBody>
          <a:bodyPr/>
          <a:lstStyle/>
          <a:p>
            <a:r>
              <a:rPr lang="ru-RU" dirty="0" smtClean="0"/>
              <a:t>Лауреат премий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000108"/>
            <a:ext cx="8022336" cy="5572164"/>
          </a:xfrm>
        </p:spPr>
        <p:txBody>
          <a:bodyPr>
            <a:normAutofit fontScale="92500"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им. Ленинского комсомола за рассказ «</a:t>
            </a:r>
            <a:r>
              <a:rPr lang="ru-RU" dirty="0" err="1" smtClean="0">
                <a:solidFill>
                  <a:schemeClr val="tx1"/>
                </a:solidFill>
              </a:rPr>
              <a:t>Рамон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«Великое Кольцо-90» за рассказ «</a:t>
            </a:r>
            <a:r>
              <a:rPr lang="ru-RU" dirty="0" err="1" smtClean="0">
                <a:solidFill>
                  <a:schemeClr val="tx1"/>
                </a:solidFill>
              </a:rPr>
              <a:t>Реконструктор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«Золотой шар-90» за повесть «Затворник и Шестипалый»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«Великое Кольцо-91» за повесть «Принц Госплана»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Малая Букеровская премия </a:t>
            </a:r>
            <a:r>
              <a:rPr lang="ru-RU" u="sng" dirty="0" smtClean="0">
                <a:solidFill>
                  <a:schemeClr val="tx1"/>
                </a:solidFill>
                <a:hlinkClick r:id="rId2" tooltip="1992 год"/>
              </a:rPr>
              <a:t>1992 года</a:t>
            </a:r>
            <a:r>
              <a:rPr lang="ru-RU" dirty="0" smtClean="0">
                <a:solidFill>
                  <a:schemeClr val="tx1"/>
                </a:solidFill>
              </a:rPr>
              <a:t> за сборник «Синий фонарь»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«Великое Кольцо-93» за рассказ «Бубен верхнего мира»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«Бронзовая улитка-93» за повесть «</a:t>
            </a:r>
            <a:r>
              <a:rPr lang="ru-RU" dirty="0" err="1" smtClean="0">
                <a:solidFill>
                  <a:schemeClr val="tx1"/>
                </a:solidFill>
              </a:rPr>
              <a:t>Омон</a:t>
            </a:r>
            <a:r>
              <a:rPr lang="ru-RU" dirty="0" smtClean="0">
                <a:solidFill>
                  <a:schemeClr val="tx1"/>
                </a:solidFill>
              </a:rPr>
              <a:t> Ра»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«Интерпресскон-93» за повесть «</a:t>
            </a:r>
            <a:r>
              <a:rPr lang="ru-RU" dirty="0" err="1" smtClean="0">
                <a:solidFill>
                  <a:schemeClr val="tx1"/>
                </a:solidFill>
              </a:rPr>
              <a:t>Омон</a:t>
            </a:r>
            <a:r>
              <a:rPr lang="ru-RU" dirty="0" smtClean="0">
                <a:solidFill>
                  <a:schemeClr val="tx1"/>
                </a:solidFill>
              </a:rPr>
              <a:t> Ра»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«Интерпресскон-93» за повесть «Принц Госплана»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«Странник-95» за эссе «</a:t>
            </a:r>
            <a:r>
              <a:rPr lang="ru-RU" dirty="0" err="1" smtClean="0">
                <a:solidFill>
                  <a:schemeClr val="tx1"/>
                </a:solidFill>
              </a:rPr>
              <a:t>Зомбификация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«Странник-97» за роман «Чапаев и Пустота»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«Немецкая литературная премия имени </a:t>
            </a:r>
            <a:r>
              <a:rPr lang="ru-RU" dirty="0" err="1" smtClean="0">
                <a:solidFill>
                  <a:schemeClr val="tx1"/>
                </a:solidFill>
              </a:rPr>
              <a:t>Рихарда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Шёнфельда</a:t>
            </a:r>
            <a:r>
              <a:rPr lang="ru-RU" dirty="0" smtClean="0">
                <a:solidFill>
                  <a:schemeClr val="tx1"/>
                </a:solidFill>
              </a:rPr>
              <a:t>» за роман «</a:t>
            </a:r>
            <a:r>
              <a:rPr lang="ru-RU" dirty="0" err="1" smtClean="0">
                <a:solidFill>
                  <a:schemeClr val="tx1"/>
                </a:solidFill>
              </a:rPr>
              <a:t>Generation</a:t>
            </a:r>
            <a:r>
              <a:rPr lang="ru-RU" dirty="0" smtClean="0">
                <a:solidFill>
                  <a:schemeClr val="tx1"/>
                </a:solidFill>
              </a:rPr>
              <a:t> P». 2000 г.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«Нонино-2001» в </a:t>
            </a:r>
            <a:r>
              <a:rPr lang="ru-RU" u="sng" dirty="0" smtClean="0">
                <a:solidFill>
                  <a:schemeClr val="tx1"/>
                </a:solidFill>
                <a:hlinkClick r:id="rId3" tooltip="Зальцбург"/>
              </a:rPr>
              <a:t>Зальцбурге</a:t>
            </a:r>
            <a:r>
              <a:rPr lang="ru-RU" dirty="0" smtClean="0">
                <a:solidFill>
                  <a:schemeClr val="tx1"/>
                </a:solidFill>
              </a:rPr>
              <a:t> как лучшему иностранному писателю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«</a:t>
            </a:r>
            <a:r>
              <a:rPr lang="ru-RU" u="sng" dirty="0" smtClean="0">
                <a:solidFill>
                  <a:schemeClr val="tx1"/>
                </a:solidFill>
                <a:hlinkClick r:id="rId4" tooltip="Национальный бестселлер"/>
              </a:rPr>
              <a:t>Национальный бестселлер-2003</a:t>
            </a:r>
            <a:r>
              <a:rPr lang="ru-RU" dirty="0" smtClean="0">
                <a:solidFill>
                  <a:schemeClr val="tx1"/>
                </a:solidFill>
              </a:rPr>
              <a:t>» за роман «ДПП NN»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«Премия Аполлона Григорьева-2003» за роман «ДПП NN»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Национальная литературная премия «Большая книга» (2010; 3-я премия за «</a:t>
            </a:r>
            <a:r>
              <a:rPr lang="ru-RU" dirty="0" err="1" smtClean="0">
                <a:solidFill>
                  <a:schemeClr val="tx1"/>
                </a:solidFill>
              </a:rPr>
              <a:t>t</a:t>
            </a:r>
            <a:r>
              <a:rPr lang="ru-RU" dirty="0" smtClean="0">
                <a:solidFill>
                  <a:schemeClr val="tx1"/>
                </a:solidFill>
              </a:rPr>
              <a:t>»)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Первая значительная литературная премия составляет 3 миллиона рублей, вторая — 1,5 миллиона рублей, третья — 1 миллион рублей.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Экранизации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722376" y="3571876"/>
            <a:ext cx="7772400" cy="242889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sz="3200" dirty="0" smtClean="0">
                <a:solidFill>
                  <a:schemeClr val="tx1"/>
                </a:solidFill>
              </a:rPr>
              <a:t>- «</a:t>
            </a:r>
            <a:r>
              <a:rPr lang="ru-RU" sz="3200" dirty="0" err="1" smtClean="0">
                <a:solidFill>
                  <a:schemeClr val="tx1"/>
                </a:solidFill>
                <a:hlinkClick r:id="rId2" tooltip="Generation П (фильм)"/>
              </a:rPr>
              <a:t>Generation</a:t>
            </a:r>
            <a:r>
              <a:rPr lang="ru-RU" sz="3200" dirty="0" smtClean="0">
                <a:solidFill>
                  <a:schemeClr val="tx1"/>
                </a:solidFill>
                <a:hlinkClick r:id="rId2" tooltip="Generation П (фильм)"/>
              </a:rPr>
              <a:t> П</a:t>
            </a:r>
            <a:r>
              <a:rPr lang="ru-RU" sz="3200" dirty="0" smtClean="0">
                <a:solidFill>
                  <a:schemeClr val="tx1"/>
                </a:solidFill>
              </a:rPr>
              <a:t>»</a:t>
            </a:r>
          </a:p>
          <a:p>
            <a:pPr algn="l"/>
            <a:r>
              <a:rPr lang="ru-RU" sz="3200" dirty="0" smtClean="0">
                <a:solidFill>
                  <a:schemeClr val="tx1"/>
                </a:solidFill>
              </a:rPr>
              <a:t>- «</a:t>
            </a:r>
            <a:r>
              <a:rPr lang="ru-RU" sz="3200" dirty="0" smtClean="0">
                <a:solidFill>
                  <a:schemeClr val="tx1"/>
                </a:solidFill>
                <a:hlinkClick r:id="rId3" tooltip="Ничего страшного"/>
              </a:rPr>
              <a:t>Ничего страшного</a:t>
            </a:r>
            <a:r>
              <a:rPr lang="ru-RU" sz="3200" dirty="0" smtClean="0">
                <a:solidFill>
                  <a:schemeClr val="tx1"/>
                </a:solidFill>
              </a:rPr>
              <a:t>», короткометражный фильм экранизация рассказа «Синий фонарь» </a:t>
            </a:r>
            <a:r>
              <a:rPr lang="ru-RU" sz="3200" baseline="30000" dirty="0" smtClean="0">
                <a:solidFill>
                  <a:schemeClr val="tx1"/>
                </a:solidFill>
                <a:hlinkClick r:id="rId4"/>
              </a:rPr>
              <a:t>[5]</a:t>
            </a:r>
            <a:endParaRPr lang="ru-RU" sz="3200" dirty="0" smtClean="0">
              <a:solidFill>
                <a:schemeClr val="tx1"/>
              </a:solidFill>
            </a:endParaRPr>
          </a:p>
          <a:p>
            <a:pPr algn="l"/>
            <a:r>
              <a:rPr lang="ru-RU" sz="3200" dirty="0" smtClean="0">
                <a:solidFill>
                  <a:schemeClr val="tx1"/>
                </a:solidFill>
              </a:rPr>
              <a:t>- Немецкий фильм «</a:t>
            </a:r>
            <a:r>
              <a:rPr lang="ru-RU" sz="3200" dirty="0" err="1" smtClean="0">
                <a:solidFill>
                  <a:schemeClr val="tx1"/>
                </a:solidFill>
                <a:hlinkClick r:id="rId5" tooltip="Buddha's Little Finger (страница отсутствует)"/>
              </a:rPr>
              <a:t>Buddha's</a:t>
            </a:r>
            <a:r>
              <a:rPr lang="ru-RU" sz="3200" dirty="0" smtClean="0">
                <a:solidFill>
                  <a:schemeClr val="tx1"/>
                </a:solidFill>
                <a:hlinkClick r:id="rId5" tooltip="Buddha's Little Finger (страница отсутствует)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hlinkClick r:id="rId5" tooltip="Buddha's Little Finger (страница отсутствует)"/>
              </a:rPr>
              <a:t>Little</a:t>
            </a:r>
            <a:r>
              <a:rPr lang="ru-RU" sz="3200" dirty="0" smtClean="0">
                <a:solidFill>
                  <a:schemeClr val="tx1"/>
                </a:solidFill>
                <a:hlinkClick r:id="rId5" tooltip="Buddha's Little Finger (страница отсутствует)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hlinkClick r:id="rId5" tooltip="Buddha's Little Finger (страница отсутствует)"/>
              </a:rPr>
              <a:t>Finger</a:t>
            </a:r>
            <a:r>
              <a:rPr lang="ru-RU" sz="3200" dirty="0" smtClean="0">
                <a:solidFill>
                  <a:schemeClr val="tx1"/>
                </a:solidFill>
              </a:rPr>
              <a:t>», экранизация романа «Чапаев и Пустота»</a:t>
            </a:r>
            <a:r>
              <a:rPr lang="ru-RU" sz="3200" baseline="30000" dirty="0" smtClean="0">
                <a:solidFill>
                  <a:schemeClr val="tx1"/>
                </a:solidFill>
                <a:hlinkClick r:id="rId4"/>
              </a:rPr>
              <a:t>[6]</a:t>
            </a:r>
            <a:endParaRPr lang="ru-RU" sz="3200" dirty="0" smtClean="0">
              <a:solidFill>
                <a:schemeClr val="tx1"/>
              </a:solidFill>
            </a:endParaRPr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8344" y="285728"/>
            <a:ext cx="8183880" cy="857256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«</a:t>
            </a:r>
            <a:r>
              <a:rPr lang="ru-RU" dirty="0" err="1" smtClean="0">
                <a:solidFill>
                  <a:srgbClr val="C00000"/>
                </a:solidFill>
                <a:hlinkClick r:id="rId2" tooltip="Generation П (фильм)"/>
              </a:rPr>
              <a:t>Generation</a:t>
            </a:r>
            <a:r>
              <a:rPr lang="ru-RU" dirty="0" smtClean="0">
                <a:solidFill>
                  <a:srgbClr val="C00000"/>
                </a:solidFill>
                <a:hlinkClick r:id="rId2" tooltip="Generation П (фильм)"/>
              </a:rPr>
              <a:t> П</a:t>
            </a:r>
            <a:r>
              <a:rPr lang="ru-RU" dirty="0" smtClean="0">
                <a:solidFill>
                  <a:srgbClr val="C00000"/>
                </a:solidFill>
              </a:rPr>
              <a:t>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468344" y="1214422"/>
            <a:ext cx="8183880" cy="5214974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Фильм был приглашён в официальные программы десятков ведущих фестивалей мира, включая престижную программу «Авангард» фестиваля в </a:t>
            </a:r>
            <a:r>
              <a:rPr lang="ru-RU" sz="2000" dirty="0" smtClean="0">
                <a:solidFill>
                  <a:schemeClr val="tx1"/>
                </a:solidFill>
                <a:hlinkClick r:id="rId3" tooltip="Торонто"/>
              </a:rPr>
              <a:t>Торонто</a:t>
            </a:r>
            <a:r>
              <a:rPr lang="ru-RU" sz="2000" dirty="0" smtClean="0">
                <a:solidFill>
                  <a:schemeClr val="tx1"/>
                </a:solidFill>
              </a:rPr>
              <a:t>. Фильм выиграл «Специальное упоминание жюри» в </a:t>
            </a:r>
            <a:r>
              <a:rPr lang="ru-RU" sz="2000" dirty="0" smtClean="0">
                <a:solidFill>
                  <a:schemeClr val="tx1"/>
                </a:solidFill>
                <a:hlinkClick r:id="rId4" tooltip="Карловы Вары"/>
              </a:rPr>
              <a:t>Карловых Варах</a:t>
            </a:r>
            <a:r>
              <a:rPr lang="ru-RU" sz="2000" dirty="0" smtClean="0">
                <a:solidFill>
                  <a:schemeClr val="tx1"/>
                </a:solidFill>
              </a:rPr>
              <a:t> и получил приз зрительских симпатий на проходившем в </a:t>
            </a:r>
            <a:r>
              <a:rPr lang="ru-RU" sz="2000" dirty="0" smtClean="0">
                <a:solidFill>
                  <a:schemeClr val="tx1"/>
                </a:solidFill>
                <a:hlinkClick r:id="rId5" tooltip="Варшава"/>
              </a:rPr>
              <a:t>Варшаве</a:t>
            </a:r>
            <a:r>
              <a:rPr lang="ru-RU" sz="2000" dirty="0" smtClean="0">
                <a:solidFill>
                  <a:schemeClr val="tx1"/>
                </a:solidFill>
              </a:rPr>
              <a:t> фестивале российского кино «Спутник над Польшей», самого крупного в мире ежегодного смотра российских фильмов.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Издание </a:t>
            </a:r>
            <a:r>
              <a:rPr lang="ru-RU" sz="2000" i="1" dirty="0" smtClean="0">
                <a:solidFill>
                  <a:schemeClr val="tx1"/>
                </a:solidFill>
              </a:rPr>
              <a:t>«</a:t>
            </a:r>
            <a:r>
              <a:rPr lang="ru-RU" sz="2000" i="1" dirty="0" err="1" smtClean="0">
                <a:solidFill>
                  <a:schemeClr val="tx1"/>
                </a:solidFill>
                <a:hlinkClick r:id="rId6" tooltip="Russia Beyond the Headlines"/>
              </a:rPr>
              <a:t>Russia</a:t>
            </a:r>
            <a:r>
              <a:rPr lang="ru-RU" sz="2000" i="1" dirty="0" smtClean="0">
                <a:solidFill>
                  <a:schemeClr val="tx1"/>
                </a:solidFill>
                <a:hlinkClick r:id="rId6" tooltip="Russia Beyond the Headlines"/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  <a:hlinkClick r:id="rId6" tooltip="Russia Beyond the Headlines"/>
              </a:rPr>
              <a:t>Beyond</a:t>
            </a:r>
            <a:r>
              <a:rPr lang="ru-RU" sz="2000" i="1" dirty="0" smtClean="0">
                <a:solidFill>
                  <a:schemeClr val="tx1"/>
                </a:solidFill>
                <a:hlinkClick r:id="rId6" tooltip="Russia Beyond the Headlines"/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  <a:hlinkClick r:id="rId6" tooltip="Russia Beyond the Headlines"/>
              </a:rPr>
              <a:t>the</a:t>
            </a:r>
            <a:r>
              <a:rPr lang="ru-RU" sz="2000" i="1" dirty="0" smtClean="0">
                <a:solidFill>
                  <a:schemeClr val="tx1"/>
                </a:solidFill>
                <a:hlinkClick r:id="rId6" tooltip="Russia Beyond the Headlines"/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  <a:hlinkClick r:id="rId6" tooltip="Russia Beyond the Headlines"/>
              </a:rPr>
              <a:t>Headlines</a:t>
            </a:r>
            <a:r>
              <a:rPr lang="ru-RU" sz="2000" i="1" dirty="0" smtClean="0">
                <a:solidFill>
                  <a:schemeClr val="tx1"/>
                </a:solidFill>
              </a:rPr>
              <a:t>»</a:t>
            </a:r>
            <a:r>
              <a:rPr lang="ru-RU" sz="2000" dirty="0" smtClean="0">
                <a:solidFill>
                  <a:schemeClr val="tx1"/>
                </a:solidFill>
              </a:rPr>
              <a:t>, являющееся международным проектом </a:t>
            </a:r>
            <a:r>
              <a:rPr lang="ru-RU" sz="2000" dirty="0" smtClean="0">
                <a:solidFill>
                  <a:schemeClr val="tx1"/>
                </a:solidFill>
                <a:hlinkClick r:id="rId7" tooltip="Российская газета"/>
              </a:rPr>
              <a:t>«Российской газеты»</a:t>
            </a:r>
            <a:r>
              <a:rPr lang="ru-RU" sz="2000" dirty="0" smtClean="0">
                <a:solidFill>
                  <a:schemeClr val="tx1"/>
                </a:solidFill>
              </a:rPr>
              <a:t>, назвала </a:t>
            </a:r>
            <a:r>
              <a:rPr lang="ru-RU" sz="2000" dirty="0" err="1" smtClean="0">
                <a:solidFill>
                  <a:schemeClr val="tx1"/>
                </a:solidFill>
              </a:rPr>
              <a:t>Generation</a:t>
            </a:r>
            <a:r>
              <a:rPr lang="ru-RU" sz="2000" dirty="0" smtClean="0">
                <a:solidFill>
                  <a:schemeClr val="tx1"/>
                </a:solidFill>
              </a:rPr>
              <a:t> «П» одним из лучших 11 фильмов 2011 года, поставив его на первое место.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В январе 2012 года американское интернет-издание </a:t>
            </a:r>
            <a:r>
              <a:rPr lang="ru-RU" sz="2000" i="1" dirty="0" err="1" smtClean="0">
                <a:solidFill>
                  <a:schemeClr val="tx1"/>
                </a:solidFill>
                <a:hlinkClick r:id="rId8" tooltip="The Huffington Post (страница отсутствует)"/>
              </a:rPr>
              <a:t>The</a:t>
            </a:r>
            <a:r>
              <a:rPr lang="ru-RU" sz="2000" i="1" dirty="0" smtClean="0">
                <a:solidFill>
                  <a:schemeClr val="tx1"/>
                </a:solidFill>
                <a:hlinkClick r:id="rId8" tooltip="The Huffington Post (страница отсутствует)"/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  <a:hlinkClick r:id="rId8" tooltip="The Huffington Post (страница отсутствует)"/>
              </a:rPr>
              <a:t>Huffington</a:t>
            </a:r>
            <a:r>
              <a:rPr lang="ru-RU" sz="2000" i="1" dirty="0" smtClean="0">
                <a:solidFill>
                  <a:schemeClr val="tx1"/>
                </a:solidFill>
                <a:hlinkClick r:id="rId8" tooltip="The Huffington Post (страница отсутствует)"/>
              </a:rPr>
              <a:t> </a:t>
            </a:r>
            <a:r>
              <a:rPr lang="ru-RU" sz="2000" i="1" dirty="0" err="1" smtClean="0">
                <a:solidFill>
                  <a:schemeClr val="tx1"/>
                </a:solidFill>
                <a:hlinkClick r:id="rId8" tooltip="The Huffington Post (страница отсутствует)"/>
              </a:rPr>
              <a:t>Post</a:t>
            </a:r>
            <a:r>
              <a:rPr lang="ru-RU" sz="2000" dirty="0" smtClean="0">
                <a:solidFill>
                  <a:schemeClr val="tx1"/>
                </a:solidFill>
              </a:rPr>
              <a:t> поставило фильм на первое место среди 63 иностранных фильмов, принимавших участие в международном кинофестивале в </a:t>
            </a:r>
            <a:r>
              <a:rPr lang="ru-RU" sz="2000" dirty="0" err="1" smtClean="0">
                <a:solidFill>
                  <a:schemeClr val="tx1"/>
                </a:solidFill>
                <a:hlinkClick r:id="rId9" tooltip="Палм-Спрингс"/>
              </a:rPr>
              <a:t>Палм-Спрингс</a:t>
            </a:r>
            <a:r>
              <a:rPr lang="ru-RU" sz="2000" dirty="0" smtClean="0">
                <a:solidFill>
                  <a:schemeClr val="tx1"/>
                </a:solidFill>
              </a:rPr>
              <a:t> (Калифорния)</a:t>
            </a:r>
            <a:r>
              <a:rPr lang="ru-RU" sz="2000" baseline="30000" dirty="0" smtClean="0">
                <a:solidFill>
                  <a:schemeClr val="tx1"/>
                </a:solidFill>
                <a:hlinkClick r:id="rId2"/>
              </a:rPr>
              <a:t>[4]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tretch>
            <a:fillRect/>
          </a:stretch>
        </p:blipFill>
        <p:spPr>
          <a:xfrm>
            <a:off x="899592" y="476672"/>
            <a:ext cx="1584176" cy="2324472"/>
          </a:xfrm>
          <a:prstGeom prst="rect">
            <a:avLst/>
          </a:prstGeom>
        </p:spPr>
      </p:pic>
      <p:pic>
        <p:nvPicPr>
          <p:cNvPr id="3" name="Рисунок 2"/>
          <p:cNvPicPr/>
          <p:nvPr/>
        </p:nvPicPr>
        <p:blipFill>
          <a:blip r:embed="rId3"/>
          <a:stretch>
            <a:fillRect/>
          </a:stretch>
        </p:blipFill>
        <p:spPr>
          <a:xfrm>
            <a:off x="899591" y="3234688"/>
            <a:ext cx="2050331" cy="3002624"/>
          </a:xfrm>
          <a:prstGeom prst="rect">
            <a:avLst/>
          </a:prstGeom>
        </p:spPr>
      </p:pic>
      <p:pic>
        <p:nvPicPr>
          <p:cNvPr id="4" name="Рисунок 3"/>
          <p:cNvPicPr/>
          <p:nvPr/>
        </p:nvPicPr>
        <p:blipFill>
          <a:blip r:embed="rId4"/>
          <a:stretch>
            <a:fillRect/>
          </a:stretch>
        </p:blipFill>
        <p:spPr>
          <a:xfrm>
            <a:off x="6372200" y="476672"/>
            <a:ext cx="1744568" cy="2592288"/>
          </a:xfrm>
          <a:prstGeom prst="rect">
            <a:avLst/>
          </a:prstGeom>
        </p:spPr>
      </p:pic>
      <p:pic>
        <p:nvPicPr>
          <p:cNvPr id="6" name="Рисунок 5"/>
          <p:cNvPicPr/>
          <p:nvPr/>
        </p:nvPicPr>
        <p:blipFill>
          <a:blip r:embed="rId5"/>
          <a:stretch>
            <a:fillRect/>
          </a:stretch>
        </p:blipFill>
        <p:spPr>
          <a:xfrm>
            <a:off x="3643650" y="188640"/>
            <a:ext cx="2098009" cy="2847192"/>
          </a:xfrm>
          <a:prstGeom prst="rect">
            <a:avLst/>
          </a:prstGeom>
        </p:spPr>
      </p:pic>
      <p:pic>
        <p:nvPicPr>
          <p:cNvPr id="7" name="Рисунок 6"/>
          <p:cNvPicPr/>
          <p:nvPr/>
        </p:nvPicPr>
        <p:blipFill>
          <a:blip r:embed="rId6"/>
          <a:stretch>
            <a:fillRect/>
          </a:stretch>
        </p:blipFill>
        <p:spPr>
          <a:xfrm>
            <a:off x="3491880" y="3362697"/>
            <a:ext cx="2252067" cy="2874615"/>
          </a:xfrm>
          <a:prstGeom prst="rect">
            <a:avLst/>
          </a:prstGeom>
        </p:spPr>
      </p:pic>
      <p:pic>
        <p:nvPicPr>
          <p:cNvPr id="8" name="Рисунок 7"/>
          <p:cNvPicPr/>
          <p:nvPr/>
        </p:nvPicPr>
        <p:blipFill>
          <a:blip r:embed="rId7"/>
          <a:stretch>
            <a:fillRect/>
          </a:stretch>
        </p:blipFill>
        <p:spPr>
          <a:xfrm>
            <a:off x="6372200" y="3395848"/>
            <a:ext cx="1863064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459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</TotalTime>
  <Words>338</Words>
  <Application>Microsoft Office PowerPoint</Application>
  <PresentationFormat>Экран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ПЕЛЕВИН  ВИКТОР ОЛЕГОВИЧ</vt:lpstr>
      <vt:lpstr>Награды </vt:lpstr>
      <vt:lpstr>Лауреат премий</vt:lpstr>
      <vt:lpstr>Экранизации </vt:lpstr>
      <vt:lpstr>«Generation П»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ПЕЛЕВИН ВИКТОР ОЛЕГОВИЧ</dc:title>
  <cp:lastModifiedBy>Ученик</cp:lastModifiedBy>
  <cp:revision>4</cp:revision>
  <dcterms:modified xsi:type="dcterms:W3CDTF">2012-02-22T06:56:30Z</dcterms:modified>
</cp:coreProperties>
</file>