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00" r:id="rId2"/>
  </p:sldMasterIdLst>
  <p:sldIdLst>
    <p:sldId id="256" r:id="rId3"/>
    <p:sldId id="274" r:id="rId4"/>
    <p:sldId id="257" r:id="rId5"/>
    <p:sldId id="267" r:id="rId6"/>
    <p:sldId id="258" r:id="rId7"/>
    <p:sldId id="268" r:id="rId8"/>
    <p:sldId id="259" r:id="rId9"/>
    <p:sldId id="260" r:id="rId10"/>
    <p:sldId id="261" r:id="rId11"/>
    <p:sldId id="269" r:id="rId12"/>
    <p:sldId id="270" r:id="rId13"/>
    <p:sldId id="271" r:id="rId14"/>
    <p:sldId id="272" r:id="rId15"/>
    <p:sldId id="262" r:id="rId16"/>
    <p:sldId id="263" r:id="rId17"/>
    <p:sldId id="264" r:id="rId18"/>
    <p:sldId id="265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2064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DB32461A-250E-4A29-9E9B-599CA3838FA1}" type="datetime1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34A4F265-CA88-4C30-A9AD-02E6A5184734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1600" y="1124744"/>
            <a:ext cx="6400800" cy="108012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История семьи </a:t>
            </a:r>
            <a:b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 истории страны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5193862" cy="3294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8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5959" y="908720"/>
            <a:ext cx="2520280" cy="341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Г.ф</a:t>
            </a:r>
            <a:r>
              <a:rPr lang="ru-RU" dirty="0" smtClean="0"/>
              <a:t>. квитка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501126" cy="450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572000" y="2204864"/>
            <a:ext cx="4032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До </a:t>
            </a:r>
            <a:r>
              <a:rPr lang="ru-RU" dirty="0"/>
              <a:t>1818 года институт кочевал: дом г-жи Зарудной, дом Г.Ф. Квитки и два приобретенных дома в «Дмитриевском приходе». В 1821 году был приобретен прилежащий к институту дом Мартынова, а в 1823 г. половина двора дома </a:t>
            </a:r>
            <a:r>
              <a:rPr lang="ru-RU" dirty="0" err="1"/>
              <a:t>Ряднова</a:t>
            </a:r>
            <a:r>
              <a:rPr lang="ru-RU" dirty="0"/>
              <a:t>. В дальнейшем, после 1839 года, в зданиях института находилась Александровская Городская больница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 С </a:t>
            </a:r>
            <a:r>
              <a:rPr lang="ru-RU" dirty="0"/>
              <a:t>1817 года в институте находилось 20 штатных воспитанниц и 38 пансионерок.</a:t>
            </a:r>
          </a:p>
        </p:txBody>
      </p:sp>
    </p:spTree>
    <p:extLst>
      <p:ext uri="{BB962C8B-B14F-4D97-AF65-F5344CB8AC3E}">
        <p14:creationId xmlns:p14="http://schemas.microsoft.com/office/powerpoint/2010/main" val="36154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1772816"/>
            <a:ext cx="5423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Великий </a:t>
            </a:r>
            <a:r>
              <a:rPr lang="ru-RU" dirty="0"/>
              <a:t>Князь Николай Павлович, посетивший институт в 1816 году, сказал: «подобного заведения в рассуждении цели и намерения в пределах пространной России не находил еще». Его мнение становится известно в Петербурге, и Институт удостаивается посещения Его Императорского Величества Государя Александра Павловича и Великого Князя Михаила Павловича.</a:t>
            </a:r>
          </a:p>
          <a:p>
            <a:r>
              <a:rPr lang="ru-RU" dirty="0" smtClean="0"/>
              <a:t>    Несомненно</a:t>
            </a:r>
            <a:r>
              <a:rPr lang="ru-RU" dirty="0"/>
              <a:t>, посещение Государя, рескрипт Императрицы Марии Федоровны укрепили мысль о покровительстве Императрицы Марии Федоровны, и как писал </a:t>
            </a:r>
            <a:r>
              <a:rPr lang="ru-RU" dirty="0" err="1"/>
              <a:t>Гулак</a:t>
            </a:r>
            <a:r>
              <a:rPr lang="ru-RU" dirty="0"/>
              <a:t>-Артемовский: «К Ней обращал Квитка молитвенные взоры и ходатайство….. и не тщетны были его надежды».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8" y="2148636"/>
            <a:ext cx="28575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55576" y="764704"/>
            <a:ext cx="2738941" cy="55702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П.п</a:t>
            </a:r>
            <a:r>
              <a:rPr lang="ru-RU" dirty="0" smtClean="0"/>
              <a:t>. </a:t>
            </a:r>
            <a:r>
              <a:rPr lang="ru-RU" dirty="0" err="1" smtClean="0"/>
              <a:t>гулак</a:t>
            </a:r>
            <a:r>
              <a:rPr lang="ru-RU" dirty="0" smtClean="0"/>
              <a:t>-артемовский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7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371" y="325526"/>
            <a:ext cx="85582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основании согласия и письма был избран Совет. Председатель  — губернский предводитель дворянства подполковник А. Ф. Квитка, уездный предводитель дворянства капитан Г. Ф. Квитка, титулярный советник В. А. Зарудный и совестный судья Н. В. Лосев. Утвержден был устав, просуществовавший до 1855 года. Все служащие числились на государственной службе и носили мундиры. Это, несомненно, придавало </a:t>
            </a:r>
            <a:endParaRPr lang="ru-RU" dirty="0" smtClean="0"/>
          </a:p>
          <a:p>
            <a:r>
              <a:rPr lang="ru-RU" dirty="0" smtClean="0"/>
              <a:t>определенную </a:t>
            </a:r>
          </a:p>
          <a:p>
            <a:r>
              <a:rPr lang="ru-RU" dirty="0" smtClean="0"/>
              <a:t>привилегированность </a:t>
            </a:r>
            <a:r>
              <a:rPr lang="ru-RU" dirty="0"/>
              <a:t>и </a:t>
            </a:r>
            <a:endParaRPr lang="ru-RU" dirty="0" smtClean="0"/>
          </a:p>
          <a:p>
            <a:r>
              <a:rPr lang="ru-RU" dirty="0" smtClean="0"/>
              <a:t>привлекательность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Совет </a:t>
            </a:r>
            <a:r>
              <a:rPr lang="ru-RU" dirty="0"/>
              <a:t>собирался раз в неделю,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сведения об успехах </a:t>
            </a:r>
            <a:endParaRPr lang="ru-RU" dirty="0" smtClean="0"/>
          </a:p>
          <a:p>
            <a:r>
              <a:rPr lang="ru-RU" dirty="0" smtClean="0"/>
              <a:t>воспитанниц посылались</a:t>
            </a:r>
          </a:p>
          <a:p>
            <a:r>
              <a:rPr lang="ru-RU" dirty="0" smtClean="0"/>
              <a:t>ЕЕ </a:t>
            </a:r>
            <a:r>
              <a:rPr lang="ru-RU" dirty="0"/>
              <a:t>ВЕЛИЧЕСТВУ.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093" y="2060848"/>
            <a:ext cx="4980229" cy="228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5093" y="4456500"/>
            <a:ext cx="5451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Воспитанницы, занимавшиеся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институте, делились:</a:t>
            </a:r>
          </a:p>
          <a:p>
            <a:r>
              <a:rPr lang="ru-RU" dirty="0"/>
              <a:t>на штатных  — находящихся на полном обеспечении,</a:t>
            </a:r>
          </a:p>
          <a:p>
            <a:r>
              <a:rPr lang="ru-RU" dirty="0"/>
              <a:t>пансионерок  — платящих институту установленную сумму,</a:t>
            </a:r>
          </a:p>
          <a:p>
            <a:r>
              <a:rPr lang="ru-RU" dirty="0" err="1"/>
              <a:t>полупансионерок</a:t>
            </a:r>
            <a:r>
              <a:rPr lang="ru-RU" dirty="0"/>
              <a:t>  — пользующихся только учением.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1" y="4454615"/>
            <a:ext cx="3037277" cy="224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6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6120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Срок </a:t>
            </a:r>
            <a:r>
              <a:rPr lang="ru-RU" dirty="0"/>
              <a:t>учебы продолжался шесть лет. Экзамены проводились как индивидуальные, так и публичные. Для воспитанниц была установлена формы: </a:t>
            </a:r>
            <a:endParaRPr lang="ru-RU" dirty="0" smtClean="0"/>
          </a:p>
          <a:p>
            <a:r>
              <a:rPr lang="ru-RU" dirty="0" smtClean="0"/>
              <a:t>будничная </a:t>
            </a:r>
            <a:r>
              <a:rPr lang="ru-RU" dirty="0"/>
              <a:t>и праздничная.</a:t>
            </a:r>
          </a:p>
          <a:p>
            <a:r>
              <a:rPr lang="ru-RU" dirty="0" smtClean="0"/>
              <a:t>   Покровительство </a:t>
            </a:r>
            <a:r>
              <a:rPr lang="ru-RU" dirty="0"/>
              <a:t>Государыни и статус государственной службы давали возможность привлечь лучшие педагогические силы, но преподаватели в институте служили по определенной традиции, связанной с благотворительными целями, без жалования.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7145"/>
            <a:ext cx="2219325" cy="3381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23528" y="3789040"/>
            <a:ext cx="7272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нужды института жертвовали: Императрица Мария Федоровна, Павел Григорьевич Демидов, генерал от инфантерии граф С. М. Каменский, Сумского уезда помещик генерал-лейтенант-провиантмейстер М. С. Кондратьев, Курский помещик Н. В. </a:t>
            </a:r>
            <a:r>
              <a:rPr lang="ru-RU" dirty="0" err="1"/>
              <a:t>Похвистнев</a:t>
            </a:r>
            <a:r>
              <a:rPr lang="ru-RU" dirty="0"/>
              <a:t>, Черниговской губернии помещик П. Г. </a:t>
            </a:r>
            <a:r>
              <a:rPr lang="ru-RU" dirty="0" err="1"/>
              <a:t>Корицкий</a:t>
            </a:r>
            <a:r>
              <a:rPr lang="ru-RU" dirty="0"/>
              <a:t> и многие другие, известные и малоизвестные к нашему времени лица.</a:t>
            </a:r>
          </a:p>
        </p:txBody>
      </p:sp>
    </p:spTree>
    <p:extLst>
      <p:ext uri="{BB962C8B-B14F-4D97-AF65-F5344CB8AC3E}">
        <p14:creationId xmlns:p14="http://schemas.microsoft.com/office/powerpoint/2010/main" val="15705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Фотоальбом Харьковского института благородных девиц.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Фото воспитанниц 2-го класса. 6 октября 1915 года.</a:t>
            </a:r>
          </a:p>
        </p:txBody>
      </p:sp>
      <p:pic>
        <p:nvPicPr>
          <p:cNvPr id="7170" name="Picture 2" descr="Харьковский институт благородных девицobrazovatel ny e uchrezhdeniya Образование humus.livejournal.com 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b="93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Фотоальбом Харьковского института благородных девиц.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Фото воспитанниц 2-го класса. 6 октября 1915 года.</a:t>
            </a:r>
          </a:p>
        </p:txBody>
      </p:sp>
      <p:pic>
        <p:nvPicPr>
          <p:cNvPr id="7" name="Picture 2" descr="Харьковский институт благородных девицobrazovatel ny e uchrezhdeniya Образование humus.livejournal.com 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 b="89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Фотоальбом Харьковского института благородных девиц.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Фото воспитанниц 2-го класса. 6 октября 1915 года.</a:t>
            </a:r>
          </a:p>
        </p:txBody>
      </p:sp>
      <p:pic>
        <p:nvPicPr>
          <p:cNvPr id="9218" name="Picture 2" descr="Харьковский институт благородных девицobrazovatel ny e uchrezhdeniya Образование humus.livejournal.com 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8034" b="8034"/>
          <a:stretch/>
        </p:blipFill>
        <p:spPr bwMode="auto">
          <a:xfrm>
            <a:off x="1989667" y="2026918"/>
            <a:ext cx="5302124" cy="32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564904"/>
            <a:ext cx="2746008" cy="38436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323528" y="1556792"/>
            <a:ext cx="3672408" cy="920112"/>
          </a:xfrm>
        </p:spPr>
        <p:txBody>
          <a:bodyPr>
            <a:noAutofit/>
          </a:bodyPr>
          <a:lstStyle/>
          <a:p>
            <a:r>
              <a:rPr lang="ru-RU" dirty="0"/>
              <a:t>Глинская</a:t>
            </a:r>
          </a:p>
          <a:p>
            <a:r>
              <a:rPr lang="ru-RU" dirty="0" smtClean="0"/>
              <a:t>Надежда Владимировна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15"/>
          </p:nvPr>
        </p:nvSpPr>
        <p:spPr>
          <a:xfrm>
            <a:off x="4642230" y="1556792"/>
            <a:ext cx="4023360" cy="920112"/>
          </a:xfrm>
        </p:spPr>
        <p:txBody>
          <a:bodyPr/>
          <a:lstStyle/>
          <a:p>
            <a:r>
              <a:rPr lang="ru-RU" dirty="0" smtClean="0"/>
              <a:t>Документ об </a:t>
            </a:r>
          </a:p>
          <a:p>
            <a:r>
              <a:rPr lang="ru-RU" dirty="0" smtClean="0"/>
              <a:t>окончании института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64231" y="332656"/>
            <a:ext cx="8712968" cy="701040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Окончившим курс выдавали аттестат домашней наставницы по тем предметам, в которых воспитанница показывала хорошие результаты.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49" y="2564904"/>
            <a:ext cx="4595868" cy="370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1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389">
            <a:off x="3836188" y="2393590"/>
            <a:ext cx="5030906" cy="405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04664"/>
            <a:ext cx="4114800" cy="701040"/>
          </a:xfrm>
        </p:spPr>
        <p:txBody>
          <a:bodyPr/>
          <a:lstStyle/>
          <a:p>
            <a:r>
              <a:rPr lang="ru-RU" dirty="0" smtClean="0"/>
              <a:t>Письма Надежды Глинской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12024" r="14263" b="15402"/>
          <a:stretch/>
        </p:blipFill>
        <p:spPr bwMode="auto">
          <a:xfrm rot="4938196">
            <a:off x="939811" y="1268235"/>
            <a:ext cx="4100823" cy="51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0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971600" y="1052736"/>
            <a:ext cx="7128792" cy="4896544"/>
          </a:xfrm>
        </p:spPr>
        <p:txBody>
          <a:bodyPr>
            <a:normAutofit fontScale="77500" lnSpcReduction="20000"/>
          </a:bodyPr>
          <a:lstStyle/>
          <a:p>
            <a:r>
              <a:rPr lang="ru-RU" sz="21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формирование гражданско-патриотического сознания, чувства сопричастности к судьбе отечества, формирование нравственной позиции у воспитанниц.</a:t>
            </a:r>
          </a:p>
          <a:p>
            <a:r>
              <a:rPr lang="ru-RU" sz="21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1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</a:pPr>
            <a:r>
              <a:rPr lang="ru-RU" sz="21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sz="21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285750">
              <a:buFont typeface="Arial"/>
              <a:buChar char="•"/>
            </a:pP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систематизировать  знания об историческом прошлом России;</a:t>
            </a:r>
          </a:p>
          <a:p>
            <a:pPr lvl="1" indent="-285750">
              <a:buFont typeface="Arial"/>
              <a:buChar char="•"/>
            </a:pP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обозначить </a:t>
            </a:r>
            <a:r>
              <a:rPr lang="ru-RU" sz="21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1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институтов в </a:t>
            </a: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</a:p>
          <a:p>
            <a:pPr>
              <a:buFont typeface="Arial"/>
              <a:buChar char="•"/>
            </a:pPr>
            <a:r>
              <a:rPr lang="ru-RU" sz="21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sz="21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285750">
              <a:buFont typeface="Arial"/>
              <a:buChar char="•"/>
            </a:pP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формировать гражданско-патриотическое сознание;</a:t>
            </a:r>
          </a:p>
          <a:p>
            <a:pPr lvl="1" indent="-285750">
              <a:buFont typeface="Arial"/>
              <a:buChar char="•"/>
            </a:pP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развивать чувство сопричастности к судьбе отечества;</a:t>
            </a:r>
          </a:p>
          <a:p>
            <a:pPr lvl="1" indent="-285750">
              <a:buFont typeface="Arial"/>
              <a:buChar char="•"/>
            </a:pP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формировать нравственную  позицию у воспитанниц к учреждению, в котором они обучаются.</a:t>
            </a:r>
          </a:p>
          <a:p>
            <a:pPr>
              <a:buFont typeface="Arial"/>
              <a:buChar char="•"/>
            </a:pPr>
            <a:r>
              <a:rPr lang="ru-RU" sz="21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endParaRPr lang="ru-RU" sz="21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285750">
              <a:buFont typeface="Arial"/>
              <a:buChar char="•"/>
            </a:pP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сплотить коллектив класса через групповое взаимодействие, индивидуальное отношение каждой воспитанницы к событиям;</a:t>
            </a:r>
          </a:p>
          <a:p>
            <a:pPr lvl="1" indent="-285750">
              <a:buFont typeface="Arial"/>
              <a:buChar char="•"/>
            </a:pPr>
            <a:r>
              <a:rPr lang="ru-RU" sz="21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создать комфортный психологический  микроклимат.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0411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6" t="18317" r="2971" b="3150"/>
          <a:stretch/>
        </p:blipFill>
        <p:spPr bwMode="auto">
          <a:xfrm>
            <a:off x="827584" y="2348880"/>
            <a:ext cx="3936184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1420" y="1340768"/>
            <a:ext cx="4608512" cy="599440"/>
          </a:xfrm>
        </p:spPr>
        <p:txBody>
          <a:bodyPr/>
          <a:lstStyle/>
          <a:p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Харьковский  институт  благородных  девиц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499992" y="1340768"/>
            <a:ext cx="3744416" cy="4752528"/>
          </a:xfrm>
        </p:spPr>
        <p:txBody>
          <a:bodyPr>
            <a:normAutofit fontScale="70000" lnSpcReduction="20000"/>
          </a:bodyPr>
          <a:lstStyle/>
          <a:p>
            <a:pPr indent="0">
              <a:buNone/>
            </a:pPr>
            <a:r>
              <a:rPr lang="ru-RU" dirty="0"/>
              <a:t>Обществом «…было обращено внимание на семейства дворянских фамилий, остающихся в сиротстве, убожестве и без родственников». Так как для мальчиков в Харькове была гимназия с пансионом, то было предложено учредить особый Институт, в котором бы воспитывались девочки, по две  — из каждого уезда, а так как уездов было 10, то изначальный набор составил 20 девиц из дворянских и обер-офицерских детей. Это было первое женское учебное заведение юга России. Образование состояло из нужных и полезных для них наук и знаний, посредством которых они смогли бы по выходу из института найти благородное применение, обучая детей богатых помещиков. </a:t>
            </a:r>
          </a:p>
        </p:txBody>
      </p:sp>
    </p:spTree>
    <p:extLst>
      <p:ext uri="{BB962C8B-B14F-4D97-AF65-F5344CB8AC3E}">
        <p14:creationId xmlns:p14="http://schemas.microsoft.com/office/powerpoint/2010/main" val="18689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forum.vgd.ru/file.php?fid=118849&amp;key=7772257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4" y="116632"/>
            <a:ext cx="8655200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355976" y="5080783"/>
            <a:ext cx="9361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95" y="4234035"/>
            <a:ext cx="4076738" cy="2547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4599" y="404664"/>
            <a:ext cx="4114800" cy="701040"/>
          </a:xfrm>
        </p:spPr>
        <p:txBody>
          <a:bodyPr/>
          <a:lstStyle/>
          <a:p>
            <a:r>
              <a:rPr lang="ru-RU" dirty="0" smtClean="0"/>
              <a:t>Харьковский  институт</a:t>
            </a:r>
            <a:br>
              <a:rPr lang="ru-RU" dirty="0" smtClean="0"/>
            </a:br>
            <a:r>
              <a:rPr lang="ru-RU" dirty="0" smtClean="0"/>
              <a:t>благородных  девиц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09">
            <a:off x="187504" y="1773304"/>
            <a:ext cx="4493299" cy="280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9269" y="1340768"/>
            <a:ext cx="4102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Дворянство основало общество и институт, чтобы ознаменовать это время «…не одним только предложением личных услуг и доброхотными приношениями своего достояния на общий алтарь отечества, но и подвигами частной благотворительности и человеколюбия», и до 1818 года </a:t>
            </a:r>
            <a:r>
              <a:rPr lang="ru-RU" dirty="0" smtClean="0"/>
              <a:t>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руководило </a:t>
            </a:r>
            <a:r>
              <a:rPr lang="ru-RU" dirty="0"/>
              <a:t>институтом.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5104749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Протоирею Василию Фотиеву предложили использовать его дом для целей института. Фотиев согласился, объявив, что в таком случае он без зарплаты будет преподавать Закон Божий.</a:t>
            </a:r>
          </a:p>
        </p:txBody>
      </p:sp>
    </p:spTree>
    <p:extLst>
      <p:ext uri="{BB962C8B-B14F-4D97-AF65-F5344CB8AC3E}">
        <p14:creationId xmlns:p14="http://schemas.microsoft.com/office/powerpoint/2010/main" val="7539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4599" y="404664"/>
            <a:ext cx="4114800" cy="701040"/>
          </a:xfrm>
        </p:spPr>
        <p:txBody>
          <a:bodyPr/>
          <a:lstStyle/>
          <a:p>
            <a:r>
              <a:rPr lang="ru-RU" dirty="0" smtClean="0"/>
              <a:t>Харьковский  институт</a:t>
            </a:r>
            <a:br>
              <a:rPr lang="ru-RU" dirty="0" smtClean="0"/>
            </a:br>
            <a:r>
              <a:rPr lang="ru-RU" dirty="0" smtClean="0"/>
              <a:t>благородных  девиц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44798" y="1790814"/>
            <a:ext cx="4102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Устав института написал ректор университета А.И. </a:t>
            </a:r>
            <a:r>
              <a:rPr lang="ru-RU" dirty="0" err="1"/>
              <a:t>Стойкевич</a:t>
            </a:r>
            <a:r>
              <a:rPr lang="ru-RU" dirty="0"/>
              <a:t>. На торжественном собрании, где присутствовали: гр. губернатор И. И. Бахтин, вице-губернатор В. Г.  Муратов, вместе с другими почетными гостями, Александре Петровне Бердяевой было поручено руководство института.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653136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двух лет работы, по своим летам, она сложила с себя обязанности начальницы, при переезде института в другое помещение. В 1814 году была избрана Екатерина Петровна Щербинина.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3"/>
            <a:ext cx="3312368" cy="441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654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r="13160"/>
          <a:stretch/>
        </p:blipFill>
        <p:spPr bwMode="auto">
          <a:xfrm>
            <a:off x="395536" y="2002200"/>
            <a:ext cx="5453840" cy="4176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4114800" cy="70104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Девочки  в  саду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1689775"/>
            <a:ext cx="3024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1816 году состоялся первый выпуск. Выпущены были три девицы. При отсутствии образованных женщин, институт давал своим питомицам работу и средства к существованию, т.к. они зарабатывали знаниями и навыками, приобретенными в институте. В 1818 году, при переходе института под покровительство Императрицы Марии, по уставу, начальница стала назначаться. Ею стала А.А. </a:t>
            </a:r>
            <a:r>
              <a:rPr lang="ru-RU" dirty="0" err="1"/>
              <a:t>Карзенова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355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4084638"/>
            <a:ext cx="4108450" cy="396875"/>
          </a:xfrm>
        </p:spPr>
        <p:txBody>
          <a:bodyPr/>
          <a:lstStyle/>
          <a:p>
            <a:r>
              <a:rPr lang="ru-RU" dirty="0" smtClean="0"/>
              <a:t>И в свободное время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175">
            <a:off x="3448705" y="2573582"/>
            <a:ext cx="5327181" cy="345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603">
            <a:off x="217461" y="3609844"/>
            <a:ext cx="3851736" cy="288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Императрица Мария Федоровна трогательно и заботливо относилась к детям принятого под ее покровительство института. В Украинском Вестнике за 1824 год можно найти статью «Состояние просвещения в Харькове», где пишется, что она «…занимается, по-видимому, скучными вещами: читает подробные ежегодные отчеты, отвечает на них, знает всех воспитанниц по имени, изъявляет материнскую радость по поводу их успехов».</a:t>
            </a:r>
          </a:p>
        </p:txBody>
      </p:sp>
    </p:spTree>
    <p:extLst>
      <p:ext uri="{BB962C8B-B14F-4D97-AF65-F5344CB8AC3E}">
        <p14:creationId xmlns:p14="http://schemas.microsoft.com/office/powerpoint/2010/main" val="42714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243">
            <a:off x="3139559" y="1185300"/>
            <a:ext cx="7629201" cy="572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947">
            <a:off x="-214876" y="2083797"/>
            <a:ext cx="4961070" cy="392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4462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История института делится на два периода. Первый  — с основания в 1812 году до 1818 года, и второй  — с 1818 — принятия института под Высочайшее покровительство Государыни Императрицы Марии Федоровны.</a:t>
            </a:r>
          </a:p>
        </p:txBody>
      </p:sp>
    </p:spTree>
    <p:extLst>
      <p:ext uri="{BB962C8B-B14F-4D97-AF65-F5344CB8AC3E}">
        <p14:creationId xmlns:p14="http://schemas.microsoft.com/office/powerpoint/2010/main" val="33065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Кутюр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926</Words>
  <Application>Microsoft Office PowerPoint</Application>
  <PresentationFormat>Экран (4:3)</PresentationFormat>
  <Paragraphs>62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Кутюр</vt:lpstr>
      <vt:lpstr>BlackTie</vt:lpstr>
      <vt:lpstr>История семьи  в истории страны</vt:lpstr>
      <vt:lpstr>Презентация PowerPoint</vt:lpstr>
      <vt:lpstr>Харьковский  институт  благородных  девиц</vt:lpstr>
      <vt:lpstr>Презентация PowerPoint</vt:lpstr>
      <vt:lpstr>Харьковский  институт благородных  девиц</vt:lpstr>
      <vt:lpstr>Харьковский  институт благородных  девиц</vt:lpstr>
      <vt:lpstr>Девочки  в  саду</vt:lpstr>
      <vt:lpstr>Презентация PowerPoint</vt:lpstr>
      <vt:lpstr>Презентация PowerPoint</vt:lpstr>
      <vt:lpstr>Г.ф. квитка</vt:lpstr>
      <vt:lpstr>П.п. гулак-артемовский</vt:lpstr>
      <vt:lpstr>Презентация PowerPoint</vt:lpstr>
      <vt:lpstr>Презентация PowerPoint</vt:lpstr>
      <vt:lpstr>Фотоальбом Харьковского института благородных девиц.</vt:lpstr>
      <vt:lpstr>Фотоальбом Харьковского института благородных девиц.</vt:lpstr>
      <vt:lpstr>Фотоальбом Харьковского института благородных девиц.</vt:lpstr>
      <vt:lpstr>Окончившим курс выдавали аттестат домашней наставницы по тем предметам, в которых воспитанница показывала хорошие результаты.</vt:lpstr>
      <vt:lpstr>Письма Надежды Глинской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24</cp:revision>
  <dcterms:created xsi:type="dcterms:W3CDTF">2015-02-24T19:57:53Z</dcterms:created>
  <dcterms:modified xsi:type="dcterms:W3CDTF">2015-03-10T10:35:02Z</dcterms:modified>
</cp:coreProperties>
</file>