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</p:sldMasterIdLst>
  <p:notesMasterIdLst>
    <p:notesMasterId r:id="rId39"/>
  </p:notesMasterIdLst>
  <p:sldIdLst>
    <p:sldId id="256" r:id="rId2"/>
    <p:sldId id="303" r:id="rId3"/>
    <p:sldId id="259" r:id="rId4"/>
    <p:sldId id="278" r:id="rId5"/>
    <p:sldId id="291" r:id="rId6"/>
    <p:sldId id="260" r:id="rId7"/>
    <p:sldId id="273" r:id="rId8"/>
    <p:sldId id="279" r:id="rId9"/>
    <p:sldId id="262" r:id="rId10"/>
    <p:sldId id="274" r:id="rId11"/>
    <p:sldId id="292" r:id="rId12"/>
    <p:sldId id="264" r:id="rId13"/>
    <p:sldId id="263" r:id="rId14"/>
    <p:sldId id="289" r:id="rId15"/>
    <p:sldId id="296" r:id="rId16"/>
    <p:sldId id="297" r:id="rId17"/>
    <p:sldId id="265" r:id="rId18"/>
    <p:sldId id="287" r:id="rId19"/>
    <p:sldId id="288" r:id="rId20"/>
    <p:sldId id="293" r:id="rId21"/>
    <p:sldId id="280" r:id="rId22"/>
    <p:sldId id="285" r:id="rId23"/>
    <p:sldId id="300" r:id="rId24"/>
    <p:sldId id="295" r:id="rId25"/>
    <p:sldId id="281" r:id="rId26"/>
    <p:sldId id="269" r:id="rId27"/>
    <p:sldId id="294" r:id="rId28"/>
    <p:sldId id="283" r:id="rId29"/>
    <p:sldId id="286" r:id="rId30"/>
    <p:sldId id="277" r:id="rId31"/>
    <p:sldId id="301" r:id="rId32"/>
    <p:sldId id="284" r:id="rId33"/>
    <p:sldId id="276" r:id="rId34"/>
    <p:sldId id="298" r:id="rId35"/>
    <p:sldId id="304" r:id="rId36"/>
    <p:sldId id="299" r:id="rId37"/>
    <p:sldId id="302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76BE1203-90E6-4F83-9D1C-0246CE62EE62}" type="datetimeFigureOut">
              <a:rPr lang="ru-RU"/>
              <a:pPr>
                <a:defRPr/>
              </a:pPr>
              <a:t>11.03.2015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CE93D5C-43F4-4121-AB16-23BD3D3A63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5445E3-1746-4D83-912D-51ADE0064633}" type="slidenum">
              <a:rPr lang="ru-RU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41F8FE8-38B0-42DE-AE8C-8D2488B91853}" type="datetimeFigureOut">
              <a:rPr lang="ru-RU"/>
              <a:pPr>
                <a:defRPr/>
              </a:pPr>
              <a:t>11.03.2015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244CD3-894F-4CFA-9F1D-F1AE7077A7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AAAA7-9CC8-4C86-9F2E-650A82378BC4}" type="datetimeFigureOut">
              <a:rPr lang="ru-RU"/>
              <a:pPr>
                <a:defRPr/>
              </a:pPr>
              <a:t>11.03.2015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C39EA-E6FD-4DF1-8F77-742709B72A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65C90-909F-4B85-8A73-D845677CA644}" type="datetimeFigureOut">
              <a:rPr lang="ru-RU"/>
              <a:pPr>
                <a:defRPr/>
              </a:pPr>
              <a:t>11.03.2015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4C755-0ACE-43A0-A0A6-10832B2B7B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D7FCD-64E3-408A-B8EC-2FD6EBDCCDEB}" type="datetimeFigureOut">
              <a:rPr lang="ru-RU"/>
              <a:pPr>
                <a:defRPr/>
              </a:pPr>
              <a:t>11.03.2015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13EDF-6968-46C3-A83C-EDA7D63A36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83E27C2-DE77-4AE1-AC85-79806F854543}" type="datetimeFigureOut">
              <a:rPr lang="ru-RU"/>
              <a:pPr>
                <a:defRPr/>
              </a:pPr>
              <a:t>11.03.2015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83608D5-C6A9-45EA-AF0F-A6BF3ACBF8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AA41C-A21E-4483-939E-484C7CFC95C6}" type="datetimeFigureOut">
              <a:rPr lang="ru-RU"/>
              <a:pPr>
                <a:defRPr/>
              </a:pPr>
              <a:t>11.03.2015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4F381-2249-499C-95FF-617AD86425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8E67EC9-F3A7-437B-9966-ED855E8966AB}" type="datetimeFigureOut">
              <a:rPr lang="ru-RU"/>
              <a:pPr>
                <a:defRPr/>
              </a:pPr>
              <a:t>11.03.2015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2DD9206-2E0F-4C66-9BAF-612C8B4958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EA7DB-1C1A-4667-A37E-14D5DF6F33FC}" type="datetimeFigureOut">
              <a:rPr lang="ru-RU"/>
              <a:pPr>
                <a:defRPr/>
              </a:pPr>
              <a:t>11.03.2015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BC0A2-9C8E-4916-9B9F-416E07EB71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DE5DF99-FAA8-4569-BDF8-CD8C7D1CFA64}" type="datetimeFigureOut">
              <a:rPr lang="ru-RU"/>
              <a:pPr>
                <a:defRPr/>
              </a:pPr>
              <a:t>11.03.2015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1478058-616E-4352-ADA8-D148840C09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42158A2-33A4-4DA4-8A40-9B4E2E0D6413}" type="datetimeFigureOut">
              <a:rPr lang="ru-RU"/>
              <a:pPr>
                <a:defRPr/>
              </a:pPr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CA0FCB3-FF9D-4EB0-A5EA-D02398C18A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6C3B3C5-39F1-47BD-82A4-B4216656F668}" type="datetimeFigureOut">
              <a:rPr lang="ru-RU"/>
              <a:pPr>
                <a:defRPr/>
              </a:pPr>
              <a:t>11.03.2015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48E3BF3-F275-43FF-805B-DA79B8E10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87531F0C-206D-4E11-8ABF-19C6297C2952}" type="datetimeFigureOut">
              <a:rPr lang="ru-RU"/>
              <a:pPr>
                <a:defRPr/>
              </a:pPr>
              <a:t>11.03.2015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0BA2779D-C2AC-4961-9B0F-5FCDA6713A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74" r:id="rId2"/>
    <p:sldLayoutId id="2147483880" r:id="rId3"/>
    <p:sldLayoutId id="2147483875" r:id="rId4"/>
    <p:sldLayoutId id="2147483881" r:id="rId5"/>
    <p:sldLayoutId id="2147483876" r:id="rId6"/>
    <p:sldLayoutId id="2147483882" r:id="rId7"/>
    <p:sldLayoutId id="2147483883" r:id="rId8"/>
    <p:sldLayoutId id="2147483884" r:id="rId9"/>
    <p:sldLayoutId id="2147483877" r:id="rId10"/>
    <p:sldLayoutId id="214748387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1214438" y="214313"/>
            <a:ext cx="7700962" cy="3429001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2">
                    <a:satMod val="130000"/>
                  </a:schemeClr>
                </a:solidFill>
              </a:rPr>
              <a:t>«Основы мировых </a:t>
            </a:r>
            <a:br>
              <a:rPr lang="ru-RU" sz="4000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satMod val="130000"/>
                  </a:schemeClr>
                </a:solidFill>
              </a:rPr>
              <a:t>                    религиозных культур»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4000" b="1" i="1" u="sng" dirty="0" smtClean="0">
                <a:solidFill>
                  <a:schemeClr val="tx2">
                    <a:satMod val="130000"/>
                  </a:schemeClr>
                </a:solidFill>
              </a:rPr>
              <a:t>Тема: </a:t>
            </a:r>
            <a:r>
              <a:rPr lang="ru-RU" sz="4000" b="1" i="1" u="sng" dirty="0" smtClean="0">
                <a:solidFill>
                  <a:srgbClr val="C00000"/>
                </a:solidFill>
              </a:rPr>
              <a:t>священные сооружения</a:t>
            </a:r>
            <a:br>
              <a:rPr lang="ru-RU" sz="4000" b="1" i="1" u="sng" dirty="0" smtClean="0">
                <a:solidFill>
                  <a:srgbClr val="C00000"/>
                </a:solidFill>
              </a:rPr>
            </a:br>
            <a:r>
              <a:rPr lang="ru-RU" sz="4000" b="1" i="1" dirty="0" smtClean="0">
                <a:solidFill>
                  <a:srgbClr val="C00000"/>
                </a:solidFill>
              </a:rPr>
              <a:t>        </a:t>
            </a:r>
            <a:r>
              <a:rPr lang="ru-RU" sz="4000" b="1" i="1" u="sng" dirty="0" smtClean="0">
                <a:solidFill>
                  <a:srgbClr val="C00000"/>
                </a:solidFill>
              </a:rPr>
              <a:t>религий мира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4429125"/>
            <a:ext cx="8043888" cy="2286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b="1" dirty="0" smtClean="0">
                <a:solidFill>
                  <a:schemeClr val="tx1"/>
                </a:solidFill>
                <a:cs typeface="Aharoni" pitchFamily="2" charset="-79"/>
              </a:rPr>
              <a:t>Урок-путешествие в 4 классе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b="1" dirty="0" smtClean="0">
                <a:solidFill>
                  <a:schemeClr val="tx1"/>
                </a:solidFill>
                <a:cs typeface="Aharoni" pitchFamily="2" charset="-79"/>
              </a:rPr>
              <a:t>Учитель Барыбина Т.В.</a:t>
            </a:r>
            <a:endParaRPr lang="ru-RU" b="1" dirty="0">
              <a:solidFill>
                <a:schemeClr val="tx1"/>
              </a:solidFill>
              <a:cs typeface="Aharoni" pitchFamily="2" charset="-79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3143248"/>
            <a:ext cx="3554150" cy="3505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928688" y="-285776"/>
            <a:ext cx="7715250" cy="414340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2">
                    <a:satMod val="130000"/>
                  </a:schemeClr>
                </a:solidFill>
              </a:rPr>
              <a:t>                    </a:t>
            </a:r>
            <a:br>
              <a:rPr lang="ru-RU" sz="36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3600" dirty="0" smtClean="0">
                <a:solidFill>
                  <a:schemeClr val="tx2">
                    <a:satMod val="130000"/>
                  </a:schemeClr>
                </a:solidFill>
              </a:rPr>
              <a:t>        </a:t>
            </a:r>
            <a:r>
              <a:rPr lang="ru-RU" sz="3600" b="0" dirty="0" smtClean="0">
                <a:solidFill>
                  <a:schemeClr val="tx2">
                    <a:satMod val="130000"/>
                  </a:schemeClr>
                </a:solidFill>
              </a:rPr>
              <a:t>Священные предметы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785813" y="5857875"/>
            <a:ext cx="7072312" cy="5715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 err="1" smtClean="0">
                <a:solidFill>
                  <a:schemeClr val="tx1"/>
                </a:solidFill>
              </a:rPr>
              <a:t>Менора</a:t>
            </a:r>
            <a:r>
              <a:rPr lang="ru-RU" sz="3200" dirty="0" smtClean="0">
                <a:solidFill>
                  <a:schemeClr val="tx1"/>
                </a:solidFill>
              </a:rPr>
              <a:t>                                                      Тора  </a:t>
            </a:r>
            <a:r>
              <a:rPr lang="ru-RU" dirty="0" smtClean="0"/>
              <a:t>                                                                                                                                                                     </a:t>
            </a:r>
            <a:endParaRPr lang="ru-RU" dirty="0"/>
          </a:p>
        </p:txBody>
      </p:sp>
      <p:pic>
        <p:nvPicPr>
          <p:cNvPr id="22532" name="Picture 4" descr="250px-Menorah_03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142984"/>
            <a:ext cx="371475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slovo_pi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285875"/>
            <a:ext cx="41878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714374" y="0"/>
            <a:ext cx="8286782" cy="6572272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rgbClr val="C00000"/>
                </a:solidFill>
              </a:rPr>
              <a:t>Священные сооружения в христианской культуре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791450" cy="10826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Места совершения богослужений первых христиан - катакомбы</a:t>
            </a:r>
          </a:p>
        </p:txBody>
      </p:sp>
      <p:pic>
        <p:nvPicPr>
          <p:cNvPr id="23554" name="Рисунок 1" descr="function_resize"/>
          <p:cNvPicPr>
            <a:picLocks noChangeAspect="1" noChangeArrowheads="1"/>
          </p:cNvPicPr>
          <p:nvPr/>
        </p:nvPicPr>
        <p:blipFill>
          <a:blip r:embed="rId2"/>
          <a:srcRect l="8446"/>
          <a:stretch>
            <a:fillRect/>
          </a:stretch>
        </p:blipFill>
        <p:spPr bwMode="auto">
          <a:xfrm>
            <a:off x="1000100" y="1643050"/>
            <a:ext cx="3871910" cy="461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Рисунок 3" descr="11538647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643050"/>
            <a:ext cx="384016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714375" y="-357188"/>
            <a:ext cx="7858125" cy="228600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Христианские храмы</a:t>
            </a:r>
          </a:p>
        </p:txBody>
      </p:sp>
      <p:pic>
        <p:nvPicPr>
          <p:cNvPr id="13317" name="Picture 5" descr="7%2520rxangelski%2520sobor%252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1700" y="1041400"/>
            <a:ext cx="7313613" cy="496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714375" y="-357188"/>
            <a:ext cx="7858125" cy="228600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Христианские храмы</a:t>
            </a:r>
          </a:p>
        </p:txBody>
      </p:sp>
      <p:pic>
        <p:nvPicPr>
          <p:cNvPr id="2050" name="Picture 2" descr="C:\Users\Татьяна\Pictures\нерл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71546"/>
            <a:ext cx="7715304" cy="550072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714375" y="-357188"/>
            <a:ext cx="7858125" cy="228600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Христианские храмы</a:t>
            </a:r>
          </a:p>
        </p:txBody>
      </p:sp>
      <p:pic>
        <p:nvPicPr>
          <p:cNvPr id="5122" name="Picture 2" descr="C:\Users\Татьяна\Pictures\iCA9PE04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85860"/>
            <a:ext cx="7929618" cy="53578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0" y="-357188"/>
            <a:ext cx="9143999" cy="228600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        </a:t>
            </a: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Церковь святителя Николая</a:t>
            </a:r>
            <a:b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        </a:t>
            </a:r>
            <a:r>
              <a:rPr lang="ru-RU" b="1" dirty="0" err="1" smtClean="0">
                <a:solidFill>
                  <a:schemeClr val="tx2">
                    <a:satMod val="130000"/>
                  </a:schemeClr>
                </a:solidFill>
              </a:rPr>
              <a:t>Мирликийского</a:t>
            </a: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 г. </a:t>
            </a:r>
            <a:r>
              <a:rPr lang="ru-RU" b="1" dirty="0" err="1" smtClean="0">
                <a:solidFill>
                  <a:schemeClr val="tx2">
                    <a:satMod val="130000"/>
                  </a:schemeClr>
                </a:solidFill>
              </a:rPr>
              <a:t>Губкинский</a:t>
            </a:r>
            <a:endParaRPr lang="ru-RU" b="1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026" name="Picture 2" descr="C:\Users\Татьяна\Pictures\Церковь.jpg"/>
          <p:cNvPicPr>
            <a:picLocks noChangeAspect="1" noChangeArrowheads="1"/>
          </p:cNvPicPr>
          <p:nvPr/>
        </p:nvPicPr>
        <p:blipFill>
          <a:blip r:embed="rId2"/>
          <a:srcRect l="18868"/>
          <a:stretch>
            <a:fillRect/>
          </a:stretch>
        </p:blipFill>
        <p:spPr bwMode="auto">
          <a:xfrm>
            <a:off x="1000100" y="1357298"/>
            <a:ext cx="7786742" cy="507209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4929218" cy="10112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Устройство храма</a:t>
            </a:r>
          </a:p>
        </p:txBody>
      </p:sp>
      <p:pic>
        <p:nvPicPr>
          <p:cNvPr id="6" name="Рисунок 8" descr="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5" y="285750"/>
            <a:ext cx="3714750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Татьяна\Pictures\hram_struct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214422"/>
            <a:ext cx="3000396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714375" y="-357188"/>
            <a:ext cx="7858125" cy="228600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Внутреннее убранство храма - </a:t>
            </a:r>
            <a:b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                                            иконостас</a:t>
            </a:r>
          </a:p>
        </p:txBody>
      </p:sp>
      <p:pic>
        <p:nvPicPr>
          <p:cNvPr id="6146" name="Picture 2" descr="C:\Users\Татьяна\Pictures\_1_~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357298"/>
            <a:ext cx="7929618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285720" y="-1"/>
            <a:ext cx="8643997" cy="15001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Внутреннее убранство храма -</a:t>
            </a:r>
            <a:b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                                                   иконостас</a:t>
            </a:r>
          </a:p>
        </p:txBody>
      </p:sp>
      <p:pic>
        <p:nvPicPr>
          <p:cNvPr id="1026" name="Picture 2" descr="C:\Users\Татьяна\Pictures\алтарь.jpg"/>
          <p:cNvPicPr>
            <a:picLocks noChangeAspect="1" noChangeArrowheads="1"/>
          </p:cNvPicPr>
          <p:nvPr/>
        </p:nvPicPr>
        <p:blipFill>
          <a:blip r:embed="rId2"/>
          <a:srcRect l="5000" b="6250"/>
          <a:stretch>
            <a:fillRect/>
          </a:stretch>
        </p:blipFill>
        <p:spPr bwMode="auto">
          <a:xfrm>
            <a:off x="1000100" y="1285860"/>
            <a:ext cx="7858180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8005788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Цель и задача урока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447800"/>
            <a:ext cx="8220102" cy="4800600"/>
          </a:xfrm>
        </p:spPr>
        <p:txBody>
          <a:bodyPr/>
          <a:lstStyle/>
          <a:p>
            <a:r>
              <a:rPr lang="ru-RU" b="1" dirty="0" smtClean="0"/>
              <a:t>Цель нашего урока </a:t>
            </a:r>
            <a:r>
              <a:rPr lang="ru-RU" dirty="0" smtClean="0"/>
              <a:t>будет знакомство со священными сооружениями людей разных религиозных культур. </a:t>
            </a:r>
          </a:p>
          <a:p>
            <a:r>
              <a:rPr lang="ru-RU" b="1" dirty="0" smtClean="0"/>
              <a:t>Наша задача</a:t>
            </a:r>
            <a:r>
              <a:rPr lang="ru-RU" dirty="0" smtClean="0"/>
              <a:t>, выяснить, что особенное характерно для этих сооружений и что общего в них. </a:t>
            </a:r>
          </a:p>
          <a:p>
            <a:r>
              <a:rPr lang="ru-RU" b="1" dirty="0" smtClean="0"/>
              <a:t>Маршрутный лист </a:t>
            </a:r>
          </a:p>
          <a:p>
            <a:pPr>
              <a:buNone/>
            </a:pPr>
            <a:r>
              <a:rPr lang="ru-RU" b="1" dirty="0" smtClean="0"/>
              <a:t>   </a:t>
            </a:r>
            <a:r>
              <a:rPr lang="ru-RU" dirty="0" smtClean="0"/>
              <a:t>нужно будет заполнить в течение урока. 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714374" y="0"/>
            <a:ext cx="8286782" cy="6572272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rgbClr val="C00000"/>
                </a:solidFill>
              </a:rPr>
              <a:t>Священные сооружения в исламской культуре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571470" y="0"/>
            <a:ext cx="8286809" cy="121442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tx2">
                    <a:satMod val="130000"/>
                  </a:schemeClr>
                </a:solidFill>
              </a:rPr>
              <a:t>      Мечеть пророка в Медине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subTitle" idx="1"/>
          </p:nvPr>
        </p:nvSpPr>
        <p:spPr>
          <a:xfrm>
            <a:off x="4857750" y="5143500"/>
            <a:ext cx="2914650" cy="571500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Татьяна\Pictures\мечет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736"/>
            <a:ext cx="7643866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1000096" y="0"/>
            <a:ext cx="7500963" cy="121442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    Заповедная мечеть в Мекке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subTitle" idx="1"/>
          </p:nvPr>
        </p:nvSpPr>
        <p:spPr>
          <a:xfrm>
            <a:off x="4857750" y="5143500"/>
            <a:ext cx="2914650" cy="571500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14422"/>
            <a:ext cx="7715304" cy="528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Мечеть в Казани</a:t>
            </a:r>
            <a:endParaRPr lang="ru-RU" b="1" dirty="0"/>
          </a:p>
        </p:txBody>
      </p:sp>
      <p:pic>
        <p:nvPicPr>
          <p:cNvPr id="4" name="Picture 2" descr="C:\Users\Татьяна\Pictures\0_87c35_a589d800_X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04553"/>
            <a:ext cx="8005788" cy="46870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357158" y="0"/>
            <a:ext cx="8572560" cy="150017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       </a:t>
            </a:r>
            <a:r>
              <a:rPr lang="ru-RU" sz="4900" b="1" dirty="0" smtClean="0">
                <a:solidFill>
                  <a:schemeClr val="tx2">
                    <a:satMod val="130000"/>
                  </a:schemeClr>
                </a:solidFill>
              </a:rPr>
              <a:t>Тадж-Махал – </a:t>
            </a:r>
            <a:br>
              <a:rPr lang="ru-RU" sz="4900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4900" b="1" dirty="0" smtClean="0">
                <a:solidFill>
                  <a:schemeClr val="tx2">
                    <a:satMod val="130000"/>
                  </a:schemeClr>
                </a:solidFill>
              </a:rPr>
              <a:t>                              жемчужина Индии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subTitle" idx="1"/>
          </p:nvPr>
        </p:nvSpPr>
        <p:spPr>
          <a:xfrm>
            <a:off x="4857750" y="5143500"/>
            <a:ext cx="2914650" cy="571500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5" name="Содержимое 5" descr="taj_mah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00100" y="1500175"/>
            <a:ext cx="750099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/>
          </p:nvPr>
        </p:nvSpPr>
        <p:spPr>
          <a:xfrm rot="10800000" flipV="1">
            <a:off x="1000096" y="0"/>
            <a:ext cx="7500963" cy="114298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      Внутренний вид мечети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subTitle" idx="1"/>
          </p:nvPr>
        </p:nvSpPr>
        <p:spPr>
          <a:xfrm>
            <a:off x="4857750" y="5643578"/>
            <a:ext cx="2914650" cy="571504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Татьяна\Pictures\Михра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14422"/>
            <a:ext cx="7358114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928663" y="214291"/>
            <a:ext cx="7758138" cy="107157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       </a:t>
            </a: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Внутренний вид  мечети</a:t>
            </a:r>
          </a:p>
        </p:txBody>
      </p:sp>
      <p:pic>
        <p:nvPicPr>
          <p:cNvPr id="29698" name="Picture 2" descr="ff1s48f3c519fa729605405fec37984d772d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1214422"/>
            <a:ext cx="4071966" cy="5218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 descr="Красочные узоры на мраморе.jpg"/>
          <p:cNvPicPr>
            <a:picLocks noChangeAspect="1"/>
          </p:cNvPicPr>
          <p:nvPr/>
        </p:nvPicPr>
        <p:blipFill>
          <a:blip r:embed="rId3"/>
          <a:srcRect l="12376" r="14396"/>
          <a:stretch>
            <a:fillRect/>
          </a:stretch>
        </p:blipFill>
        <p:spPr>
          <a:xfrm>
            <a:off x="4857752" y="1214422"/>
            <a:ext cx="4000528" cy="5214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714374" y="0"/>
            <a:ext cx="8286782" cy="6572272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rgbClr val="C00000"/>
                </a:solidFill>
              </a:rPr>
              <a:t>Священные сооружения в буддийской культуре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928663" y="214291"/>
            <a:ext cx="7758138" cy="107157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Священное сооружение – ступа</a:t>
            </a:r>
          </a:p>
        </p:txBody>
      </p:sp>
      <p:pic>
        <p:nvPicPr>
          <p:cNvPr id="4" name="Содержимое 3" descr="Боробуду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214422"/>
            <a:ext cx="7510514" cy="535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928663" y="214291"/>
            <a:ext cx="7758138" cy="107157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 Храмовый комплекс </a:t>
            </a:r>
            <a:r>
              <a:rPr lang="ru-RU" b="1" dirty="0" err="1" smtClean="0">
                <a:solidFill>
                  <a:schemeClr val="tx2">
                    <a:satMod val="130000"/>
                  </a:schemeClr>
                </a:solidFill>
              </a:rPr>
              <a:t>Боробудур</a:t>
            </a:r>
            <a:endParaRPr lang="ru-RU" b="1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4" name="Содержимое 3" descr="1316596243_borobudur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142984"/>
            <a:ext cx="7858180" cy="5429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7"/>
          <p:cNvSpPr>
            <a:spLocks noGrp="1"/>
          </p:cNvSpPr>
          <p:nvPr>
            <p:ph type="ctrTitle"/>
          </p:nvPr>
        </p:nvSpPr>
        <p:spPr>
          <a:xfrm>
            <a:off x="1071538" y="357166"/>
            <a:ext cx="7696202" cy="113982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1"/>
                </a:solidFill>
                <a:cs typeface="Aharoni" pitchFamily="2" charset="-79"/>
              </a:rPr>
              <a:t>Священные сооружения древности                     Стоунхендж </a:t>
            </a:r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4500563" y="5857875"/>
            <a:ext cx="4338637" cy="5715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</a:t>
            </a:r>
            <a:endParaRPr lang="ru-RU" sz="3200" dirty="0"/>
          </a:p>
        </p:txBody>
      </p:sp>
      <p:sp>
        <p:nvSpPr>
          <p:cNvPr id="9221" name="Прямоугольник 10"/>
          <p:cNvSpPr>
            <a:spLocks noChangeArrowheads="1"/>
          </p:cNvSpPr>
          <p:nvPr/>
        </p:nvSpPr>
        <p:spPr bwMode="auto">
          <a:xfrm>
            <a:off x="3929063" y="2357438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                             </a:t>
            </a:r>
            <a:endParaRPr lang="ru-RU" sz="4000">
              <a:solidFill>
                <a:schemeClr val="bg1"/>
              </a:solidFill>
            </a:endParaRPr>
          </a:p>
        </p:txBody>
      </p:sp>
      <p:pic>
        <p:nvPicPr>
          <p:cNvPr id="7" name="Содержимое 3" descr="1001496_1496_3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00100" y="1571612"/>
            <a:ext cx="7858180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1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1143000"/>
            <a:ext cx="6786562" cy="508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              Буддийская пагода</a:t>
            </a:r>
            <a:endParaRPr lang="ru-RU" b="1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320"/>
            <a:ext cx="786215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Современная пагода в Калмыкии</a:t>
            </a:r>
            <a:endParaRPr lang="ru-RU" b="1" dirty="0"/>
          </a:p>
        </p:txBody>
      </p:sp>
      <p:pic>
        <p:nvPicPr>
          <p:cNvPr id="4" name="Picture 2" descr="E:\Documents and Settings\Admin\Рабочий стол\для мероприятия\Калмык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357298"/>
            <a:ext cx="7858125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err="1" smtClean="0">
                <a:solidFill>
                  <a:schemeClr val="tx2">
                    <a:satMod val="130000"/>
                  </a:schemeClr>
                </a:solidFill>
              </a:rPr>
              <a:t>Иволгинский</a:t>
            </a: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 дацан</a:t>
            </a:r>
            <a:endParaRPr lang="ru-RU" b="1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074" name="Picture 2" descr="C:\Users\Татьяна\Pictures\дацан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357298"/>
            <a:ext cx="7643866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Внутренне убранство пагоды</a:t>
            </a:r>
            <a:endParaRPr lang="ru-RU" b="1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" name="Рисунок 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85860"/>
            <a:ext cx="7715274" cy="509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57158" y="274320"/>
            <a:ext cx="8786842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Священные сооружения религий мира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85787" y="1357298"/>
          <a:ext cx="7858181" cy="4936076"/>
        </p:xfrm>
        <a:graphic>
          <a:graphicData uri="http://schemas.openxmlformats.org/drawingml/2006/table">
            <a:tbl>
              <a:tblPr/>
              <a:tblGrid>
                <a:gridCol w="1857387"/>
                <a:gridCol w="2142738"/>
                <a:gridCol w="1929028"/>
                <a:gridCol w="1929028"/>
              </a:tblGrid>
              <a:tr h="822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Иудаизм</a:t>
                      </a:r>
                      <a:r>
                        <a:rPr lang="ru-RU" sz="24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Христианство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Ислам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Буддизм</a:t>
                      </a:r>
                      <a:endParaRPr lang="ru-RU" sz="2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33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Синагога 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Тора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Менора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Скиния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Правила поведения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Церковь</a:t>
                      </a:r>
                      <a:r>
                        <a:rPr lang="ru-RU" sz="24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Иконостас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Алтарь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Колокольня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Правила 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поведения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Мечеть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Минарет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b="1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Михраб</a:t>
                      </a: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b="1" dirty="0" err="1">
                          <a:latin typeface="Times New Roman"/>
                          <a:ea typeface="Times New Roman"/>
                          <a:cs typeface="Times New Roman"/>
                        </a:rPr>
                        <a:t>Хауз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Правила поведения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Пагода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Ступы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Алтарь 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Будда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Правила поведения</a:t>
                      </a:r>
                      <a:endParaRPr lang="ru-RU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-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>
                <a:solidFill>
                  <a:srgbClr val="FF0000"/>
                </a:solidFill>
              </a:rPr>
              <a:t>Вопросы, на которые мы должны ответить: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Что 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общего у священных сооружений религий мира?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Чем 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они отличаются друг от </a:t>
            </a:r>
            <a:r>
              <a:rPr lang="ru-RU" b="1" i="1" dirty="0" smtClean="0">
                <a:solidFill>
                  <a:schemeClr val="accent5">
                    <a:lumMod val="75000"/>
                  </a:schemeClr>
                </a:solidFill>
              </a:rPr>
              <a:t>друга?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57158" y="274320"/>
            <a:ext cx="8786842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42910" y="357163"/>
          <a:ext cx="8072492" cy="6595125"/>
        </p:xfrm>
        <a:graphic>
          <a:graphicData uri="http://schemas.openxmlformats.org/drawingml/2006/table">
            <a:tbl>
              <a:tblPr/>
              <a:tblGrid>
                <a:gridCol w="320761"/>
                <a:gridCol w="607933"/>
                <a:gridCol w="642942"/>
                <a:gridCol w="642942"/>
                <a:gridCol w="508704"/>
                <a:gridCol w="667918"/>
                <a:gridCol w="668756"/>
                <a:gridCol w="668756"/>
                <a:gridCol w="668756"/>
                <a:gridCol w="668756"/>
                <a:gridCol w="668756"/>
                <a:gridCol w="668756"/>
                <a:gridCol w="668756"/>
              </a:tblGrid>
              <a:tr h="512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dirty="0"/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dirty="0"/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Ч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Ь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sz="1200" dirty="0"/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dirty="0"/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dirty="0"/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ru-RU" dirty="0"/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Ц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Ь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Ь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3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Ь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Я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Я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83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17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491" marR="68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320"/>
            <a:ext cx="8505092" cy="251173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Россия - уникальная страна.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 ней проживают люди различных национальностей, которые исповедают практически все религии, существующие в мире</a:t>
            </a:r>
            <a:endParaRPr lang="ru-RU" dirty="0"/>
          </a:p>
        </p:txBody>
      </p:sp>
      <p:pic>
        <p:nvPicPr>
          <p:cNvPr id="3" name="Содержимое 3" descr="C:\Users\Татьяна\Desktop\религии в России\Христиан\изображения\христианство.jpg"/>
          <p:cNvPicPr>
            <a:picLocks/>
          </p:cNvPicPr>
          <p:nvPr/>
        </p:nvPicPr>
        <p:blipFill>
          <a:blip r:embed="rId2"/>
          <a:srcRect r="6977"/>
          <a:stretch>
            <a:fillRect/>
          </a:stretch>
        </p:blipFill>
        <p:spPr bwMode="auto">
          <a:xfrm>
            <a:off x="357158" y="3357562"/>
            <a:ext cx="221457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Татьяна\Desktop\религии в России\Буддизм\Изображения\буддизм.png"/>
          <p:cNvPicPr/>
          <p:nvPr/>
        </p:nvPicPr>
        <p:blipFill>
          <a:blip r:embed="rId3"/>
          <a:srcRect t="4000" r="1962"/>
          <a:stretch>
            <a:fillRect/>
          </a:stretch>
        </p:blipFill>
        <p:spPr bwMode="auto">
          <a:xfrm>
            <a:off x="2285984" y="4214818"/>
            <a:ext cx="242889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Татьяна\Desktop\религии в России\Ислам\Изображения\Ислам1.png"/>
          <p:cNvPicPr/>
          <p:nvPr/>
        </p:nvPicPr>
        <p:blipFill>
          <a:blip r:embed="rId4"/>
          <a:srcRect r="10869"/>
          <a:stretch>
            <a:fillRect/>
          </a:stretch>
        </p:blipFill>
        <p:spPr bwMode="auto">
          <a:xfrm>
            <a:off x="4500562" y="3214686"/>
            <a:ext cx="221457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Татьяна\Desktop\ГМО ОРК иСЭ\религии в России\Иудаизм\Изображения\иудаизм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4286257"/>
            <a:ext cx="2071701" cy="20147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7"/>
          <p:cNvSpPr>
            <a:spLocks noGrp="1"/>
          </p:cNvSpPr>
          <p:nvPr>
            <p:ph type="ctrTitle"/>
          </p:nvPr>
        </p:nvSpPr>
        <p:spPr>
          <a:xfrm>
            <a:off x="1071538" y="357166"/>
            <a:ext cx="7696202" cy="113982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1"/>
                </a:solidFill>
                <a:latin typeface="+mn-lt"/>
              </a:rPr>
              <a:t>Священные сооружения древности                                скиния</a:t>
            </a:r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4500563" y="5857875"/>
            <a:ext cx="4338637" cy="5715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</a:t>
            </a:r>
            <a:r>
              <a:rPr lang="ru-RU" sz="3200" dirty="0" smtClean="0"/>
              <a:t>Скиния</a:t>
            </a:r>
            <a:endParaRPr lang="ru-RU" sz="3200" dirty="0"/>
          </a:p>
        </p:txBody>
      </p:sp>
      <p:sp>
        <p:nvSpPr>
          <p:cNvPr id="9221" name="Прямоугольник 10"/>
          <p:cNvSpPr>
            <a:spLocks noChangeArrowheads="1"/>
          </p:cNvSpPr>
          <p:nvPr/>
        </p:nvSpPr>
        <p:spPr bwMode="auto">
          <a:xfrm>
            <a:off x="3929063" y="2357438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                             </a:t>
            </a:r>
            <a:endParaRPr lang="ru-RU" sz="4000">
              <a:solidFill>
                <a:schemeClr val="bg1"/>
              </a:solidFill>
            </a:endParaRPr>
          </a:p>
        </p:txBody>
      </p:sp>
      <p:pic>
        <p:nvPicPr>
          <p:cNvPr id="6" name="Содержимое 5" descr="www.durhampsc.org.uk.jpe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00100" y="1500174"/>
            <a:ext cx="7858180" cy="492922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1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714374" y="0"/>
            <a:ext cx="8286782" cy="6572272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rgbClr val="C00000"/>
                </a:solidFill>
              </a:rPr>
              <a:t>Священные сооружения в иудейской культуре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714374" y="0"/>
            <a:ext cx="8286782" cy="1428736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  </a:t>
            </a:r>
            <a:r>
              <a:rPr lang="ru-RU" sz="4000" b="1" dirty="0" smtClean="0">
                <a:solidFill>
                  <a:schemeClr val="tx1"/>
                </a:solidFill>
              </a:rPr>
              <a:t>Храм Единого Бога в </a:t>
            </a:r>
            <a:br>
              <a:rPr lang="ru-RU" sz="4000" b="1" dirty="0" smtClean="0">
                <a:solidFill>
                  <a:schemeClr val="tx1"/>
                </a:solidFill>
              </a:rPr>
            </a:br>
            <a:r>
              <a:rPr lang="ru-RU" sz="4000" b="1" dirty="0" smtClean="0">
                <a:solidFill>
                  <a:schemeClr val="tx1"/>
                </a:solidFill>
              </a:rPr>
              <a:t>                                            Иерусалиме</a:t>
            </a:r>
          </a:p>
        </p:txBody>
      </p:sp>
      <p:pic>
        <p:nvPicPr>
          <p:cNvPr id="20482" name="Рисунок 33" descr="иересалим старые стен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357298"/>
            <a:ext cx="7799384" cy="5072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857250" y="214313"/>
            <a:ext cx="6500813" cy="6429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        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         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Стена Плача </a:t>
            </a:r>
          </a:p>
        </p:txBody>
      </p:sp>
      <p:pic>
        <p:nvPicPr>
          <p:cNvPr id="5" name="Picture 3" descr="573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928670"/>
            <a:ext cx="7569201" cy="562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357290" y="214313"/>
            <a:ext cx="6429420" cy="6429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        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         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Синагога </a:t>
            </a:r>
          </a:p>
        </p:txBody>
      </p:sp>
      <p:pic>
        <p:nvPicPr>
          <p:cNvPr id="4" name="Picture 4" descr="311930081"/>
          <p:cNvPicPr>
            <a:picLocks noChangeAspect="1" noChangeArrowheads="1"/>
          </p:cNvPicPr>
          <p:nvPr/>
        </p:nvPicPr>
        <p:blipFill>
          <a:blip r:embed="rId2"/>
          <a:srcRect b="3571"/>
          <a:stretch>
            <a:fillRect/>
          </a:stretch>
        </p:blipFill>
        <p:spPr bwMode="auto">
          <a:xfrm>
            <a:off x="1643042" y="1000108"/>
            <a:ext cx="650085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7929562" cy="10001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2">
                    <a:satMod val="130000"/>
                  </a:schemeClr>
                </a:solidFill>
              </a:rPr>
              <a:t>                    </a:t>
            </a:r>
            <a:r>
              <a:rPr lang="ru-RU" sz="3600" b="1" dirty="0" smtClean="0">
                <a:solidFill>
                  <a:schemeClr val="tx2">
                    <a:satMod val="130000"/>
                  </a:schemeClr>
                </a:solidFill>
              </a:rPr>
              <a:t>Устройство синагоги</a:t>
            </a:r>
          </a:p>
        </p:txBody>
      </p:sp>
      <p:pic>
        <p:nvPicPr>
          <p:cNvPr id="22530" name="Picture 2" descr="Внутренний вид Синагог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922338"/>
            <a:ext cx="3857650" cy="564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450px-renaron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928670"/>
            <a:ext cx="4087811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693</TotalTime>
  <Words>328</Words>
  <PresentationFormat>Экран (4:3)</PresentationFormat>
  <Paragraphs>179</Paragraphs>
  <Slides>37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Солнцестояние</vt:lpstr>
      <vt:lpstr>«Основы мировых                      религиозных культур»  Тема: священные сооружения         религий мира</vt:lpstr>
      <vt:lpstr>Цель и задача урока</vt:lpstr>
      <vt:lpstr>Священные сооружения древности                     Стоунхендж </vt:lpstr>
      <vt:lpstr>Священные сооружения древности                                скиния</vt:lpstr>
      <vt:lpstr>Священные сооружения в иудейской культуре</vt:lpstr>
      <vt:lpstr>  Храм Единого Бога в                                              Иерусалиме</vt:lpstr>
      <vt:lpstr>                    Стена Плача </vt:lpstr>
      <vt:lpstr>                    Синагога </vt:lpstr>
      <vt:lpstr>                    Устройство синагоги</vt:lpstr>
      <vt:lpstr>                             Священные предметы</vt:lpstr>
      <vt:lpstr>Священные сооружения в христианской культуре</vt:lpstr>
      <vt:lpstr>Места совершения богослужений первых христиан - катакомбы</vt:lpstr>
      <vt:lpstr> Христианские храмы</vt:lpstr>
      <vt:lpstr> Христианские храмы</vt:lpstr>
      <vt:lpstr> Христианские храмы</vt:lpstr>
      <vt:lpstr>        Церковь святителя Николая         Мирликийского г. Губкинский</vt:lpstr>
      <vt:lpstr>Устройство храма</vt:lpstr>
      <vt:lpstr> Внутреннее убранство храма -                                              иконостас</vt:lpstr>
      <vt:lpstr> Внутреннее убранство храма -                                                    иконостас</vt:lpstr>
      <vt:lpstr>Священные сооружения в исламской культуре</vt:lpstr>
      <vt:lpstr>      Мечеть пророка в Медине</vt:lpstr>
      <vt:lpstr>    Заповедная мечеть в Мекке</vt:lpstr>
      <vt:lpstr>Мечеть в Казани</vt:lpstr>
      <vt:lpstr>       Тадж-Махал –                                жемчужина Индии</vt:lpstr>
      <vt:lpstr>      Внутренний вид мечети</vt:lpstr>
      <vt:lpstr>       Внутренний вид  мечети</vt:lpstr>
      <vt:lpstr>Священные сооружения в буддийской культуре</vt:lpstr>
      <vt:lpstr>Священное сооружение – ступа</vt:lpstr>
      <vt:lpstr> Храмовый комплекс Боробудур</vt:lpstr>
      <vt:lpstr>              Буддийская пагода</vt:lpstr>
      <vt:lpstr>Современная пагода в Калмыкии</vt:lpstr>
      <vt:lpstr>Иволгинский дацан</vt:lpstr>
      <vt:lpstr>Внутренне убранство пагоды</vt:lpstr>
      <vt:lpstr>Священные сооружения религий мира</vt:lpstr>
      <vt:lpstr>-       Вопросы, на которые мы должны ответить:  Что общего у священных сооружений религий мира?  Чем они отличаются друг от друга?</vt:lpstr>
      <vt:lpstr>Слайд 36</vt:lpstr>
      <vt:lpstr>Россия - уникальная страна.  В ней проживают люди различных национальностей, которые исповедают практически все религии, существующие в мире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Священные сооружения</dc:title>
  <cp:lastModifiedBy>История</cp:lastModifiedBy>
  <cp:revision>77</cp:revision>
  <dcterms:modified xsi:type="dcterms:W3CDTF">2015-03-11T07:41:13Z</dcterms:modified>
</cp:coreProperties>
</file>