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1D4DFD-2919-4401-9DE1-4E588AFB92CD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86061B-20F2-4045-A4BB-DA1FF6558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F%D0%BB%D0%B0%D0%B2%D0%B8%D0%BB%D1%8C%D0%BD%D0%B0%D1%8F_%D0%BF%D0%B5%D1%87%D1%8C&amp;action=edit&amp;redlink=1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AD%D0%BB%D0%B5%D0%BA%D1%82%D1%80%D0%B8%D1%87%D0%B5%D1%81%D0%BA%D0%B0%D1%8F_%D0%B4%D1%83%D0%B3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700808"/>
            <a:ext cx="76434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latin typeface="Calibri" pitchFamily="34" charset="0"/>
              </a:rPr>
              <a:t>Презентация по теме:</a:t>
            </a:r>
          </a:p>
          <a:p>
            <a:pPr algn="ctr"/>
            <a:r>
              <a:rPr lang="en-US" sz="5400" b="1" i="1" dirty="0" smtClean="0">
                <a:latin typeface="Calibri" pitchFamily="34" charset="0"/>
              </a:rPr>
              <a:t>“</a:t>
            </a:r>
            <a:r>
              <a:rPr lang="ru-RU" sz="5400" b="1" i="1" dirty="0" smtClean="0">
                <a:latin typeface="Calibri" pitchFamily="34" charset="0"/>
              </a:rPr>
              <a:t>Производство чугуна и</a:t>
            </a:r>
          </a:p>
          <a:p>
            <a:pPr algn="ctr"/>
            <a:r>
              <a:rPr lang="ru-RU" sz="5400" b="1" i="1" dirty="0" smtClean="0">
                <a:latin typeface="Calibri" pitchFamily="34" charset="0"/>
              </a:rPr>
              <a:t> стали</a:t>
            </a:r>
            <a:r>
              <a:rPr lang="en-US" sz="5400" b="1" i="1" dirty="0" smtClean="0">
                <a:latin typeface="Calibri" pitchFamily="34" charset="0"/>
              </a:rPr>
              <a:t>”</a:t>
            </a:r>
            <a:endParaRPr lang="ru-RU" sz="5400" b="1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573325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quagroup.ru/sites/main/public/data/imgs/articles/chug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3812431" cy="2859323"/>
          </a:xfrm>
          <a:prstGeom prst="rect">
            <a:avLst/>
          </a:prstGeom>
          <a:noFill/>
        </p:spPr>
      </p:pic>
      <p:pic>
        <p:nvPicPr>
          <p:cNvPr id="1028" name="Picture 4" descr="http://akolit.ru/tx/img/zharoprochnyj_chugu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0459" y="3789040"/>
            <a:ext cx="4550541" cy="27412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988840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Calibri" pitchFamily="34" charset="0"/>
              </a:rPr>
              <a:t>Чугу́н</a:t>
            </a:r>
            <a:r>
              <a:rPr lang="ru-RU" sz="2000" dirty="0">
                <a:latin typeface="Calibri" pitchFamily="34" charset="0"/>
              </a:rPr>
              <a:t> — сплав железа с </a:t>
            </a:r>
            <a:r>
              <a:rPr lang="ru-RU" sz="2000" dirty="0" smtClean="0">
                <a:latin typeface="Calibri" pitchFamily="34" charset="0"/>
              </a:rPr>
              <a:t>углеродом. </a:t>
            </a:r>
            <a:r>
              <a:rPr lang="ru-RU" sz="2000" dirty="0">
                <a:latin typeface="Calibri" pitchFamily="34" charset="0"/>
              </a:rPr>
              <a:t>Углерод в чугуне может содержаться в виде цементита и графита. В зависимости от формы графита и количества цементита, выделяют: белый, серый, ковкий и высокопрочные </a:t>
            </a:r>
            <a:r>
              <a:rPr lang="ru-RU" sz="2000" dirty="0" smtClean="0">
                <a:latin typeface="Calibri" pitchFamily="34" charset="0"/>
              </a:rPr>
              <a:t>чугуны. Чугун </a:t>
            </a:r>
            <a:r>
              <a:rPr lang="ru-RU" sz="2000" dirty="0">
                <a:latin typeface="Calibri" pitchFamily="34" charset="0"/>
              </a:rPr>
              <a:t>хрупок. </a:t>
            </a: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endParaRPr lang="ru-RU" sz="20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620688"/>
            <a:ext cx="1773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Calibri" pitchFamily="34" charset="0"/>
              </a:rPr>
              <a:t>Чугун</a:t>
            </a:r>
            <a:endParaRPr lang="ru-RU" sz="4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34888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000" dirty="0"/>
              <a:t>Сталь — это сплав железа с углеродом и другими химическими элементами. В этом сплаве железо является </a:t>
            </a:r>
            <a:r>
              <a:rPr lang="ru-RU" sz="2000" dirty="0" smtClean="0"/>
              <a:t>основой, </a:t>
            </a:r>
            <a:r>
              <a:rPr lang="ru-RU" sz="2000" dirty="0"/>
              <a:t>а другие элементы — примесями, растворенными в железе. </a:t>
            </a:r>
          </a:p>
        </p:txBody>
      </p:sp>
      <p:pic>
        <p:nvPicPr>
          <p:cNvPr id="31746" name="Picture 2" descr="http://www.rcr.su/_mod_files/ce_images/articles/list_129389729847390847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4352925" cy="2886076"/>
          </a:xfrm>
          <a:prstGeom prst="rect">
            <a:avLst/>
          </a:prstGeom>
          <a:noFill/>
        </p:spPr>
      </p:pic>
      <p:pic>
        <p:nvPicPr>
          <p:cNvPr id="31748" name="Picture 4" descr="http://www.milov.info/uploads/posts/2013-04/1365005608_00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789040"/>
            <a:ext cx="38100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548680"/>
            <a:ext cx="2028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Calibri" pitchFamily="34" charset="0"/>
              </a:rPr>
              <a:t>Сталь</a:t>
            </a:r>
            <a:endParaRPr lang="ru-RU" sz="4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20888"/>
            <a:ext cx="3707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Calibri" pitchFamily="34" charset="0"/>
              </a:rPr>
              <a:t>До́менная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</a:rPr>
              <a:t>печь</a:t>
            </a:r>
            <a:r>
              <a:rPr lang="ru-RU" sz="2000" dirty="0">
                <a:latin typeface="Calibri" pitchFamily="34" charset="0"/>
              </a:rPr>
              <a:t> — большая </a:t>
            </a:r>
            <a:r>
              <a:rPr lang="ru-RU" sz="2000" dirty="0" smtClean="0">
                <a:latin typeface="Calibri" pitchFamily="34" charset="0"/>
              </a:rPr>
              <a:t>металлургическая</a:t>
            </a:r>
            <a:r>
              <a:rPr lang="ru-RU" sz="2000" dirty="0">
                <a:latin typeface="Calibri" pitchFamily="34" charset="0"/>
              </a:rPr>
              <a:t> плавильная печь шахтного типа </a:t>
            </a:r>
            <a:r>
              <a:rPr lang="ru-RU" sz="2000" dirty="0" smtClean="0">
                <a:latin typeface="Calibri" pitchFamily="34" charset="0"/>
              </a:rPr>
              <a:t>для выплавки</a:t>
            </a:r>
            <a:r>
              <a:rPr lang="ru-RU" sz="2000" dirty="0">
                <a:latin typeface="Calibri" pitchFamily="34" charset="0"/>
              </a:rPr>
              <a:t> чугуна и ферросплавов из железорудного сырья. Важнейшей особенностью доменного процесса является его непрерывность в течение всей </a:t>
            </a:r>
            <a:r>
              <a:rPr lang="ru-RU" sz="2000" dirty="0" smtClean="0">
                <a:latin typeface="Calibri" pitchFamily="34" charset="0"/>
              </a:rPr>
              <a:t>кампании печи.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30722" name="Picture 2" descr="http://dic.academic.ru/pictures/ntes/07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556792"/>
            <a:ext cx="5184576" cy="497151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51920" y="476672"/>
            <a:ext cx="4335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Calibri" pitchFamily="34" charset="0"/>
              </a:rPr>
              <a:t>Доменная печь</a:t>
            </a:r>
            <a:endParaRPr lang="ru-RU" sz="4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348880"/>
            <a:ext cx="3240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Calibri" pitchFamily="34" charset="0"/>
              </a:rPr>
              <a:t>Марте́новская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</a:rPr>
              <a:t>печь </a:t>
            </a:r>
            <a:r>
              <a:rPr lang="ru-RU" sz="2000" dirty="0" smtClean="0">
                <a:latin typeface="Calibri" pitchFamily="34" charset="0"/>
              </a:rPr>
              <a:t>—</a:t>
            </a:r>
            <a:r>
              <a:rPr lang="ru-RU" sz="2000" dirty="0">
                <a:latin typeface="Calibri" pitchFamily="34" charset="0"/>
              </a:rPr>
              <a:t> плавильная печь для переработки </a:t>
            </a:r>
            <a:r>
              <a:rPr lang="ru-RU" sz="2000" dirty="0" err="1">
                <a:latin typeface="Calibri" pitchFamily="34" charset="0"/>
              </a:rPr>
              <a:t>передельного</a:t>
            </a:r>
            <a:r>
              <a:rPr lang="ru-RU" sz="2000" dirty="0">
                <a:latin typeface="Calibri" pitchFamily="34" charset="0"/>
              </a:rPr>
              <a:t> чугуна и лома в </a:t>
            </a:r>
            <a:r>
              <a:rPr lang="ru-RU" sz="2000" dirty="0" smtClean="0">
                <a:latin typeface="Calibri" pitchFamily="34" charset="0"/>
              </a:rPr>
              <a:t>сталь нужного </a:t>
            </a:r>
            <a:r>
              <a:rPr lang="ru-RU" sz="2000" dirty="0">
                <a:latin typeface="Calibri" pitchFamily="34" charset="0"/>
              </a:rPr>
              <a:t>химического состава и </a:t>
            </a:r>
            <a:r>
              <a:rPr lang="ru-RU" sz="2000" dirty="0" smtClean="0">
                <a:latin typeface="Calibri" pitchFamily="34" charset="0"/>
              </a:rPr>
              <a:t>качества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29698" name="Picture 2" descr="http://alnam.ru/archive/arch.php?path=../htm/book_e_tech/files.book&amp;file=e_tech_121.files/imag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340768"/>
            <a:ext cx="5238750" cy="51816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59832" y="260648"/>
            <a:ext cx="5690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Calibri" pitchFamily="34" charset="0"/>
              </a:rPr>
              <a:t>Мартеновская печь</a:t>
            </a:r>
            <a:endParaRPr lang="ru-RU" sz="4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dic.academic.ru/pictures/enc_tech/i_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772816"/>
            <a:ext cx="4320480" cy="47172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2708920"/>
            <a:ext cx="3240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Дуговая сталеплавильная печь</a:t>
            </a:r>
            <a:r>
              <a:rPr lang="ru-RU" sz="2000" dirty="0">
                <a:latin typeface="Calibri" pitchFamily="34" charset="0"/>
              </a:rPr>
              <a:t> — электрическая плавильная</a:t>
            </a:r>
            <a:r>
              <a:rPr lang="ru-RU" sz="2000" dirty="0">
                <a:latin typeface="Calibri" pitchFamily="34" charset="0"/>
                <a:hlinkClick r:id="rId3" tooltip="Плавильная печь (страница отсутствует)"/>
              </a:rPr>
              <a:t> </a:t>
            </a:r>
            <a:r>
              <a:rPr lang="ru-RU" sz="2000" dirty="0">
                <a:latin typeface="Calibri" pitchFamily="34" charset="0"/>
              </a:rPr>
              <a:t>печь, в которой используется тепловой эффект электрической</a:t>
            </a:r>
            <a:r>
              <a:rPr lang="ru-RU" sz="2000" dirty="0">
                <a:latin typeface="Calibri" pitchFamily="34" charset="0"/>
                <a:hlinkClick r:id="rId4" tooltip="Электрическая дуга"/>
              </a:rPr>
              <a:t> </a:t>
            </a:r>
            <a:r>
              <a:rPr lang="ru-RU" sz="2000" dirty="0">
                <a:latin typeface="Calibri" pitchFamily="34" charset="0"/>
              </a:rPr>
              <a:t>дуги для плавки металлов и других материалов.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1459" y="620688"/>
            <a:ext cx="8812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Calibri" pitchFamily="34" charset="0"/>
              </a:rPr>
              <a:t>Дуговая сталеплавильная печь</a:t>
            </a:r>
            <a:endParaRPr lang="ru-RU" sz="4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692696"/>
            <a:ext cx="5576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/>
              <a:t>Конвекторная</a:t>
            </a:r>
            <a:r>
              <a:rPr lang="ru-RU" sz="4800" b="1" i="1" dirty="0" smtClean="0"/>
              <a:t> печь</a:t>
            </a:r>
            <a:endParaRPr lang="ru-RU" sz="4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36912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 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2" name="Picture 2" descr="http://hi-intel.ru/806/img/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772966" cy="37509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3068960"/>
            <a:ext cx="4176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Конвертерное производство</a:t>
            </a:r>
            <a:r>
              <a:rPr lang="ru-RU" sz="2000" dirty="0" smtClean="0">
                <a:latin typeface="Calibri" pitchFamily="34" charset="0"/>
              </a:rPr>
              <a:t> — получение стали в сталеплавильных агрегатах-конвертерах путём продувки жидкого чугуна воздухом или кислородом. 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708920"/>
            <a:ext cx="6146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Calibri" pitchFamily="34" charset="0"/>
              </a:rPr>
              <a:t>Спасибо за внимание!</a:t>
            </a:r>
            <a:endParaRPr lang="ru-RU" sz="4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</TotalTime>
  <Words>78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RePack by Diakov</cp:lastModifiedBy>
  <cp:revision>12</cp:revision>
  <dcterms:created xsi:type="dcterms:W3CDTF">2015-04-24T03:34:48Z</dcterms:created>
  <dcterms:modified xsi:type="dcterms:W3CDTF">2015-07-06T21:01:30Z</dcterms:modified>
</cp:coreProperties>
</file>