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31" r:id="rId2"/>
    <p:sldId id="325" r:id="rId3"/>
    <p:sldId id="273" r:id="rId4"/>
    <p:sldId id="335" r:id="rId5"/>
    <p:sldId id="295" r:id="rId6"/>
    <p:sldId id="333" r:id="rId7"/>
    <p:sldId id="328" r:id="rId8"/>
    <p:sldId id="263" r:id="rId9"/>
    <p:sldId id="286" r:id="rId10"/>
    <p:sldId id="336" r:id="rId11"/>
    <p:sldId id="284" r:id="rId12"/>
    <p:sldId id="271" r:id="rId13"/>
    <p:sldId id="304" r:id="rId14"/>
    <p:sldId id="280" r:id="rId15"/>
    <p:sldId id="359" r:id="rId16"/>
    <p:sldId id="276" r:id="rId17"/>
    <p:sldId id="281" r:id="rId18"/>
    <p:sldId id="279" r:id="rId19"/>
    <p:sldId id="298" r:id="rId20"/>
    <p:sldId id="332" r:id="rId21"/>
    <p:sldId id="264" r:id="rId22"/>
    <p:sldId id="361" r:id="rId23"/>
    <p:sldId id="352" r:id="rId24"/>
    <p:sldId id="334" r:id="rId25"/>
    <p:sldId id="283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>
      <p:cViewPr>
        <p:scale>
          <a:sx n="70" d="100"/>
          <a:sy n="70" d="100"/>
        </p:scale>
        <p:origin x="-132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1004-01B1-49FF-AC27-3C7784F94FA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9D059-F320-453D-9BAA-EAEA890E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2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7281-E758-4B39-9641-676DACA4412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EDFD-3CB7-447C-A02C-CB3FB749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37.jpe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png"/><Relationship Id="rId3" Type="http://schemas.openxmlformats.org/officeDocument/2006/relationships/image" Target="../media/image74.gif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slide" Target="slide2.xml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gif"/><Relationship Id="rId14" Type="http://schemas.openxmlformats.org/officeDocument/2006/relationships/image" Target="../media/image8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5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94.png"/><Relationship Id="rId5" Type="http://schemas.openxmlformats.org/officeDocument/2006/relationships/image" Target="../media/image89.jpeg"/><Relationship Id="rId10" Type="http://schemas.openxmlformats.org/officeDocument/2006/relationships/image" Target="../media/image93.jpeg"/><Relationship Id="rId4" Type="http://schemas.openxmlformats.org/officeDocument/2006/relationships/image" Target="../media/image88.jpe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05.png"/><Relationship Id="rId3" Type="http://schemas.openxmlformats.org/officeDocument/2006/relationships/image" Target="../media/image98.jpeg"/><Relationship Id="rId7" Type="http://schemas.openxmlformats.org/officeDocument/2006/relationships/image" Target="../media/image100.jpeg"/><Relationship Id="rId12" Type="http://schemas.openxmlformats.org/officeDocument/2006/relationships/image" Target="../media/image104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103.png"/><Relationship Id="rId5" Type="http://schemas.openxmlformats.org/officeDocument/2006/relationships/image" Target="../media/image99.jpeg"/><Relationship Id="rId10" Type="http://schemas.openxmlformats.org/officeDocument/2006/relationships/image" Target="../media/image102.png"/><Relationship Id="rId4" Type="http://schemas.openxmlformats.org/officeDocument/2006/relationships/image" Target="../media/image30.jpeg"/><Relationship Id="rId9" Type="http://schemas.openxmlformats.org/officeDocument/2006/relationships/image" Target="../media/image101.png"/><Relationship Id="rId14" Type="http://schemas.openxmlformats.org/officeDocument/2006/relationships/image" Target="../media/image10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6912768" cy="115212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Урок развития речи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700808"/>
            <a:ext cx="2201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Тема урока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96952"/>
            <a:ext cx="741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Путешествие письма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5" name="Picture 2" descr="F:\презентации\анимашки письмо конверт  9 тыс изображений найдено в Яндекс.Картинках_files\анимашки письмо конверт  9 тыс изображений найдено в Яндекс.Картинках_files\913422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309023" cy="12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4941168"/>
            <a:ext cx="2838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Выполнила учитель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Н.Г. Айрапетова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ГОБУ СКШИ № 9,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г.Иркутск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7308E-6 C -4.44444E-6 -0.03492 0.07275 -0.06198 0.16146 -0.06198 C 0.25296 -0.06198 0.32587 -0.03492 0.32587 1.07308E-6 C 0.32587 0.03492 0.39862 0.06198 0.49011 0.06198 C 0.57882 0.06198 0.65174 0.03492 0.65174 1.07308E-6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51" y="332656"/>
            <a:ext cx="61984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Покажите   путешествие   письма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от  отправителя   до   адресата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(с помощью картинок)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(работа с живой картиной)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  <p:pic>
        <p:nvPicPr>
          <p:cNvPr id="4" name="Picture 10" descr="http://lisschool18.ucoz.ua/2014-15/2015-16/thum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2736304" cy="4392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7008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 стене на видном месте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Собирает письма вместе,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А потом его жильцы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Полетят во все концы.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Picture 8" descr="http://www.newsland.ru/public/upload/news/big_pochta_rossii_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64088" y="5085184"/>
            <a:ext cx="1512168" cy="1189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4036712"/>
            <a:ext cx="302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Почтовый ящик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5601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730" y="188640"/>
            <a:ext cx="6240270" cy="480545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2403668"/>
            <a:ext cx="1692323" cy="44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8416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301208"/>
            <a:ext cx="15843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5689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</a:rPr>
              <a:t>Из этих ящиков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работники почты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 вынимают 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все </a:t>
            </a:r>
            <a:r>
              <a:rPr lang="ru-RU" sz="2800" b="1" dirty="0">
                <a:solidFill>
                  <a:srgbClr val="7030A0"/>
                </a:solidFill>
              </a:rPr>
              <a:t>письма </a:t>
            </a:r>
            <a:r>
              <a:rPr lang="ru-RU" sz="2800" b="1" dirty="0" smtClean="0">
                <a:solidFill>
                  <a:srgbClr val="7030A0"/>
                </a:solidFill>
              </a:rPr>
              <a:t>и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несут </a:t>
            </a:r>
            <a:r>
              <a:rPr lang="ru-RU" sz="2800" b="1" dirty="0">
                <a:solidFill>
                  <a:srgbClr val="7030A0"/>
                </a:solidFill>
              </a:rPr>
              <a:t>их 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7030A0"/>
                </a:solidFill>
              </a:rPr>
              <a:t>на</a:t>
            </a:r>
            <a:r>
              <a:rPr lang="ru-RU" sz="2800" b="1" dirty="0">
                <a:solidFill>
                  <a:srgbClr val="7030A0"/>
                </a:solidFill>
              </a:rPr>
              <a:t> почту.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29 из 47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60032" y="4503402"/>
            <a:ext cx="2286016" cy="2354598"/>
          </a:xfrm>
          <a:prstGeom prst="rect">
            <a:avLst/>
          </a:prstGeom>
          <a:noFill/>
        </p:spPr>
      </p:pic>
      <p:pic>
        <p:nvPicPr>
          <p:cNvPr id="7" name="Picture 4" descr="Картинка 9 из 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2970680"/>
            <a:ext cx="2880320" cy="388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88" y="362560"/>
            <a:ext cx="3851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 </a:t>
            </a:r>
            <a:r>
              <a:rPr lang="ru-RU" sz="2800" b="1" dirty="0">
                <a:solidFill>
                  <a:srgbClr val="7030A0"/>
                </a:solidFill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</a:rPr>
              <a:t>а почте письма сортируют.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На каждое письмо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работники почты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ставят штамп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 датой отправления.</a:t>
            </a:r>
            <a:endParaRPr lang="ru-RU" sz="2800" dirty="0"/>
          </a:p>
        </p:txBody>
      </p:sp>
      <p:pic>
        <p:nvPicPr>
          <p:cNvPr id="10242" name="Picture 2" descr="http://www.analitika.kz/images/stories/news/1000x1000-935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30" y="268203"/>
            <a:ext cx="4800436" cy="29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6632"/>
            <a:ext cx="6743700" cy="1296144"/>
          </a:xfrm>
          <a:prstGeom prst="rect">
            <a:avLst/>
          </a:prstGeom>
          <a:noFill/>
        </p:spPr>
      </p:pic>
      <p:pic>
        <p:nvPicPr>
          <p:cNvPr id="2050" name="Picture 2" descr="http://www.uaz.kaluga.ru/Photo/models/Spec/UAZ_%EF%EE%F7%F2%E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9321"/>
            <a:ext cx="36230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780" y="4051101"/>
            <a:ext cx="3851761" cy="26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549" y="1988840"/>
            <a:ext cx="3631227" cy="242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allbestislands.ru/wp-content/uploads/2010/12/55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8522" y="2372984"/>
            <a:ext cx="3045995" cy="20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8009" y="1556792"/>
            <a:ext cx="3394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Почтовый транспорт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ssia.at.ua/Atlas-of-Russia/Province-of-Irkutsk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4"/>
          <a:stretch/>
        </p:blipFill>
        <p:spPr bwMode="auto">
          <a:xfrm>
            <a:off x="899592" y="1445060"/>
            <a:ext cx="6624736" cy="54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5335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 каком транспорте твое письмо к маме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дойдет до вашего дома?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2" name="Picture 30" descr="http://www.megapolisural.ru/images/support_gallery/333_posylka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6ECFA"/>
              </a:clrFrom>
              <a:clrTo>
                <a:srgbClr val="E6E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2195736" cy="1730967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88640"/>
            <a:ext cx="4943500" cy="1108502"/>
          </a:xfrm>
          <a:prstGeom prst="rect">
            <a:avLst/>
          </a:prstGeom>
          <a:noFill/>
        </p:spPr>
      </p:pic>
      <p:pic>
        <p:nvPicPr>
          <p:cNvPr id="34818" name="Picture 2" descr="http://glodealer.com/sites/default/files/sale/3-12/skidki-Kursk-138735870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964" y="2348880"/>
            <a:ext cx="2071087" cy="1944216"/>
          </a:xfrm>
          <a:prstGeom prst="rect">
            <a:avLst/>
          </a:prstGeom>
          <a:noFill/>
        </p:spPr>
      </p:pic>
      <p:pic>
        <p:nvPicPr>
          <p:cNvPr id="5" name="Picture 32" descr="http://dic.academic.ru/pictures/wiki/files/82/Russia_printed_matter_200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47270E"/>
              </a:clrFrom>
              <a:clrTo>
                <a:srgbClr val="47270E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113924"/>
            <a:ext cx="2496783" cy="1744076"/>
          </a:xfrm>
          <a:prstGeom prst="rect">
            <a:avLst/>
          </a:prstGeom>
          <a:noFill/>
        </p:spPr>
      </p:pic>
      <p:pic>
        <p:nvPicPr>
          <p:cNvPr id="6" name="Picture 34" descr="http://sekretar-eps.ru/informatsionno-spravochnie_dokumenti/telegramma_/800px-Telegramma_Minsvyazi_Rossii_1993_blank.jpg?rand=6103128480965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2977">
            <a:off x="104464" y="1859042"/>
            <a:ext cx="2404595" cy="1677625"/>
          </a:xfrm>
          <a:prstGeom prst="rect">
            <a:avLst/>
          </a:prstGeom>
          <a:noFill/>
        </p:spPr>
      </p:pic>
      <p:pic>
        <p:nvPicPr>
          <p:cNvPr id="8" name="Picture 2" descr="Картинка 107 из 1353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4211">
            <a:off x="868754" y="5442708"/>
            <a:ext cx="2030653" cy="118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Картинка 18 из 4000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914">
            <a:off x="1084185" y="3996394"/>
            <a:ext cx="2082471" cy="128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92280" y="3573016"/>
            <a:ext cx="1705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посылка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581128"/>
            <a:ext cx="212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бандероль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13176"/>
            <a:ext cx="187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открытки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" name="Picture 1" descr="C:\Users\Владелец\Pictures\Scan-121209-000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2304256" cy="14081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643" y="1284735"/>
            <a:ext cx="2321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телеграмма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chto-proishodit.ru/system/files/news/03.2015/gazety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85028">
            <a:off x="6271474" y="338382"/>
            <a:ext cx="2219400" cy="1478675"/>
          </a:xfrm>
          <a:prstGeom prst="rect">
            <a:avLst/>
          </a:prstGeom>
          <a:noFill/>
        </p:spPr>
      </p:pic>
      <p:pic>
        <p:nvPicPr>
          <p:cNvPr id="23560" name="Picture 8" descr="http://www.polygraph-omsk.ru/upload/slider/slide2b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D5D5D5"/>
              </a:clrFrom>
              <a:clrTo>
                <a:srgbClr val="D5D5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083496" cy="231262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43808" y="3212976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журналы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8104" y="0"/>
            <a:ext cx="1331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газеты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16632"/>
            <a:ext cx="5735588" cy="1286115"/>
          </a:xfrm>
          <a:prstGeom prst="rect">
            <a:avLst/>
          </a:prstGeom>
          <a:noFill/>
        </p:spPr>
      </p:pic>
      <p:pic>
        <p:nvPicPr>
          <p:cNvPr id="8194" name="Picture 2" descr="http://kpsamara.ru/wp-content/uploads/2013/11/5fDffXIcO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3079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28931"/>
            <a:ext cx="5933728" cy="518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784" y="181379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Письма в дом приносит </a:t>
            </a:r>
            <a:r>
              <a:rPr lang="ru-RU" sz="3200" b="1" dirty="0" smtClean="0">
                <a:solidFill>
                  <a:srgbClr val="C00000"/>
                </a:solidFill>
              </a:rPr>
              <a:t>он,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</a:rPr>
              <a:t>олгожданный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2281853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почтальон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5 из 1457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848276"/>
            <a:ext cx="5336748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968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+mj-lt"/>
              </a:rPr>
              <a:t>Мы синего цвета,</a:t>
            </a:r>
            <a:br>
              <a:rPr lang="ru-RU" sz="3200" b="1" dirty="0">
                <a:solidFill>
                  <a:srgbClr val="C00000"/>
                </a:solidFill>
                <a:latin typeface="+mj-lt"/>
              </a:rPr>
            </a:br>
            <a:r>
              <a:rPr lang="ru-RU" sz="3200" b="1" dirty="0">
                <a:solidFill>
                  <a:srgbClr val="C00000"/>
                </a:solidFill>
                <a:latin typeface="+mj-lt"/>
              </a:rPr>
              <a:t>Висим на стене.</a:t>
            </a:r>
            <a:br>
              <a:rPr lang="ru-RU" sz="3200" b="1" dirty="0">
                <a:solidFill>
                  <a:srgbClr val="C00000"/>
                </a:solidFill>
                <a:latin typeface="+mj-lt"/>
              </a:rPr>
            </a:br>
            <a:r>
              <a:rPr lang="ru-RU" sz="3200" b="1" dirty="0">
                <a:solidFill>
                  <a:srgbClr val="C00000"/>
                </a:solidFill>
                <a:latin typeface="+mj-lt"/>
              </a:rPr>
              <a:t>И много приветов</a:t>
            </a:r>
            <a:br>
              <a:rPr lang="ru-RU" sz="3200" b="1" dirty="0">
                <a:solidFill>
                  <a:srgbClr val="C00000"/>
                </a:solidFill>
                <a:latin typeface="+mj-lt"/>
              </a:rPr>
            </a:br>
            <a:r>
              <a:rPr lang="ru-RU" sz="3200" b="1" dirty="0">
                <a:solidFill>
                  <a:srgbClr val="C00000"/>
                </a:solidFill>
                <a:latin typeface="+mj-lt"/>
              </a:rPr>
              <a:t>Храним мы в себе.</a:t>
            </a:r>
            <a:br>
              <a:rPr lang="ru-RU" sz="3200" b="1" dirty="0">
                <a:solidFill>
                  <a:srgbClr val="C00000"/>
                </a:solidFill>
                <a:latin typeface="+mj-lt"/>
              </a:rPr>
            </a:b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3560" y="1844824"/>
            <a:ext cx="3321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Почтовые  ящики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1196752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/>
          </a:p>
        </p:txBody>
      </p:sp>
      <p:pic>
        <p:nvPicPr>
          <p:cNvPr id="4" name="Picture 11" descr="MCj0433837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4154646" cy="41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mir-konkursov.ru/userfiles/17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5542">
            <a:off x="5159740" y="720290"/>
            <a:ext cx="2652484" cy="2407130"/>
          </a:xfrm>
          <a:prstGeom prst="rect">
            <a:avLst/>
          </a:prstGeom>
          <a:noFill/>
        </p:spPr>
      </p:pic>
      <p:pic>
        <p:nvPicPr>
          <p:cNvPr id="62466" name="Picture 2" descr="http://www.neowin.net/images/uploaded/6_shutterst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993323" cy="3312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568187">
            <a:off x="1551746" y="1922072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   Здравствуй,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дорогая мамочка!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012" y="184284"/>
            <a:ext cx="3777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Домашнее  задание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Freeform 14" descr="Крупное конфетти"/>
          <p:cNvSpPr>
            <a:spLocks/>
          </p:cNvSpPr>
          <p:nvPr/>
        </p:nvSpPr>
        <p:spPr bwMode="auto">
          <a:xfrm>
            <a:off x="2411413" y="3789363"/>
            <a:ext cx="4537075" cy="1439862"/>
          </a:xfrm>
          <a:custGeom>
            <a:avLst/>
            <a:gdLst>
              <a:gd name="T0" fmla="*/ 17121 w 2915"/>
              <a:gd name="T1" fmla="*/ 735277 h 1079"/>
              <a:gd name="T2" fmla="*/ 54476 w 2915"/>
              <a:gd name="T3" fmla="*/ 671224 h 1079"/>
              <a:gd name="T4" fmla="*/ 203896 w 2915"/>
              <a:gd name="T5" fmla="*/ 617846 h 1079"/>
              <a:gd name="T6" fmla="*/ 278606 w 2915"/>
              <a:gd name="T7" fmla="*/ 564469 h 1079"/>
              <a:gd name="T8" fmla="*/ 477833 w 2915"/>
              <a:gd name="T9" fmla="*/ 415011 h 1079"/>
              <a:gd name="T10" fmla="*/ 751769 w 2915"/>
              <a:gd name="T11" fmla="*/ 350958 h 1079"/>
              <a:gd name="T12" fmla="*/ 888738 w 2915"/>
              <a:gd name="T13" fmla="*/ 265554 h 1079"/>
              <a:gd name="T14" fmla="*/ 1050609 w 2915"/>
              <a:gd name="T15" fmla="*/ 233527 h 1079"/>
              <a:gd name="T16" fmla="*/ 1561127 w 2915"/>
              <a:gd name="T17" fmla="*/ 158798 h 1079"/>
              <a:gd name="T18" fmla="*/ 1847516 w 2915"/>
              <a:gd name="T19" fmla="*/ 73394 h 1079"/>
              <a:gd name="T20" fmla="*/ 2046742 w 2915"/>
              <a:gd name="T21" fmla="*/ 20017 h 1079"/>
              <a:gd name="T22" fmla="*/ 2569712 w 2915"/>
              <a:gd name="T23" fmla="*/ 41368 h 1079"/>
              <a:gd name="T24" fmla="*/ 2756487 w 2915"/>
              <a:gd name="T25" fmla="*/ 105421 h 1079"/>
              <a:gd name="T26" fmla="*/ 3341716 w 2915"/>
              <a:gd name="T27" fmla="*/ 105421 h 1079"/>
              <a:gd name="T28" fmla="*/ 3441329 w 2915"/>
              <a:gd name="T29" fmla="*/ 190825 h 1079"/>
              <a:gd name="T30" fmla="*/ 3578297 w 2915"/>
              <a:gd name="T31" fmla="*/ 201501 h 1079"/>
              <a:gd name="T32" fmla="*/ 3814879 w 2915"/>
              <a:gd name="T33" fmla="*/ 286905 h 1079"/>
              <a:gd name="T34" fmla="*/ 3939395 w 2915"/>
              <a:gd name="T35" fmla="*/ 361634 h 1079"/>
              <a:gd name="T36" fmla="*/ 4076364 w 2915"/>
              <a:gd name="T37" fmla="*/ 436362 h 1079"/>
              <a:gd name="T38" fmla="*/ 4213332 w 2915"/>
              <a:gd name="T39" fmla="*/ 521766 h 1079"/>
              <a:gd name="T40" fmla="*/ 4225784 w 2915"/>
              <a:gd name="T41" fmla="*/ 553793 h 1079"/>
              <a:gd name="T42" fmla="*/ 4250687 w 2915"/>
              <a:gd name="T43" fmla="*/ 585820 h 1079"/>
              <a:gd name="T44" fmla="*/ 4350300 w 2915"/>
              <a:gd name="T45" fmla="*/ 692575 h 1079"/>
              <a:gd name="T46" fmla="*/ 4412558 w 2915"/>
              <a:gd name="T47" fmla="*/ 724602 h 1079"/>
              <a:gd name="T48" fmla="*/ 4487268 w 2915"/>
              <a:gd name="T49" fmla="*/ 745953 h 1079"/>
              <a:gd name="T50" fmla="*/ 4537075 w 2915"/>
              <a:gd name="T51" fmla="*/ 810006 h 1079"/>
              <a:gd name="T52" fmla="*/ 4524623 w 2915"/>
              <a:gd name="T53" fmla="*/ 1012841 h 1079"/>
              <a:gd name="T54" fmla="*/ 3827330 w 2915"/>
              <a:gd name="T55" fmla="*/ 1162298 h 1079"/>
              <a:gd name="T56" fmla="*/ 3167392 w 2915"/>
              <a:gd name="T57" fmla="*/ 1205000 h 1079"/>
              <a:gd name="T58" fmla="*/ 2768939 w 2915"/>
              <a:gd name="T59" fmla="*/ 1269053 h 1079"/>
              <a:gd name="T60" fmla="*/ 2495002 w 2915"/>
              <a:gd name="T61" fmla="*/ 1322431 h 1079"/>
              <a:gd name="T62" fmla="*/ 2270872 w 2915"/>
              <a:gd name="T63" fmla="*/ 1375809 h 1079"/>
              <a:gd name="T64" fmla="*/ 2059194 w 2915"/>
              <a:gd name="T65" fmla="*/ 1439862 h 1079"/>
              <a:gd name="T66" fmla="*/ 1747902 w 2915"/>
              <a:gd name="T67" fmla="*/ 1386484 h 1079"/>
              <a:gd name="T68" fmla="*/ 1523772 w 2915"/>
              <a:gd name="T69" fmla="*/ 1290404 h 1079"/>
              <a:gd name="T70" fmla="*/ 1137771 w 2915"/>
              <a:gd name="T71" fmla="*/ 1183649 h 1079"/>
              <a:gd name="T72" fmla="*/ 838931 w 2915"/>
              <a:gd name="T73" fmla="*/ 1140947 h 1079"/>
              <a:gd name="T74" fmla="*/ 465381 w 2915"/>
              <a:gd name="T75" fmla="*/ 1108920 h 1079"/>
              <a:gd name="T76" fmla="*/ 303509 w 2915"/>
              <a:gd name="T77" fmla="*/ 1055543 h 1079"/>
              <a:gd name="T78" fmla="*/ 154089 w 2915"/>
              <a:gd name="T79" fmla="*/ 970139 h 1079"/>
              <a:gd name="T80" fmla="*/ 4669 w 2915"/>
              <a:gd name="T81" fmla="*/ 842032 h 1079"/>
              <a:gd name="T82" fmla="*/ 17121 w 2915"/>
              <a:gd name="T83" fmla="*/ 735277 h 1079"/>
              <a:gd name="T84" fmla="*/ 54476 w 2915"/>
              <a:gd name="T85" fmla="*/ 692575 h 1079"/>
              <a:gd name="T86" fmla="*/ 17121 w 2915"/>
              <a:gd name="T87" fmla="*/ 735277 h 10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915"/>
              <a:gd name="T133" fmla="*/ 0 h 1079"/>
              <a:gd name="T134" fmla="*/ 2915 w 2915"/>
              <a:gd name="T135" fmla="*/ 1079 h 10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915" h="1079">
                <a:moveTo>
                  <a:pt x="11" y="551"/>
                </a:moveTo>
                <a:cubicBezTo>
                  <a:pt x="15" y="538"/>
                  <a:pt x="22" y="511"/>
                  <a:pt x="35" y="503"/>
                </a:cubicBezTo>
                <a:cubicBezTo>
                  <a:pt x="40" y="500"/>
                  <a:pt x="121" y="466"/>
                  <a:pt x="131" y="463"/>
                </a:cubicBezTo>
                <a:cubicBezTo>
                  <a:pt x="146" y="448"/>
                  <a:pt x="164" y="438"/>
                  <a:pt x="179" y="423"/>
                </a:cubicBezTo>
                <a:cubicBezTo>
                  <a:pt x="218" y="384"/>
                  <a:pt x="256" y="337"/>
                  <a:pt x="307" y="311"/>
                </a:cubicBezTo>
                <a:cubicBezTo>
                  <a:pt x="363" y="283"/>
                  <a:pt x="422" y="273"/>
                  <a:pt x="483" y="263"/>
                </a:cubicBezTo>
                <a:cubicBezTo>
                  <a:pt x="509" y="244"/>
                  <a:pt x="542" y="213"/>
                  <a:pt x="571" y="199"/>
                </a:cubicBezTo>
                <a:cubicBezTo>
                  <a:pt x="600" y="185"/>
                  <a:pt x="645" y="181"/>
                  <a:pt x="675" y="175"/>
                </a:cubicBezTo>
                <a:cubicBezTo>
                  <a:pt x="784" y="152"/>
                  <a:pt x="893" y="137"/>
                  <a:pt x="1003" y="119"/>
                </a:cubicBezTo>
                <a:cubicBezTo>
                  <a:pt x="1062" y="89"/>
                  <a:pt x="1125" y="78"/>
                  <a:pt x="1187" y="55"/>
                </a:cubicBezTo>
                <a:cubicBezTo>
                  <a:pt x="1234" y="37"/>
                  <a:pt x="1263" y="22"/>
                  <a:pt x="1315" y="15"/>
                </a:cubicBezTo>
                <a:cubicBezTo>
                  <a:pt x="1360" y="0"/>
                  <a:pt x="1625" y="30"/>
                  <a:pt x="1651" y="31"/>
                </a:cubicBezTo>
                <a:cubicBezTo>
                  <a:pt x="1689" y="50"/>
                  <a:pt x="1729" y="69"/>
                  <a:pt x="1771" y="79"/>
                </a:cubicBezTo>
                <a:cubicBezTo>
                  <a:pt x="1919" y="72"/>
                  <a:pt x="1991" y="63"/>
                  <a:pt x="2147" y="79"/>
                </a:cubicBezTo>
                <a:cubicBezTo>
                  <a:pt x="2179" y="82"/>
                  <a:pt x="2189" y="136"/>
                  <a:pt x="2211" y="143"/>
                </a:cubicBezTo>
                <a:cubicBezTo>
                  <a:pt x="2239" y="152"/>
                  <a:pt x="2270" y="148"/>
                  <a:pt x="2299" y="151"/>
                </a:cubicBezTo>
                <a:cubicBezTo>
                  <a:pt x="2349" y="171"/>
                  <a:pt x="2403" y="191"/>
                  <a:pt x="2451" y="215"/>
                </a:cubicBezTo>
                <a:cubicBezTo>
                  <a:pt x="2480" y="229"/>
                  <a:pt x="2504" y="253"/>
                  <a:pt x="2531" y="271"/>
                </a:cubicBezTo>
                <a:cubicBezTo>
                  <a:pt x="2559" y="326"/>
                  <a:pt x="2568" y="299"/>
                  <a:pt x="2619" y="327"/>
                </a:cubicBezTo>
                <a:cubicBezTo>
                  <a:pt x="2650" y="344"/>
                  <a:pt x="2682" y="366"/>
                  <a:pt x="2707" y="391"/>
                </a:cubicBezTo>
                <a:cubicBezTo>
                  <a:pt x="2710" y="399"/>
                  <a:pt x="2711" y="407"/>
                  <a:pt x="2715" y="415"/>
                </a:cubicBezTo>
                <a:cubicBezTo>
                  <a:pt x="2719" y="424"/>
                  <a:pt x="2727" y="430"/>
                  <a:pt x="2731" y="439"/>
                </a:cubicBezTo>
                <a:cubicBezTo>
                  <a:pt x="2752" y="488"/>
                  <a:pt x="2745" y="491"/>
                  <a:pt x="2795" y="519"/>
                </a:cubicBezTo>
                <a:cubicBezTo>
                  <a:pt x="2809" y="527"/>
                  <a:pt x="2821" y="537"/>
                  <a:pt x="2835" y="543"/>
                </a:cubicBezTo>
                <a:cubicBezTo>
                  <a:pt x="2850" y="550"/>
                  <a:pt x="2883" y="559"/>
                  <a:pt x="2883" y="559"/>
                </a:cubicBezTo>
                <a:cubicBezTo>
                  <a:pt x="2897" y="573"/>
                  <a:pt x="2915" y="584"/>
                  <a:pt x="2915" y="607"/>
                </a:cubicBezTo>
                <a:cubicBezTo>
                  <a:pt x="2915" y="658"/>
                  <a:pt x="2914" y="709"/>
                  <a:pt x="2907" y="759"/>
                </a:cubicBezTo>
                <a:cubicBezTo>
                  <a:pt x="2884" y="932"/>
                  <a:pt x="2472" y="871"/>
                  <a:pt x="2459" y="871"/>
                </a:cubicBezTo>
                <a:cubicBezTo>
                  <a:pt x="2350" y="907"/>
                  <a:pt x="2161" y="889"/>
                  <a:pt x="2035" y="903"/>
                </a:cubicBezTo>
                <a:cubicBezTo>
                  <a:pt x="1949" y="932"/>
                  <a:pt x="1869" y="942"/>
                  <a:pt x="1779" y="951"/>
                </a:cubicBezTo>
                <a:cubicBezTo>
                  <a:pt x="1720" y="981"/>
                  <a:pt x="1674" y="981"/>
                  <a:pt x="1603" y="991"/>
                </a:cubicBezTo>
                <a:cubicBezTo>
                  <a:pt x="1554" y="1007"/>
                  <a:pt x="1509" y="1021"/>
                  <a:pt x="1459" y="1031"/>
                </a:cubicBezTo>
                <a:cubicBezTo>
                  <a:pt x="1416" y="1059"/>
                  <a:pt x="1373" y="1069"/>
                  <a:pt x="1323" y="1079"/>
                </a:cubicBezTo>
                <a:cubicBezTo>
                  <a:pt x="1252" y="1072"/>
                  <a:pt x="1192" y="1053"/>
                  <a:pt x="1123" y="1039"/>
                </a:cubicBezTo>
                <a:cubicBezTo>
                  <a:pt x="1078" y="1005"/>
                  <a:pt x="1032" y="985"/>
                  <a:pt x="979" y="967"/>
                </a:cubicBezTo>
                <a:cubicBezTo>
                  <a:pt x="909" y="915"/>
                  <a:pt x="816" y="898"/>
                  <a:pt x="731" y="887"/>
                </a:cubicBezTo>
                <a:cubicBezTo>
                  <a:pt x="658" y="863"/>
                  <a:pt x="623" y="861"/>
                  <a:pt x="539" y="855"/>
                </a:cubicBezTo>
                <a:cubicBezTo>
                  <a:pt x="456" y="838"/>
                  <a:pt x="387" y="836"/>
                  <a:pt x="299" y="831"/>
                </a:cubicBezTo>
                <a:cubicBezTo>
                  <a:pt x="264" y="819"/>
                  <a:pt x="227" y="810"/>
                  <a:pt x="195" y="791"/>
                </a:cubicBezTo>
                <a:cubicBezTo>
                  <a:pt x="170" y="776"/>
                  <a:pt x="129" y="737"/>
                  <a:pt x="99" y="727"/>
                </a:cubicBezTo>
                <a:cubicBezTo>
                  <a:pt x="51" y="711"/>
                  <a:pt x="19" y="679"/>
                  <a:pt x="3" y="631"/>
                </a:cubicBezTo>
                <a:cubicBezTo>
                  <a:pt x="6" y="604"/>
                  <a:pt x="0" y="575"/>
                  <a:pt x="11" y="551"/>
                </a:cubicBezTo>
                <a:cubicBezTo>
                  <a:pt x="36" y="496"/>
                  <a:pt x="58" y="588"/>
                  <a:pt x="35" y="519"/>
                </a:cubicBezTo>
                <a:cubicBezTo>
                  <a:pt x="25" y="549"/>
                  <a:pt x="35" y="539"/>
                  <a:pt x="11" y="551"/>
                </a:cubicBezTo>
                <a:close/>
              </a:path>
            </a:pathLst>
          </a:custGeom>
          <a:pattFill prst="lgConfetti">
            <a:fgClr>
              <a:srgbClr val="FF9933"/>
            </a:fgClr>
            <a:bgClr>
              <a:srgbClr val="FFFF66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9" name="Picture 55" descr="5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960563"/>
            <a:ext cx="30321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anani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084763"/>
            <a:ext cx="1116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184ad40ba05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9667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banani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1116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 descr="184ad40ba05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966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 descr="banani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15081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184ad40ba05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898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banani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15081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184ad40ba05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898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4" descr="banani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628775"/>
            <a:ext cx="1116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 descr="184ad40ba05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3644900"/>
            <a:ext cx="966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6" descr="banani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5084763"/>
            <a:ext cx="1116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39" descr="banani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3368" flipH="1">
            <a:off x="6732588" y="1125538"/>
            <a:ext cx="10668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40" descr="2CA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223963" y="620713"/>
            <a:ext cx="12239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 descr="2CAN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9144000" y="765175"/>
            <a:ext cx="1295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44" descr="184ad40ba05a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997200"/>
            <a:ext cx="12430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5" descr="184ad40ba05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708275"/>
            <a:ext cx="620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5" name="Picture 47" descr="184ad40ba05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620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48" descr="184ad40ba05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852738"/>
            <a:ext cx="620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49" descr="banani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7921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50" descr="banani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7921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51" descr="banani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7921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у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54" descr="bird4-2"/>
          <p:cNvPicPr>
            <a:picLocks noChangeAspect="1" noChangeArrowheads="1" noCrop="1"/>
          </p:cNvPicPr>
          <p:nvPr/>
        </p:nvPicPr>
        <p:blipFill>
          <a:blip r:embed="rId14" cstate="print">
            <a:lum bright="-6000"/>
          </a:blip>
          <a:srcRect/>
          <a:stretch>
            <a:fillRect/>
          </a:stretch>
        </p:blipFill>
        <p:spPr bwMode="auto">
          <a:xfrm>
            <a:off x="3132138" y="3429000"/>
            <a:ext cx="866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7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-0.0037 C -0.0665 -0.20046 0.05365 -0.36759 0.20834 -0.37708 C 0.36303 -0.38704 0.4941 -0.23472 0.50087 -0.03796 C 0.50782 0.1588 0.38803 0.32593 0.23299 0.33542 C 0.0783 0.34491 -0.05278 0.19306 -0.05937 -0.0037 Z " pathEditMode="relative" rAng="16043093" ptsTypes="fffff">
                                      <p:cBhvr>
                                        <p:cTn id="116" dur="3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8403 L -0.5309 -0.08403 L -0.5309 0.5338 L -0.04271 0.5338 L -0.04271 -0.08403 Z " pathEditMode="relative" rAng="0" ptsTypes="FFFFF">
                                      <p:cBhvr>
                                        <p:cTn id="127" dur="3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158 0.3099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1979 0.24189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6527 0.27847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39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1094 0.2733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509 L 0.30243 0.22061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0.04323 0.25232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0"/>
                </p:tgtEl>
              </p:cMediaNode>
            </p:audio>
          </p:childTnLst>
        </p:cTn>
      </p:par>
    </p:tnLst>
    <p:bldLst>
      <p:bldP spid="2062" grpId="0" animBg="1"/>
      <p:bldP spid="2062" grpId="1" animBg="1"/>
      <p:bldP spid="2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691680" y="476672"/>
            <a:ext cx="6645424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cs11018.vkontakte.ru/u82255873/-1/x_0f32b4e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872208" cy="936104"/>
          </a:xfrm>
          <a:prstGeom prst="rect">
            <a:avLst/>
          </a:prstGeom>
          <a:noFill/>
        </p:spPr>
      </p:pic>
      <p:pic>
        <p:nvPicPr>
          <p:cNvPr id="11" name="Picture 12" descr="http://bm.img.com.ua/img/otvet/q/4/569564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1008112" cy="1186014"/>
          </a:xfrm>
          <a:prstGeom prst="rect">
            <a:avLst/>
          </a:prstGeom>
          <a:noFill/>
        </p:spPr>
      </p:pic>
      <p:pic>
        <p:nvPicPr>
          <p:cNvPr id="32770" name="Picture 2" descr="http://news.spbmy.ru/wp-content/uploads/2013/09/23-600x3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36" y="4469020"/>
            <a:ext cx="3091323" cy="2203469"/>
          </a:xfrm>
          <a:prstGeom prst="rect">
            <a:avLst/>
          </a:prstGeom>
          <a:noFill/>
        </p:spPr>
      </p:pic>
      <p:sp>
        <p:nvSpPr>
          <p:cNvPr id="32772" name="AutoShape 4" descr="http://%D0%BD%D0%BE%D0%B2%D0%BE%D0%B2%D0%BE%D0%BB%D0%B8%D0%BD%D1%81%D1%8C%D0%BA.com.ua/wp-content/uploads/2015/07/c3fa407139184dc01ef90b9ed4dcf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%D0%BD%D0%BE%D0%B2%D0%BE%D0%B2%D0%BE%D0%BB%D0%B8%D0%BD%D1%81%D1%8C%D0%BA.com.ua/wp-content/uploads/2015/07/c3fa407139184dc01ef90b9ed4dcf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://%D0%BD%D0%BE%D0%B2%D0%BE%D0%B2%D0%BE%D0%BB%D0%B8%D0%BD%D1%81%D1%8C%D0%BA.com.ua/wp-content/uploads/2015/07/c3fa407139184dc01ef90b9ed4dcf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://%D0%BD%D0%BE%D0%B2%D0%BE%D0%B2%D0%BE%D0%BB%D0%B8%D0%BD%D1%81%D1%8C%D0%BA.com.ua/wp-content/uploads/2015/07/c3fa407139184dc01ef90b9ed4dcf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http://%D0%BD%D0%BE%D0%B2%D0%BE%D0%B2%D0%BE%D0%BB%D0%B8%D0%BD%D1%81%D1%8C%D0%BA.com.ua/wp-content/uploads/2015/07/c3fa407139184dc01ef90b9ed4dcf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http://%D0%BD%D0%BE%D0%B2%D0%BE%D0%B2%D0%BE%D0%BB%D0%B8%D0%BD%D1%81%D1%8C%D0%BA.com.ua/wp-content/uploads/2015/07/c3fa407139184dc01ef90b9ed4dcf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4" name="AutoShape 16" descr="http://%D0%BD%D0%BE%D0%B2%D0%BE%D0%B2%D0%BE%D0%BB%D0%B8%D0%BD%D1%81%D1%8C%D0%BA.com.ua/wp-content/uploads/2015/07/c3fa407139184dc01ef90b9ed4dcf4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6" name="Picture 18" descr="http://www.gaztuning.ru/uploads/posts/2010-12/1292857705_7279379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565" y="2946217"/>
            <a:ext cx="3048624" cy="2286468"/>
          </a:xfrm>
          <a:prstGeom prst="rect">
            <a:avLst/>
          </a:prstGeom>
          <a:noFill/>
        </p:spPr>
      </p:pic>
      <p:pic>
        <p:nvPicPr>
          <p:cNvPr id="32790" name="Picture 22" descr="http://www.garweb.ru/project/mas/about/smi/img/5806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469020"/>
            <a:ext cx="2915816" cy="2128332"/>
          </a:xfrm>
          <a:prstGeom prst="rect">
            <a:avLst/>
          </a:prstGeom>
          <a:noFill/>
        </p:spPr>
      </p:pic>
      <p:pic>
        <p:nvPicPr>
          <p:cNvPr id="32796" name="Picture 28" descr="http://static.ngs.ru/news/63/preview/910b3dc0ba3664212f966d19293b5a650b85c8b2_800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516" y="1196752"/>
            <a:ext cx="526235" cy="648072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6512" y="1196752"/>
            <a:ext cx="841392" cy="22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98" name="Picture 30" descr="https://checktrack.ru/images/news/5558168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1196752"/>
            <a:ext cx="3456383" cy="194421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4993">
            <a:off x="260916" y="2208995"/>
            <a:ext cx="1197426" cy="76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51806" y="4926076"/>
            <a:ext cx="1381017" cy="188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3568" y="12687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1268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4766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3808" y="38610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7864" y="55172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0072" y="51571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6336" y="4005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188640"/>
            <a:ext cx="3623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Исправьте ошибки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48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Составьте план рассказа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1524" y="1124744"/>
            <a:ext cx="6393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«Как путешествует письмо?»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План.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363688"/>
            <a:ext cx="17621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Словарь: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ынимают;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з</a:t>
            </a:r>
            <a:r>
              <a:rPr lang="ru-RU" sz="2400" dirty="0" smtClean="0">
                <a:solidFill>
                  <a:srgbClr val="C00000"/>
                </a:solidFill>
              </a:rPr>
              <a:t>абирают;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о</a:t>
            </a:r>
            <a:r>
              <a:rPr lang="ru-RU" sz="2400" dirty="0" smtClean="0">
                <a:solidFill>
                  <a:srgbClr val="C00000"/>
                </a:solidFill>
              </a:rPr>
              <a:t>тносят;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C00000"/>
                </a:solidFill>
              </a:rPr>
              <a:t>ортируют;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о</a:t>
            </a:r>
            <a:r>
              <a:rPr lang="ru-RU" sz="2400" dirty="0" smtClean="0">
                <a:solidFill>
                  <a:srgbClr val="C00000"/>
                </a:solidFill>
              </a:rPr>
              <a:t>твозят;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доставляют.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71600" y="764704"/>
            <a:ext cx="7993062" cy="1752600"/>
          </a:xfrm>
          <a:noFill/>
          <a:ln/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Каков ваш результат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</a:rPr>
              <a:t>работы на уроке?</a:t>
            </a:r>
          </a:p>
        </p:txBody>
      </p:sp>
      <p:pic>
        <p:nvPicPr>
          <p:cNvPr id="4" name="Picture 2" descr="http://lisschool18.ucoz.ua/2014-15/2015-16/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1428750" cy="1428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852936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Я ….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Мне  ……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Я  …...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00850">
            <a:off x="233192" y="1901511"/>
            <a:ext cx="1173065" cy="14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07744">
            <a:off x="255813" y="202466"/>
            <a:ext cx="1153332" cy="12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02348">
            <a:off x="1569882" y="1466398"/>
            <a:ext cx="1245810" cy="12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89678">
            <a:off x="563379" y="3752373"/>
            <a:ext cx="1032336" cy="120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01943">
            <a:off x="3499507" y="2057402"/>
            <a:ext cx="1098974" cy="132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8465">
            <a:off x="1869795" y="186307"/>
            <a:ext cx="1099583" cy="10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0424">
            <a:off x="4723007" y="494941"/>
            <a:ext cx="937744" cy="133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936" y="1761136"/>
            <a:ext cx="911885" cy="53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29" y="2307159"/>
            <a:ext cx="858275" cy="50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788" y="3178175"/>
            <a:ext cx="8588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636" y="4831977"/>
            <a:ext cx="8588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14" y="3185783"/>
            <a:ext cx="8588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030" y="1197870"/>
            <a:ext cx="8588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24" y="1324781"/>
            <a:ext cx="8588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C:\Users\Мотя\Documents\Наташа\ФОТО\3 а класс\DSC02027 - копия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7229" y="232740"/>
            <a:ext cx="1072629" cy="12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320" y="1409751"/>
            <a:ext cx="8588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C:\Users\Мотя\Documents\Наташа\ФОТО\3 а класс\DSC02017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33359">
            <a:off x="1878824" y="2797806"/>
            <a:ext cx="1008870" cy="12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253" y="4009084"/>
            <a:ext cx="8588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796136" y="2028682"/>
            <a:ext cx="3225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Написать рассказ о путешествии письма к маме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5338390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Мама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7655 L 0.61684 0.465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2" y="271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9 -0.06846 L 0.47396 0.429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2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55042E-7 L 0.43785 0.382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191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1175E-6 L 0.35747 0.40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201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022E-6 L 0.4007 0.441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220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1064 L 0.23437 0.23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03723 L 0.38698 0.208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23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0.00901 L 0.57795 0.405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66" y="198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346E-6 L 0.67448 0.199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5" y="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http://s61.radikal.ru/i173/0911/94/d3147d602c47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011357"/>
            <a:ext cx="4680520" cy="4680520"/>
          </a:xfrm>
          <a:prstGeom prst="rect">
            <a:avLst/>
          </a:prstGeom>
          <a:noFill/>
        </p:spPr>
      </p:pic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860032" y="1706857"/>
            <a:ext cx="3888432" cy="792088"/>
          </a:xfrm>
          <a:prstGeom prst="cloudCallout">
            <a:avLst>
              <a:gd name="adj1" fmla="val -42670"/>
              <a:gd name="adj2" fmla="val 11763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Различные почтовые сообщения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6634" name="Picture 10" descr="http://planeta.moy.su/_bl/87/10156098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2485668" cy="1646580"/>
          </a:xfrm>
          <a:prstGeom prst="rect">
            <a:avLst/>
          </a:prstGeom>
          <a:noFill/>
        </p:spPr>
      </p:pic>
      <p:pic>
        <p:nvPicPr>
          <p:cNvPr id="26644" name="Picture 20" descr="http://s44.radikal.ru/i103/1112/d5/c38a844492d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412776"/>
            <a:ext cx="2985980" cy="2075003"/>
          </a:xfrm>
          <a:prstGeom prst="rect">
            <a:avLst/>
          </a:prstGeom>
          <a:noFill/>
        </p:spPr>
      </p:pic>
      <p:pic>
        <p:nvPicPr>
          <p:cNvPr id="26638" name="Picture 14" descr="http://img-fotki.yandex.ru/get/4713/130761172.8/0_62f52_ca25d752_X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6804">
            <a:off x="231545" y="739311"/>
            <a:ext cx="1244427" cy="1412531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223239" cy="162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http://img0.liveinternet.ru/images/attach/c/4/80/513/80513294_2913765_027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688" y="2204864"/>
            <a:ext cx="280831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020272" y="548680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Письмо кипу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Picture 2" descr="Картинка 3 из 112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861048"/>
            <a:ext cx="3672408" cy="2754306"/>
          </a:xfrm>
          <a:prstGeom prst="rect">
            <a:avLst/>
          </a:prstGeom>
          <a:noFill/>
        </p:spPr>
      </p:pic>
      <p:pic>
        <p:nvPicPr>
          <p:cNvPr id="49156" name="Picture 4" descr="http://kiliya-ua.narod.ru/butil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445224"/>
            <a:ext cx="1219200" cy="1114425"/>
          </a:xfrm>
          <a:prstGeom prst="rect">
            <a:avLst/>
          </a:prstGeom>
          <a:noFill/>
        </p:spPr>
      </p:pic>
      <p:pic>
        <p:nvPicPr>
          <p:cNvPr id="19" name="Picture 2" descr="http://www.2do2go.ru/uploads/full/bc6e00d619f315612b1d922988d1611e_w960_h204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975" y="4363207"/>
            <a:ext cx="3474699" cy="22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rodinaclub.narod.ru/photo03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12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66110">
            <a:off x="4669370" y="3571582"/>
            <a:ext cx="2199994" cy="11846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619672" y="400506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Почта Нептуна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07325" y="3933056"/>
            <a:ext cx="21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Полевая почта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Эти способности птиц человек стал использовать для получения информации                       с караванных путей.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5" descr="http://m.kp.ru/share/i/4/821093/bi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0782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c.pics.livejournal.com/russianpost/61591496/261690/261690_orig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1045187" cy="1296144"/>
          </a:xfrm>
          <a:prstGeom prst="rect">
            <a:avLst/>
          </a:prstGeom>
          <a:noFill/>
        </p:spPr>
      </p:pic>
      <p:pic>
        <p:nvPicPr>
          <p:cNvPr id="10" name="Picture 12" descr="http://www.dandylad.com/wp-content/uploads/2013/09/carrierpigeon-900x5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2379812" cy="1380292"/>
          </a:xfrm>
          <a:prstGeom prst="rect">
            <a:avLst/>
          </a:prstGeom>
          <a:noFill/>
        </p:spPr>
      </p:pic>
      <p:pic>
        <p:nvPicPr>
          <p:cNvPr id="11" name="Picture 2" descr="Картинка 7 из 49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174340" cy="3104622"/>
          </a:xfrm>
          <a:prstGeom prst="rect">
            <a:avLst/>
          </a:prstGeom>
          <a:noFill/>
        </p:spPr>
      </p:pic>
      <p:pic>
        <p:nvPicPr>
          <p:cNvPr id="66562" name="Picture 2" descr="http://daypic.ru/pars/20130609/20130609_5617/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2099824" cy="1467544"/>
          </a:xfrm>
          <a:prstGeom prst="rect">
            <a:avLst/>
          </a:prstGeom>
          <a:noFill/>
        </p:spPr>
      </p:pic>
      <p:pic>
        <p:nvPicPr>
          <p:cNvPr id="66564" name="Picture 4" descr="http://f14.ifotki.info/org/13705de147ed490758354239175a9a74d9840915820966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635494" cy="1882496"/>
          </a:xfrm>
          <a:prstGeom prst="rect">
            <a:avLst/>
          </a:prstGeom>
          <a:noFill/>
        </p:spPr>
      </p:pic>
      <p:pic>
        <p:nvPicPr>
          <p:cNvPr id="66566" name="Picture 6" descr="http://usarmy.vo.llnwd.net/e2/-images/2009/11/22/56665/size0-army.mil-56665-2009-11-22-1811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2567608" cy="1909658"/>
          </a:xfrm>
          <a:prstGeom prst="rect">
            <a:avLst/>
          </a:prstGeom>
          <a:noFill/>
        </p:spPr>
      </p:pic>
      <p:pic>
        <p:nvPicPr>
          <p:cNvPr id="15" name="Picture 2" descr="Картинка 180 из 65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077072"/>
            <a:ext cx="1016009" cy="750634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540027" cy="34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9872" y="260648"/>
            <a:ext cx="2389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Голубиная почта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3501008"/>
            <a:ext cx="228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Электронная почта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25462 C 0.00052 -0.25693 0.01111 -0.25971 0.0191 -0.26572 C 0.02657 -0.27127 0.03282 -0.27821 0.04063 -0.28307 C 0.04584 -0.29047 0.06007 -0.29417 0.06789 -0.29741 C 0.08785 -0.3055 0.10677 -0.31082 0.12743 -0.31475 C 0.13334 -0.3173 0.13889 -0.31961 0.1441 -0.32446 C 0.14688 -0.32701 0.14844 -0.3314 0.15122 -0.33395 C 0.15504 -0.33742 0.16007 -0.34158 0.16441 -0.34343 C 0.16684 -0.34852 0.17049 -0.35245 0.17396 -0.35615 C 0.17657 -0.35892 0.1823 -0.36401 0.1823 -0.36378 C 0.18542 -0.36956 0.1915 -0.37604 0.19653 -0.37835 C 0.20139 -0.38506 0.21719 -0.39616 0.22396 -0.39916 C 0.22969 -0.4068 0.23785 -0.41211 0.24532 -0.41651 C 0.24757 -0.4179 0.25 -0.41859 0.25243 -0.41975 C 0.25365 -0.42021 0.25608 -0.42137 0.25608 -0.42113 C 0.27813 -0.41535 0.24914 -0.41558 0.2941 -0.41813 C 0.30018 -0.42206 0.3066 -0.42576 0.3132 -0.42761 C 0.31893 -0.43293 0.31598 -0.42946 0.32153 -0.44033 C 0.3224 -0.44195 0.32257 -0.44426 0.32396 -0.44519 C 0.33108 -0.44981 0.3375 -0.45698 0.34532 -0.45929 C 0.41146 -0.45744 0.37986 -0.46369 0.4073 -0.45143 C 0.40868 -0.44889 0.41563 -0.43432 0.41789 -0.43247 C 0.4224 -0.42877 0.43073 -0.42738 0.43577 -0.42599 C 0.45921 -0.42715 0.48768 -0.43154 0.51077 -0.4246 C 0.51667 -0.41952 0.52327 -0.4179 0.52986 -0.41489 C 0.53125 -0.4142 0.53212 -0.41258 0.53334 -0.41188 C 0.53455 -0.41119 0.53577 -0.41073 0.53698 -0.41026 C 0.55018 -0.39662 0.56945 -0.3913 0.58577 -0.38806 C 0.61007 -0.37696 0.63091 -0.39084 0.65365 -0.39593 C 0.67379 -0.39454 0.68837 -0.39616 0.70486 -0.38136 C 0.70712 -0.37766 0.7099 -0.37419 0.71198 -0.37026 C 0.71268 -0.36887 0.71233 -0.36679 0.7132 -0.36563 C 0.71546 -0.36193 0.71893 -0.35962 0.72153 -0.35615 C 0.7224 -0.35407 0.72275 -0.35129 0.72396 -0.34967 C 0.72483 -0.34852 0.72657 -0.34921 0.72743 -0.34805 C 0.73473 -0.33834 0.73733 -0.32423 0.74775 -0.31961 C 0.75782 -0.3055 0.76927 -0.30712 0.7823 -0.30226 C 0.78733 -0.29764 0.7915 -0.29232 0.79653 -0.28792 C 0.8007 -0.27983 0.8066 -0.27127 0.81198 -0.2641 C 0.81528 -0.25069 0.81025 -0.26642 0.81667 -0.25786 C 0.81754 -0.2567 0.81702 -0.25439 0.81789 -0.253 C 0.81875 -0.25138 0.82032 -0.25092 0.82153 -0.24977 C 0.82396 -0.24514 0.82483 -0.24098 0.82622 -0.23566 C 0.82674 -0.22756 0.82466 -0.21785 0.82865 -0.21184 C 0.83525 -0.20189 0.8448 -0.20374 0.85365 -0.20374 " pathEditMode="relative" rAng="0" ptsTypes="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2286016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6021288"/>
            <a:ext cx="1571636" cy="642942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АДРЕСАТ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3429000"/>
            <a:ext cx="1944216" cy="22322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5856" y="5157192"/>
            <a:ext cx="2952328" cy="1224136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5301208"/>
            <a:ext cx="305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Адресат – это  тот,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кто получает письмо.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75856" y="5157192"/>
            <a:ext cx="1440160" cy="7920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716016" y="5157192"/>
            <a:ext cx="1440160" cy="7920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563888" y="404664"/>
            <a:ext cx="2952328" cy="12241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Отправитель – это тот, кто отправляет письмо.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63888" y="404664"/>
            <a:ext cx="1440160" cy="7920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04048" y="404664"/>
            <a:ext cx="1512168" cy="7920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eacher\Desktop\фотки 1 класс\Фото0975.jpg"/>
          <p:cNvPicPr>
            <a:picLocks noChangeAspect="1" noChangeArrowheads="1"/>
          </p:cNvPicPr>
          <p:nvPr/>
        </p:nvPicPr>
        <p:blipFill rotWithShape="1"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23008">
            <a:off x="475586" y="999576"/>
            <a:ext cx="1836244" cy="17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://bolshakovm.narod.ru/conver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8710">
            <a:off x="1663027" y="2199945"/>
            <a:ext cx="1233118" cy="6187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 -0.05481 L 0.59513 0.45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459000" cy="10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6879" y="3947042"/>
            <a:ext cx="1537391" cy="210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8465">
            <a:off x="542638" y="417289"/>
            <a:ext cx="1422054" cy="142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2747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743298">
            <a:off x="488016" y="4595405"/>
            <a:ext cx="1245810" cy="12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53756">
            <a:off x="1471096" y="4943325"/>
            <a:ext cx="1053969" cy="82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 descr="C:\Users\Мотя\Documents\Наташа\ФОТО\3 а класс\DSC02027 - копия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260648"/>
            <a:ext cx="125866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01943">
            <a:off x="3481528" y="4448987"/>
            <a:ext cx="1098974" cy="132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870424">
            <a:off x="5011833" y="4317316"/>
            <a:ext cx="937744" cy="133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12747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12747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75763E-6 L 0.67066 0.53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6512E-6 L 0.58854 -0.608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5042E-7 L -0.01458 0.63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31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5495E-6 L 0.00782 0.605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388424" cy="51845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7" y="1556792"/>
            <a:ext cx="3279959" cy="158417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0214" y="3555016"/>
            <a:ext cx="4176464" cy="17281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191683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736" y="220486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31640" y="2492896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31640" y="2780928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76056" y="4005064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3968" y="4293096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04048" y="458112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3968" y="4869160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516216" y="1412776"/>
            <a:ext cx="1634480" cy="10801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1916832"/>
            <a:ext cx="18722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откуда</a:t>
            </a:r>
            <a:endParaRPr lang="ru-RU" sz="20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1920" y="3717032"/>
            <a:ext cx="14816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кому</a:t>
            </a:r>
            <a:endParaRPr lang="ru-RU" sz="20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3608" y="1556792"/>
            <a:ext cx="1102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кого</a:t>
            </a:r>
            <a:endParaRPr lang="ru-RU" sz="20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101153">
            <a:off x="6580289" y="1721372"/>
            <a:ext cx="13787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марка</a:t>
            </a:r>
            <a:endParaRPr lang="ru-RU" sz="2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7944" y="4293096"/>
            <a:ext cx="7560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куда</a:t>
            </a:r>
            <a:endParaRPr lang="ru-RU" sz="2000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872"/>
          <a:stretch>
            <a:fillRect/>
          </a:stretch>
        </p:blipFill>
        <p:spPr bwMode="auto">
          <a:xfrm>
            <a:off x="899592" y="4941168"/>
            <a:ext cx="2664296" cy="79171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195736" y="2780928"/>
            <a:ext cx="172819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6</a:t>
            </a:r>
            <a:r>
              <a:rPr lang="ru-RU" sz="2000" dirty="0" smtClean="0">
                <a:solidFill>
                  <a:schemeClr val="bg1"/>
                </a:solidFill>
              </a:rPr>
              <a:t>664044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4869160"/>
            <a:ext cx="1584176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29227" y="3645024"/>
            <a:ext cx="2547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Томиловой  Надежде </a:t>
            </a:r>
          </a:p>
          <a:p>
            <a:pPr algn="ctr"/>
            <a:r>
              <a:rPr lang="ru-RU" sz="2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Петровне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6210" y="4523421"/>
            <a:ext cx="2820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  7 квартал, дом 25, квартира 16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47359" y="4198596"/>
            <a:ext cx="13654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 </a:t>
            </a:r>
            <a:r>
              <a:rPr lang="ru-RU" sz="2000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Шелехов</a:t>
            </a:r>
            <a:endParaRPr lang="ru-RU" sz="20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71222" y="1556792"/>
            <a:ext cx="22100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Томилова Артема</a:t>
            </a:r>
            <a:endParaRPr lang="ru-RU" sz="20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2852936"/>
            <a:ext cx="20762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 </a:t>
            </a:r>
            <a:r>
              <a:rPr lang="ru-RU" sz="28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е с а т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73191" y="980728"/>
            <a:ext cx="24759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Отправитель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" name="Picture 4" descr="Картинка 34 из 3155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15841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0"/>
            <a:ext cx="6192688" cy="1052736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1475656" y="4221088"/>
            <a:ext cx="1461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Индекс</a:t>
            </a:r>
            <a:endParaRPr lang="ru-RU" sz="3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3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3" t="72544" r="90390" b="2638"/>
          <a:stretch>
            <a:fillRect/>
          </a:stretch>
        </p:blipFill>
        <p:spPr bwMode="auto">
          <a:xfrm>
            <a:off x="2483768" y="5085184"/>
            <a:ext cx="228413" cy="513931"/>
          </a:xfrm>
          <a:prstGeom prst="rect">
            <a:avLst/>
          </a:prstGeom>
          <a:noFill/>
        </p:spPr>
      </p:pic>
      <p:pic>
        <p:nvPicPr>
          <p:cNvPr id="45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31" t="76362" r="30594" b="729"/>
          <a:stretch>
            <a:fillRect/>
          </a:stretch>
        </p:blipFill>
        <p:spPr bwMode="auto">
          <a:xfrm>
            <a:off x="1691680" y="5085184"/>
            <a:ext cx="288032" cy="576064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2279383" y="1844824"/>
            <a:ext cx="13147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г.Иркутск</a:t>
            </a:r>
            <a:endParaRPr lang="ru-RU" sz="20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52612" y="2132856"/>
            <a:ext cx="17247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000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л.Нестерова</a:t>
            </a:r>
            <a:endParaRPr lang="ru-RU" sz="20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75656" y="2420888"/>
            <a:ext cx="9412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000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ом 32</a:t>
            </a:r>
            <a:endParaRPr lang="ru-RU" sz="20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55776" y="3140968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1588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24747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31" t="76362" r="30594" b="729"/>
          <a:stretch>
            <a:fillRect/>
          </a:stretch>
        </p:blipFill>
        <p:spPr bwMode="auto">
          <a:xfrm>
            <a:off x="1331640" y="5085184"/>
            <a:ext cx="288032" cy="576064"/>
          </a:xfrm>
          <a:prstGeom prst="rect">
            <a:avLst/>
          </a:prstGeom>
          <a:noFill/>
        </p:spPr>
      </p:pic>
      <p:pic>
        <p:nvPicPr>
          <p:cNvPr id="51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31" t="76362" r="30594" b="729"/>
          <a:stretch>
            <a:fillRect/>
          </a:stretch>
        </p:blipFill>
        <p:spPr bwMode="auto">
          <a:xfrm>
            <a:off x="2123728" y="5085184"/>
            <a:ext cx="288032" cy="576064"/>
          </a:xfrm>
          <a:prstGeom prst="rect">
            <a:avLst/>
          </a:prstGeom>
          <a:noFill/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869159"/>
            <a:ext cx="247472" cy="3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03" t="75203" r="59849"/>
          <a:stretch>
            <a:fillRect/>
          </a:stretch>
        </p:blipFill>
        <p:spPr bwMode="auto">
          <a:xfrm>
            <a:off x="2771800" y="5157192"/>
            <a:ext cx="288032" cy="522363"/>
          </a:xfrm>
          <a:prstGeom prst="rect">
            <a:avLst/>
          </a:prstGeom>
          <a:noFill/>
        </p:spPr>
      </p:pic>
      <p:pic>
        <p:nvPicPr>
          <p:cNvPr id="54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65" t="75000" r="48548"/>
          <a:stretch>
            <a:fillRect/>
          </a:stretch>
        </p:blipFill>
        <p:spPr bwMode="auto">
          <a:xfrm>
            <a:off x="3203848" y="5157192"/>
            <a:ext cx="360040" cy="504056"/>
          </a:xfrm>
          <a:prstGeom prst="rect">
            <a:avLst/>
          </a:prstGeom>
          <a:noFill/>
        </p:spPr>
      </p:pic>
      <p:pic>
        <p:nvPicPr>
          <p:cNvPr id="59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03" t="75203" r="59849"/>
          <a:stretch>
            <a:fillRect/>
          </a:stretch>
        </p:blipFill>
        <p:spPr bwMode="auto">
          <a:xfrm>
            <a:off x="5436096" y="4941168"/>
            <a:ext cx="198527" cy="360040"/>
          </a:xfrm>
          <a:prstGeom prst="rect">
            <a:avLst/>
          </a:prstGeom>
          <a:noFill/>
        </p:spPr>
      </p:pic>
      <p:pic>
        <p:nvPicPr>
          <p:cNvPr id="60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65" t="75000" r="48548"/>
          <a:stretch>
            <a:fillRect/>
          </a:stretch>
        </p:blipFill>
        <p:spPr bwMode="auto">
          <a:xfrm>
            <a:off x="5652120" y="4941168"/>
            <a:ext cx="216024" cy="302434"/>
          </a:xfrm>
          <a:prstGeom prst="rect">
            <a:avLst/>
          </a:prstGeom>
          <a:noFill/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869160"/>
            <a:ext cx="24747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Картинка 2 из 316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84" y="2256814"/>
            <a:ext cx="1616136" cy="224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2" name="Picture 22" descr="Картинка 18 из 316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2603">
            <a:off x="306292" y="223324"/>
            <a:ext cx="2352894" cy="168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6" name="Picture 16" descr="Картинка 9 из 316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6291" y="197024"/>
            <a:ext cx="2591417" cy="18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0" name="Picture 20" descr="Картинка 18 из 316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9497">
            <a:off x="6745517" y="1267087"/>
            <a:ext cx="2221946" cy="158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46" name="Picture 26" descr="Картинка 18 из 3160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02829" y="5229200"/>
            <a:ext cx="2571768" cy="121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04164" y="188640"/>
            <a:ext cx="2554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Филателисты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" name="Picture 24" descr="Картинка 18 из 31600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2313">
            <a:off x="155698" y="4562303"/>
            <a:ext cx="2529280" cy="203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://en.academic.ru/pictures/enwiki/82/Russia_stamp_1992_%E2%84%961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8807">
            <a:off x="6869301" y="2909271"/>
            <a:ext cx="2099537" cy="1494586"/>
          </a:xfrm>
          <a:prstGeom prst="rect">
            <a:avLst/>
          </a:prstGeom>
          <a:noFill/>
        </p:spPr>
      </p:pic>
      <p:pic>
        <p:nvPicPr>
          <p:cNvPr id="13" name="Picture 18" descr="Картинка 18 из 31600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6825">
            <a:off x="6432727" y="4632904"/>
            <a:ext cx="2472899" cy="176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7704" y="2329484"/>
            <a:ext cx="4950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r>
              <a:rPr lang="ru-RU" sz="2400" b="1" dirty="0">
                <a:solidFill>
                  <a:srgbClr val="C00000"/>
                </a:solidFill>
              </a:rPr>
              <a:t> письме должна быть марка. Марка — это проездной билет письма, она оплачивает его путешествие. Но марки </a:t>
            </a:r>
            <a:r>
              <a:rPr lang="ru-RU" sz="2400" b="1" dirty="0" smtClean="0">
                <a:solidFill>
                  <a:srgbClr val="C00000"/>
                </a:solidFill>
              </a:rPr>
              <a:t>бывают очень </a:t>
            </a:r>
            <a:r>
              <a:rPr lang="ru-RU" sz="2400" b="1" dirty="0">
                <a:solidFill>
                  <a:srgbClr val="C00000"/>
                </a:solidFill>
              </a:rPr>
              <a:t>интересными, </a:t>
            </a:r>
            <a:r>
              <a:rPr lang="ru-RU" sz="2400" b="1" dirty="0" smtClean="0">
                <a:solidFill>
                  <a:srgbClr val="C00000"/>
                </a:solidFill>
              </a:rPr>
              <a:t>красивыми. Многие </a:t>
            </a:r>
            <a:r>
              <a:rPr lang="ru-RU" sz="2400" b="1" dirty="0">
                <a:solidFill>
                  <a:srgbClr val="C00000"/>
                </a:solidFill>
              </a:rPr>
              <a:t>люди </a:t>
            </a:r>
            <a:r>
              <a:rPr lang="ru-RU" sz="2400" b="1" dirty="0" smtClean="0">
                <a:solidFill>
                  <a:srgbClr val="C00000"/>
                </a:solidFill>
              </a:rPr>
              <a:t>их</a:t>
            </a:r>
          </a:p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 коллекционируют.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88" name="Picture 36" descr="http://uralpress.ru/sites/default/files/imagecache/slide/photo/raznoe37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16632"/>
            <a:ext cx="6743700" cy="1512168"/>
          </a:xfrm>
          <a:prstGeom prst="rect">
            <a:avLst/>
          </a:prstGeom>
          <a:noFill/>
        </p:spPr>
      </p:pic>
      <p:pic>
        <p:nvPicPr>
          <p:cNvPr id="10" name="Picture 2" descr="http://newsfromweb.ru/images/news10/Russian_p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2177449"/>
            <a:ext cx="5278404" cy="29523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3125" y="2776450"/>
            <a:ext cx="2471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и</a:t>
            </a:r>
            <a:r>
              <a:rPr lang="ru-RU" sz="3600" dirty="0" smtClean="0">
                <a:solidFill>
                  <a:srgbClr val="C00000"/>
                </a:solidFill>
              </a:rPr>
              <a:t>ндекс</a:t>
            </a:r>
          </a:p>
          <a:p>
            <a:r>
              <a:rPr lang="ru-RU" sz="3600" dirty="0">
                <a:solidFill>
                  <a:srgbClr val="C00000"/>
                </a:solidFill>
              </a:rPr>
              <a:t>и</a:t>
            </a:r>
            <a:r>
              <a:rPr lang="ru-RU" sz="3600" dirty="0" smtClean="0">
                <a:solidFill>
                  <a:srgbClr val="C00000"/>
                </a:solidFill>
              </a:rPr>
              <a:t>н дек </a:t>
            </a:r>
            <a:r>
              <a:rPr lang="ru-RU" sz="3600" dirty="0" err="1" smtClean="0">
                <a:solidFill>
                  <a:srgbClr val="C00000"/>
                </a:solidFill>
              </a:rPr>
              <a:t>с___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индекс</a:t>
            </a:r>
            <a:endParaRPr lang="ru-RU" sz="36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968100" y="2634673"/>
            <a:ext cx="144016" cy="2835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54235" y="5445224"/>
            <a:ext cx="67630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Индекс </a:t>
            </a:r>
            <a:r>
              <a:rPr lang="ru-RU" sz="2800" dirty="0">
                <a:solidFill>
                  <a:srgbClr val="C00000"/>
                </a:solidFill>
              </a:rPr>
              <a:t>расшифровывает машина. Поэтому цифры </a:t>
            </a:r>
            <a:r>
              <a:rPr lang="ru-RU" sz="2800">
                <a:solidFill>
                  <a:srgbClr val="C00000"/>
                </a:solidFill>
              </a:rPr>
              <a:t>должны </a:t>
            </a:r>
            <a:r>
              <a:rPr lang="ru-RU" sz="2800" smtClean="0">
                <a:solidFill>
                  <a:srgbClr val="C00000"/>
                </a:solidFill>
              </a:rPr>
              <a:t> быть </a:t>
            </a:r>
            <a:r>
              <a:rPr lang="ru-RU" sz="2800" dirty="0" smtClean="0">
                <a:solidFill>
                  <a:srgbClr val="C00000"/>
                </a:solidFill>
              </a:rPr>
              <a:t>только </a:t>
            </a:r>
            <a:r>
              <a:rPr lang="ru-RU" sz="2800" dirty="0">
                <a:solidFill>
                  <a:srgbClr val="C00000"/>
                </a:solidFill>
              </a:rPr>
              <a:t>такими.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244</Words>
  <Application>Microsoft Office PowerPoint</Application>
  <PresentationFormat>Экран (4:3)</PresentationFormat>
  <Paragraphs>106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 </vt:lpstr>
      <vt:lpstr>Различные почтовые сообщения</vt:lpstr>
      <vt:lpstr>Презентация PowerPoint</vt:lpstr>
      <vt:lpstr>Презентация PowerPoint</vt:lpstr>
      <vt:lpstr>Презентация PowerPoint</vt:lpstr>
      <vt:lpstr>тт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путешествует письмо?</dc:title>
  <dc:creator>Владелец</dc:creator>
  <cp:lastModifiedBy>Arkady</cp:lastModifiedBy>
  <cp:revision>407</cp:revision>
  <dcterms:created xsi:type="dcterms:W3CDTF">2012-12-10T11:03:11Z</dcterms:created>
  <dcterms:modified xsi:type="dcterms:W3CDTF">2015-10-29T03:20:21Z</dcterms:modified>
</cp:coreProperties>
</file>